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2"/>
  </p:handoutMasterIdLst>
  <p:sldIdLst>
    <p:sldId id="272" r:id="rId3"/>
    <p:sldId id="276" r:id="rId4"/>
    <p:sldId id="277" r:id="rId5"/>
    <p:sldId id="281" r:id="rId6"/>
    <p:sldId id="285" r:id="rId7"/>
    <p:sldId id="287" r:id="rId8"/>
    <p:sldId id="288" r:id="rId9"/>
    <p:sldId id="289" r:id="rId10"/>
    <p:sldId id="273" r:id="rId11"/>
  </p:sldIdLst>
  <p:sldSz cx="12192000" cy="6858000"/>
  <p:notesSz cx="6797675"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E2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6395" autoAdjust="0"/>
  </p:normalViewPr>
  <p:slideViewPr>
    <p:cSldViewPr snapToGrid="0">
      <p:cViewPr>
        <p:scale>
          <a:sx n="78" d="100"/>
          <a:sy n="78" d="100"/>
        </p:scale>
        <p:origin x="69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BAFF3F87-D927-4130-95D3-46A6007C5CBA}" type="datetimeFigureOut">
              <a:rPr lang="es-ES" smtClean="0"/>
              <a:pPr/>
              <a:t>25/12/2019</a:t>
            </a:fld>
            <a:endParaRPr lang="es-ES"/>
          </a:p>
        </p:txBody>
      </p:sp>
      <p:sp>
        <p:nvSpPr>
          <p:cNvPr id="4" name="Marcador de pie de página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27CB3DF0-80D7-4AEC-96C5-F496E6EFC50B}" type="slidenum">
              <a:rPr lang="es-ES" smtClean="0"/>
              <a:pPr/>
              <a:t>‹#›</a:t>
            </a:fld>
            <a:endParaRPr lang="es-ES"/>
          </a:p>
        </p:txBody>
      </p:sp>
    </p:spTree>
    <p:extLst>
      <p:ext uri="{BB962C8B-B14F-4D97-AF65-F5344CB8AC3E}">
        <p14:creationId xmlns:p14="http://schemas.microsoft.com/office/powerpoint/2010/main" xmlns="" val="2202503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p>
        </p:txBody>
      </p:sp>
      <p:sp>
        <p:nvSpPr>
          <p:cNvPr id="3" name="Marcador de contenido 2"/>
          <p:cNvSpPr>
            <a:spLocks noGrp="1"/>
          </p:cNvSpPr>
          <p:nvPr>
            <p:ph idx="1"/>
          </p:nvPr>
        </p:nvSpPr>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BDDA5F-C9C8-4159-8DB2-04FC60B8878A}" type="slidenum">
              <a:rPr lang="es-ES" smtClean="0"/>
              <a:pPr/>
              <a:t>‹#›</a:t>
            </a:fld>
            <a:endParaRPr lang="es-ES" dirty="0"/>
          </a:p>
        </p:txBody>
      </p:sp>
    </p:spTree>
    <p:extLst>
      <p:ext uri="{BB962C8B-B14F-4D97-AF65-F5344CB8AC3E}">
        <p14:creationId xmlns:p14="http://schemas.microsoft.com/office/powerpoint/2010/main" xmlns="" val="284511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134403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272257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74802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408021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138083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162921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993583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182850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170745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69731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236643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89063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457126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940627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AC72CE-DF0F-4E3E-A583-D90DD1A05E62}" type="slidenum">
              <a:rPr lang="es-ES" smtClean="0"/>
              <a:pPr/>
              <a:t>‹#›</a:t>
            </a:fld>
            <a:endParaRPr lang="es-ES"/>
          </a:p>
        </p:txBody>
      </p:sp>
    </p:spTree>
    <p:extLst>
      <p:ext uri="{BB962C8B-B14F-4D97-AF65-F5344CB8AC3E}">
        <p14:creationId xmlns:p14="http://schemas.microsoft.com/office/powerpoint/2010/main" xmlns="" val="318527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31041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229398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193774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101305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264202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48442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311449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0AC693D-E37A-4AA4-A36B-FA6983E4EFFE}" type="datetimeFigureOut">
              <a:rPr lang="es-ES" smtClean="0"/>
              <a:pPr/>
              <a:t>25/12/2019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328208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C693D-E37A-4AA4-A36B-FA6983E4EFFE}" type="datetimeFigureOut">
              <a:rPr lang="es-ES" smtClean="0"/>
              <a:pPr/>
              <a:t>25/12/2019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DDA5F-C9C8-4159-8DB2-04FC60B8878A}" type="slidenum">
              <a:rPr lang="es-ES" smtClean="0"/>
              <a:pPr/>
              <a:t>‹#›</a:t>
            </a:fld>
            <a:endParaRPr lang="es-ES"/>
          </a:p>
        </p:txBody>
      </p:sp>
    </p:spTree>
    <p:extLst>
      <p:ext uri="{BB962C8B-B14F-4D97-AF65-F5344CB8AC3E}">
        <p14:creationId xmlns:p14="http://schemas.microsoft.com/office/powerpoint/2010/main" xmlns="" val="3131085529"/>
      </p:ext>
    </p:extLst>
  </p:cSld>
  <p:clrMap bg1="lt1" tx1="dk1" bg2="lt2" tx2="dk2" accent1="accent1" accent2="accent2" accent3="accent3" accent4="accent4" accent5="accent5" accent6="accent6" hlink="hlink" folHlink="folHlink"/>
  <p:sldLayoutIdLst>
    <p:sldLayoutId id="2147483650" r:id="rId1"/>
    <p:sldLayoutId id="2147483672"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0BF8A-0F95-48FA-9AC7-257119A024D3}" type="datetimeFigureOut">
              <a:rPr lang="es-ES" smtClean="0"/>
              <a:pPr/>
              <a:t>25/12/2019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C72CE-DF0F-4E3E-A583-D90DD1A05E62}" type="slidenum">
              <a:rPr lang="es-ES" smtClean="0"/>
              <a:pPr/>
              <a:t>‹#›</a:t>
            </a:fld>
            <a:endParaRPr lang="es-ES"/>
          </a:p>
        </p:txBody>
      </p:sp>
      <p:pic>
        <p:nvPicPr>
          <p:cNvPr id="9" name="Imagen 8"/>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706395" y="300121"/>
            <a:ext cx="3766751" cy="1496561"/>
          </a:xfrm>
          <a:prstGeom prst="rect">
            <a:avLst/>
          </a:prstGeom>
        </p:spPr>
      </p:pic>
      <p:pic>
        <p:nvPicPr>
          <p:cNvPr id="10" name="Picture 9"/>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9514703" y="365125"/>
            <a:ext cx="1839097" cy="543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3053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mailto:ram.shpiner@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8"/>
            <a:ext cx="12269454" cy="6900704"/>
          </a:xfrm>
          <a:prstGeom prst="rect">
            <a:avLst/>
          </a:prstGeom>
          <a:solidFill>
            <a:schemeClr val="accent1"/>
          </a:solidFill>
        </p:spPr>
      </p:pic>
      <p:sp>
        <p:nvSpPr>
          <p:cNvPr id="7" name="CuadroTexto 6"/>
          <p:cNvSpPr txBox="1"/>
          <p:nvPr/>
        </p:nvSpPr>
        <p:spPr>
          <a:xfrm>
            <a:off x="838200" y="3329797"/>
            <a:ext cx="10515600" cy="830997"/>
          </a:xfrm>
          <a:prstGeom prst="rect">
            <a:avLst/>
          </a:prstGeom>
          <a:noFill/>
        </p:spPr>
        <p:txBody>
          <a:bodyPr wrap="square" rtlCol="0">
            <a:spAutoFit/>
          </a:bodyPr>
          <a:lstStyle/>
          <a:p>
            <a:pPr algn="ctr"/>
            <a:r>
              <a:rPr lang="es-ES" sz="2400" b="1" dirty="0" smtClean="0">
                <a:solidFill>
                  <a:schemeClr val="bg1"/>
                </a:solidFill>
              </a:rPr>
              <a:t>KINNERET COLLEGE</a:t>
            </a:r>
          </a:p>
          <a:p>
            <a:pPr algn="ctr"/>
            <a:r>
              <a:rPr lang="es-ES" sz="2400" b="1" dirty="0" err="1" smtClean="0">
                <a:solidFill>
                  <a:schemeClr val="bg1"/>
                </a:solidFill>
              </a:rPr>
              <a:t>The</a:t>
            </a:r>
            <a:r>
              <a:rPr lang="es-ES" sz="2400" b="1" dirty="0" smtClean="0">
                <a:solidFill>
                  <a:schemeClr val="bg1"/>
                </a:solidFill>
              </a:rPr>
              <a:t> </a:t>
            </a:r>
            <a:r>
              <a:rPr lang="es-ES" sz="2400" b="1" dirty="0" err="1" smtClean="0">
                <a:solidFill>
                  <a:schemeClr val="bg1"/>
                </a:solidFill>
              </a:rPr>
              <a:t>Water</a:t>
            </a:r>
            <a:r>
              <a:rPr lang="es-ES" sz="2400" b="1" dirty="0" smtClean="0">
                <a:solidFill>
                  <a:schemeClr val="bg1"/>
                </a:solidFill>
              </a:rPr>
              <a:t> Industry </a:t>
            </a:r>
            <a:r>
              <a:rPr lang="es-ES" sz="2400" b="1" dirty="0" err="1" smtClean="0">
                <a:solidFill>
                  <a:schemeClr val="bg1"/>
                </a:solidFill>
              </a:rPr>
              <a:t>Engineering</a:t>
            </a:r>
            <a:r>
              <a:rPr lang="es-ES" sz="2400" b="1" dirty="0" smtClean="0">
                <a:solidFill>
                  <a:schemeClr val="bg1"/>
                </a:solidFill>
              </a:rPr>
              <a:t> </a:t>
            </a:r>
            <a:r>
              <a:rPr lang="es-ES" sz="2400" b="1" dirty="0" err="1" smtClean="0">
                <a:solidFill>
                  <a:schemeClr val="bg1"/>
                </a:solidFill>
              </a:rPr>
              <a:t>Department</a:t>
            </a:r>
            <a:endParaRPr lang="es-ES" sz="2400" b="1" dirty="0">
              <a:solidFill>
                <a:schemeClr val="bg1"/>
              </a:solidFill>
            </a:endParaRPr>
          </a:p>
        </p:txBody>
      </p:sp>
    </p:spTree>
    <p:extLst>
      <p:ext uri="{BB962C8B-B14F-4D97-AF65-F5344CB8AC3E}">
        <p14:creationId xmlns:p14="http://schemas.microsoft.com/office/powerpoint/2010/main" xmlns="" val="68736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5568820" y="-5568819"/>
            <a:ext cx="1054357" cy="12192000"/>
          </a:xfrm>
          <a:prstGeom prst="rect">
            <a:avLst/>
          </a:prstGeom>
        </p:spPr>
      </p:pic>
      <p:sp>
        <p:nvSpPr>
          <p:cNvPr id="5" name="CuadroTexto 4"/>
          <p:cNvSpPr txBox="1"/>
          <p:nvPr/>
        </p:nvSpPr>
        <p:spPr>
          <a:xfrm>
            <a:off x="1" y="296348"/>
            <a:ext cx="12191999" cy="461665"/>
          </a:xfrm>
          <a:prstGeom prst="rect">
            <a:avLst/>
          </a:prstGeom>
          <a:noFill/>
        </p:spPr>
        <p:txBody>
          <a:bodyPr wrap="square" rtlCol="0">
            <a:spAutoFit/>
          </a:bodyPr>
          <a:lstStyle/>
          <a:p>
            <a:pPr algn="ctr"/>
            <a:r>
              <a:rPr lang="es-ES" sz="2400" b="1" dirty="0" err="1" smtClean="0">
                <a:solidFill>
                  <a:schemeClr val="accent4">
                    <a:lumMod val="60000"/>
                    <a:lumOff val="40000"/>
                  </a:schemeClr>
                </a:solidFill>
              </a:rPr>
              <a:t>Table</a:t>
            </a:r>
            <a:r>
              <a:rPr lang="es-ES" sz="2400" b="1" dirty="0" smtClean="0">
                <a:solidFill>
                  <a:schemeClr val="accent4">
                    <a:lumMod val="60000"/>
                    <a:lumOff val="40000"/>
                  </a:schemeClr>
                </a:solidFill>
              </a:rPr>
              <a:t> of </a:t>
            </a:r>
            <a:r>
              <a:rPr lang="es-ES" sz="2400" b="1" dirty="0" err="1" smtClean="0">
                <a:solidFill>
                  <a:schemeClr val="accent4">
                    <a:lumMod val="60000"/>
                    <a:lumOff val="40000"/>
                  </a:schemeClr>
                </a:solidFill>
              </a:rPr>
              <a:t>contents</a:t>
            </a:r>
            <a:endParaRPr lang="es-ES" sz="2400" b="1" dirty="0">
              <a:solidFill>
                <a:schemeClr val="accent4">
                  <a:lumMod val="60000"/>
                  <a:lumOff val="40000"/>
                </a:schemeClr>
              </a:solidFill>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83283" y="5350575"/>
            <a:ext cx="3014989" cy="1240466"/>
          </a:xfrm>
          <a:prstGeom prst="rect">
            <a:avLst/>
          </a:prstGeom>
        </p:spPr>
      </p:pic>
      <p:sp>
        <p:nvSpPr>
          <p:cNvPr id="2" name="TextBox 1"/>
          <p:cNvSpPr txBox="1"/>
          <p:nvPr/>
        </p:nvSpPr>
        <p:spPr>
          <a:xfrm>
            <a:off x="818129" y="1487999"/>
            <a:ext cx="11216640" cy="15081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dirty="0" smtClean="0"/>
              <a:t>The </a:t>
            </a:r>
            <a:r>
              <a:rPr lang="en-GB" sz="2400" dirty="0" err="1" smtClean="0"/>
              <a:t>Kinneret</a:t>
            </a:r>
            <a:r>
              <a:rPr lang="en-GB" sz="2400" dirty="0" smtClean="0"/>
              <a:t> academic college: School of Engineering</a:t>
            </a:r>
          </a:p>
          <a:p>
            <a:pPr marL="285750" indent="-285750">
              <a:spcBef>
                <a:spcPts val="1200"/>
              </a:spcBef>
              <a:buFont typeface="Arial" panose="020B0604020202020204" pitchFamily="34" charset="0"/>
              <a:buChar char="•"/>
            </a:pPr>
            <a:r>
              <a:rPr lang="en-GB" sz="2400" dirty="0" smtClean="0"/>
              <a:t>The school of engineering and the department of Water Industry Engineering</a:t>
            </a:r>
          </a:p>
          <a:p>
            <a:pPr marL="285750" indent="-285750">
              <a:spcBef>
                <a:spcPts val="1200"/>
              </a:spcBef>
              <a:buFont typeface="Arial" panose="020B0604020202020204" pitchFamily="34" charset="0"/>
              <a:buChar char="•"/>
            </a:pPr>
            <a:r>
              <a:rPr lang="en-GB" sz="2400" dirty="0" smtClean="0"/>
              <a:t>Water technology Projects: 3 examples </a:t>
            </a:r>
            <a:endParaRPr lang="en-GB" sz="2400" dirty="0"/>
          </a:p>
        </p:txBody>
      </p:sp>
    </p:spTree>
    <p:extLst>
      <p:ext uri="{BB962C8B-B14F-4D97-AF65-F5344CB8AC3E}">
        <p14:creationId xmlns:p14="http://schemas.microsoft.com/office/powerpoint/2010/main" xmlns="" val="35077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89" y="2902790"/>
            <a:ext cx="6858002" cy="1052422"/>
          </a:xfrm>
          <a:prstGeom prst="rect">
            <a:avLst/>
          </a:prstGeom>
        </p:spPr>
      </p:pic>
      <p:sp>
        <p:nvSpPr>
          <p:cNvPr id="5" name="CuadroTexto 4"/>
          <p:cNvSpPr txBox="1"/>
          <p:nvPr/>
        </p:nvSpPr>
        <p:spPr>
          <a:xfrm>
            <a:off x="1352510" y="306101"/>
            <a:ext cx="11464506" cy="646331"/>
          </a:xfrm>
          <a:prstGeom prst="rect">
            <a:avLst/>
          </a:prstGeom>
          <a:noFill/>
        </p:spPr>
        <p:txBody>
          <a:bodyPr wrap="square" rtlCol="0">
            <a:spAutoFit/>
          </a:bodyPr>
          <a:lstStyle>
            <a:defPPr>
              <a:defRPr lang="es-ES"/>
            </a:defPPr>
            <a:lvl1pPr>
              <a:defRPr sz="3600" b="1">
                <a:solidFill>
                  <a:srgbClr val="FF3300"/>
                </a:solidFill>
              </a:defRPr>
            </a:lvl1pPr>
          </a:lstStyle>
          <a:p>
            <a:r>
              <a:rPr lang="en-GB" dirty="0"/>
              <a:t>The </a:t>
            </a:r>
            <a:r>
              <a:rPr lang="en-GB" dirty="0" err="1"/>
              <a:t>Kinneret</a:t>
            </a:r>
            <a:r>
              <a:rPr lang="en-GB" dirty="0"/>
              <a:t> academic college</a:t>
            </a: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6" name="TextBox 5"/>
          <p:cNvSpPr txBox="1"/>
          <p:nvPr/>
        </p:nvSpPr>
        <p:spPr>
          <a:xfrm>
            <a:off x="1261106" y="952432"/>
            <a:ext cx="7995038" cy="5863144"/>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smtClean="0"/>
              <a:t>Established in 1965 </a:t>
            </a:r>
            <a:r>
              <a:rPr lang="en-US" sz="2400" dirty="0" smtClean="0"/>
              <a:t>as a regional college. In </a:t>
            </a:r>
            <a:r>
              <a:rPr lang="en-US" sz="2400" b="1" dirty="0" smtClean="0"/>
              <a:t>2011</a:t>
            </a:r>
            <a:r>
              <a:rPr lang="en-US" sz="2400" dirty="0" smtClean="0"/>
              <a:t>, </a:t>
            </a:r>
            <a:r>
              <a:rPr lang="en-US" sz="2400" dirty="0"/>
              <a:t>received a certificate of recognition from </a:t>
            </a:r>
            <a:r>
              <a:rPr lang="en-US" sz="2400" dirty="0" smtClean="0"/>
              <a:t>former </a:t>
            </a:r>
            <a:r>
              <a:rPr lang="en-US" sz="2400" dirty="0"/>
              <a:t>President of Israel, Shimon </a:t>
            </a:r>
            <a:r>
              <a:rPr lang="en-US" sz="2400" dirty="0" smtClean="0"/>
              <a:t>Peres</a:t>
            </a:r>
          </a:p>
          <a:p>
            <a:endParaRPr lang="en-US" sz="2400" dirty="0" smtClean="0"/>
          </a:p>
          <a:p>
            <a:pPr marL="342900" indent="-342900">
              <a:buFont typeface="Wingdings" panose="05000000000000000000" pitchFamily="2" charset="2"/>
              <a:buChar char="v"/>
            </a:pPr>
            <a:r>
              <a:rPr lang="en-US" sz="2400" b="1" dirty="0" smtClean="0"/>
              <a:t>Today, </a:t>
            </a:r>
            <a:r>
              <a:rPr lang="en-US" sz="2400" dirty="0" smtClean="0"/>
              <a:t>Kinneret Academic College offers B.A and B.Sc. degrees within the framework of  two schools: School of Humanities and Social Sciences, and Achi Racov School of Engineering</a:t>
            </a:r>
          </a:p>
          <a:p>
            <a:pPr marL="342900" indent="-342900">
              <a:buFont typeface="Wingdings" panose="05000000000000000000" pitchFamily="2" charset="2"/>
              <a:buChar char="v"/>
            </a:pPr>
            <a:r>
              <a:rPr lang="en-US" sz="2400" dirty="0" smtClean="0"/>
              <a:t>Achi </a:t>
            </a:r>
            <a:r>
              <a:rPr lang="en-US" sz="2400" dirty="0" err="1"/>
              <a:t>Racov</a:t>
            </a:r>
            <a:r>
              <a:rPr lang="en-US" sz="2400" dirty="0"/>
              <a:t> School of Engineering B.Sc. Is comprised from 5 academic departments</a:t>
            </a:r>
            <a:r>
              <a:rPr lang="en-US" sz="2400" dirty="0" smtClean="0"/>
              <a:t>:</a:t>
            </a:r>
            <a:endParaRPr lang="en-US" sz="2400" dirty="0"/>
          </a:p>
          <a:p>
            <a:pPr marL="836100" lvl="1" indent="-342900" eaLnBrk="0" hangingPunct="0">
              <a:spcBef>
                <a:spcPts val="600"/>
              </a:spcBef>
              <a:spcAft>
                <a:spcPts val="600"/>
              </a:spcAft>
              <a:buFont typeface="+mj-lt"/>
              <a:buAutoNum type="arabicPeriod"/>
            </a:pPr>
            <a:r>
              <a:rPr lang="en-US" dirty="0" smtClean="0">
                <a:ea typeface="Times New Roman"/>
                <a:cs typeface="David"/>
              </a:rPr>
              <a:t>Water </a:t>
            </a:r>
            <a:r>
              <a:rPr lang="en-US" dirty="0">
                <a:ea typeface="Times New Roman"/>
                <a:cs typeface="David"/>
              </a:rPr>
              <a:t>Industry Engineering (the largest </a:t>
            </a:r>
            <a:r>
              <a:rPr lang="en-US" dirty="0" err="1">
                <a:ea typeface="Times New Roman"/>
                <a:cs typeface="David"/>
              </a:rPr>
              <a:t>pne</a:t>
            </a:r>
            <a:r>
              <a:rPr lang="en-US" dirty="0">
                <a:ea typeface="Times New Roman"/>
                <a:cs typeface="David"/>
              </a:rPr>
              <a:t> in the school and in Israel)</a:t>
            </a:r>
          </a:p>
          <a:p>
            <a:pPr marL="836100" lvl="1" indent="-342900" eaLnBrk="0" hangingPunct="0">
              <a:spcBef>
                <a:spcPts val="600"/>
              </a:spcBef>
              <a:spcAft>
                <a:spcPts val="600"/>
              </a:spcAft>
              <a:buFont typeface="+mj-lt"/>
              <a:buAutoNum type="arabicPeriod"/>
            </a:pPr>
            <a:r>
              <a:rPr lang="en-US" dirty="0">
                <a:ea typeface="Times New Roman"/>
                <a:cs typeface="David"/>
              </a:rPr>
              <a:t> Electronic </a:t>
            </a:r>
            <a:r>
              <a:rPr lang="en-US" dirty="0" smtClean="0">
                <a:ea typeface="Times New Roman"/>
                <a:cs typeface="David"/>
              </a:rPr>
              <a:t>Engineering</a:t>
            </a:r>
          </a:p>
          <a:p>
            <a:pPr marL="836100" lvl="1" indent="-342900" eaLnBrk="0" hangingPunct="0">
              <a:spcBef>
                <a:spcPts val="600"/>
              </a:spcBef>
              <a:spcAft>
                <a:spcPts val="600"/>
              </a:spcAft>
              <a:buFont typeface="+mj-lt"/>
              <a:buAutoNum type="arabicPeriod"/>
            </a:pPr>
            <a:r>
              <a:rPr lang="en-US" dirty="0" smtClean="0">
                <a:ea typeface="Times New Roman"/>
                <a:cs typeface="David"/>
              </a:rPr>
              <a:t>Software Engineering</a:t>
            </a:r>
          </a:p>
          <a:p>
            <a:pPr marL="836100" lvl="1" indent="-342900" eaLnBrk="0" hangingPunct="0">
              <a:spcBef>
                <a:spcPts val="600"/>
              </a:spcBef>
              <a:spcAft>
                <a:spcPts val="600"/>
              </a:spcAft>
              <a:buFont typeface="+mj-lt"/>
              <a:buAutoNum type="arabicPeriod"/>
            </a:pPr>
            <a:r>
              <a:rPr lang="en-US" dirty="0" smtClean="0">
                <a:ea typeface="Times New Roman"/>
                <a:cs typeface="David"/>
              </a:rPr>
              <a:t>Quality </a:t>
            </a:r>
            <a:r>
              <a:rPr lang="en-US" dirty="0">
                <a:ea typeface="Times New Roman"/>
                <a:cs typeface="David"/>
              </a:rPr>
              <a:t>and Reliability Control </a:t>
            </a:r>
            <a:r>
              <a:rPr lang="en-US" dirty="0" smtClean="0">
                <a:ea typeface="Times New Roman"/>
                <a:cs typeface="David"/>
              </a:rPr>
              <a:t>Engineering</a:t>
            </a:r>
          </a:p>
          <a:p>
            <a:pPr marL="836100" lvl="1" indent="-342900" eaLnBrk="0" hangingPunct="0">
              <a:spcBef>
                <a:spcPts val="600"/>
              </a:spcBef>
              <a:spcAft>
                <a:spcPts val="600"/>
              </a:spcAft>
              <a:buFont typeface="+mj-lt"/>
              <a:buAutoNum type="arabicPeriod"/>
            </a:pPr>
            <a:r>
              <a:rPr lang="en-US" dirty="0" smtClean="0">
                <a:ea typeface="Times New Roman"/>
                <a:cs typeface="David"/>
              </a:rPr>
              <a:t>Gas </a:t>
            </a:r>
            <a:r>
              <a:rPr lang="en-US" dirty="0">
                <a:ea typeface="Times New Roman"/>
                <a:cs typeface="David"/>
              </a:rPr>
              <a:t>and Petroleum Energy </a:t>
            </a:r>
            <a:r>
              <a:rPr lang="en-US" dirty="0" smtClean="0">
                <a:ea typeface="Times New Roman"/>
                <a:cs typeface="David"/>
              </a:rPr>
              <a:t>Engineering</a:t>
            </a:r>
            <a:endParaRPr lang="en-US" dirty="0">
              <a:ea typeface="Times New Roman"/>
              <a:cs typeface="David"/>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42115" y="1318645"/>
            <a:ext cx="2509445" cy="11041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442115" y="5538425"/>
            <a:ext cx="2546050" cy="11777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442115" y="2488522"/>
            <a:ext cx="2546050" cy="3049903"/>
          </a:xfrm>
          <a:prstGeom prst="rect">
            <a:avLst/>
          </a:prstGeom>
        </p:spPr>
      </p:pic>
    </p:spTree>
    <p:extLst>
      <p:ext uri="{BB962C8B-B14F-4D97-AF65-F5344CB8AC3E}">
        <p14:creationId xmlns:p14="http://schemas.microsoft.com/office/powerpoint/2010/main" xmlns="" val="134881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89" y="2902790"/>
            <a:ext cx="6858002" cy="1052422"/>
          </a:xfrm>
          <a:prstGeom prst="rect">
            <a:avLst/>
          </a:prstGeom>
        </p:spPr>
      </p:pic>
      <p:sp>
        <p:nvSpPr>
          <p:cNvPr id="5" name="CuadroTexto 4"/>
          <p:cNvSpPr txBox="1"/>
          <p:nvPr/>
        </p:nvSpPr>
        <p:spPr>
          <a:xfrm>
            <a:off x="1052424" y="1298316"/>
            <a:ext cx="10136036" cy="584775"/>
          </a:xfrm>
          <a:prstGeom prst="rect">
            <a:avLst/>
          </a:prstGeom>
          <a:noFill/>
        </p:spPr>
        <p:txBody>
          <a:bodyPr wrap="square" rtlCol="0">
            <a:spAutoFit/>
          </a:bodyPr>
          <a:lstStyle>
            <a:defPPr>
              <a:defRPr lang="es-ES"/>
            </a:defPPr>
            <a:lvl1pPr>
              <a:defRPr sz="3600" b="1">
                <a:solidFill>
                  <a:srgbClr val="FF3300"/>
                </a:solidFill>
              </a:defRPr>
            </a:lvl1pPr>
          </a:lstStyle>
          <a:p>
            <a:r>
              <a:rPr lang="en-GB" sz="3200" dirty="0"/>
              <a:t>The department of Water Industry Engineering (WIE)</a:t>
            </a: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6" name="TextBox 9"/>
          <p:cNvSpPr txBox="1">
            <a:spLocks noChangeArrowheads="1"/>
          </p:cNvSpPr>
          <p:nvPr/>
        </p:nvSpPr>
        <p:spPr bwMode="auto">
          <a:xfrm>
            <a:off x="1402080" y="2086124"/>
            <a:ext cx="9456420" cy="3895576"/>
          </a:xfrm>
          <a:prstGeom prst="rect">
            <a:avLst/>
          </a:prstGeom>
          <a:noFill/>
          <a:ln w="9525">
            <a:noFill/>
            <a:miter lim="800000"/>
            <a:headEnd/>
            <a:tailEnd/>
          </a:ln>
        </p:spPr>
        <p:txBody>
          <a:bodyPr/>
          <a:lstStyle/>
          <a:p>
            <a:pPr marL="342900" indent="-342900" algn="just" rtl="0">
              <a:spcBef>
                <a:spcPts val="1800"/>
              </a:spcBef>
              <a:buFont typeface="Wingdings" panose="05000000000000000000" pitchFamily="2" charset="2"/>
              <a:buChar char="v"/>
            </a:pPr>
            <a:r>
              <a:rPr lang="en-US" sz="2400" dirty="0" smtClean="0">
                <a:latin typeface="Calibri" pitchFamily="34" charset="0"/>
              </a:rPr>
              <a:t>Began </a:t>
            </a:r>
            <a:r>
              <a:rPr lang="en-US" sz="2400" dirty="0">
                <a:latin typeface="Calibri" pitchFamily="34" charset="0"/>
              </a:rPr>
              <a:t>Operating in October </a:t>
            </a:r>
            <a:r>
              <a:rPr lang="en-US" sz="2400" dirty="0" smtClean="0">
                <a:latin typeface="Calibri" pitchFamily="34" charset="0"/>
              </a:rPr>
              <a:t>2010. H</a:t>
            </a:r>
            <a:r>
              <a:rPr lang="en-US" altLang="en-US" sz="2400" dirty="0" smtClean="0">
                <a:latin typeface="Calibri" pitchFamily="34" charset="0"/>
              </a:rPr>
              <a:t>eaded by </a:t>
            </a:r>
            <a:r>
              <a:rPr lang="en-GB" altLang="en-US" sz="2400" dirty="0" smtClean="0">
                <a:latin typeface="Calibri" pitchFamily="34" charset="0"/>
              </a:rPr>
              <a:t>Prof</a:t>
            </a:r>
            <a:r>
              <a:rPr lang="en-US" altLang="en-US" sz="2400" dirty="0" smtClean="0">
                <a:latin typeface="Calibri" pitchFamily="34" charset="0"/>
              </a:rPr>
              <a:t>. </a:t>
            </a:r>
            <a:r>
              <a:rPr lang="en-US" altLang="en-US" sz="2400" dirty="0">
                <a:latin typeface="Calibri" pitchFamily="34" charset="0"/>
              </a:rPr>
              <a:t>Ram </a:t>
            </a:r>
            <a:r>
              <a:rPr lang="en-US" altLang="en-US" sz="2400" dirty="0" smtClean="0">
                <a:latin typeface="Calibri" pitchFamily="34" charset="0"/>
              </a:rPr>
              <a:t>Shpiner, a PhD </a:t>
            </a:r>
            <a:r>
              <a:rPr lang="en-US" altLang="en-US" sz="2400" dirty="0">
                <a:latin typeface="Calibri" pitchFamily="34" charset="0"/>
              </a:rPr>
              <a:t>holder from the esteemed Chemical </a:t>
            </a:r>
            <a:r>
              <a:rPr lang="en-US" altLang="en-US" sz="2400" dirty="0" smtClean="0">
                <a:latin typeface="Calibri" pitchFamily="34" charset="0"/>
              </a:rPr>
              <a:t>Engineering Department </a:t>
            </a:r>
            <a:r>
              <a:rPr lang="en-US" altLang="en-US" sz="2400" dirty="0">
                <a:latin typeface="Calibri" pitchFamily="34" charset="0"/>
              </a:rPr>
              <a:t>of the Imperial College, London </a:t>
            </a:r>
            <a:endParaRPr lang="en-US" altLang="en-US" sz="2400" dirty="0" smtClean="0">
              <a:latin typeface="Calibri" pitchFamily="34" charset="0"/>
            </a:endParaRPr>
          </a:p>
          <a:p>
            <a:pPr marL="342900" indent="-342900" algn="just" rtl="0">
              <a:spcBef>
                <a:spcPts val="1800"/>
              </a:spcBef>
              <a:buFont typeface="Wingdings" panose="05000000000000000000" pitchFamily="2" charset="2"/>
              <a:buChar char="v"/>
            </a:pPr>
            <a:r>
              <a:rPr lang="en-US" altLang="en-US" sz="2400" dirty="0" smtClean="0">
                <a:latin typeface="Calibri" pitchFamily="34" charset="0"/>
              </a:rPr>
              <a:t>Currently, around 160 </a:t>
            </a:r>
            <a:r>
              <a:rPr lang="en-US" altLang="en-US" sz="2400" dirty="0">
                <a:latin typeface="Calibri" pitchFamily="34" charset="0"/>
              </a:rPr>
              <a:t>students </a:t>
            </a:r>
            <a:r>
              <a:rPr lang="en-US" altLang="en-US" sz="2400" dirty="0" smtClean="0">
                <a:latin typeface="Calibri" pitchFamily="34" charset="0"/>
              </a:rPr>
              <a:t>study </a:t>
            </a:r>
            <a:r>
              <a:rPr lang="en-US" altLang="en-US" sz="2400" dirty="0">
                <a:latin typeface="Calibri" pitchFamily="34" charset="0"/>
              </a:rPr>
              <a:t>in the </a:t>
            </a:r>
            <a:r>
              <a:rPr lang="en-US" altLang="en-US" sz="2400" dirty="0" smtClean="0">
                <a:latin typeface="Calibri" pitchFamily="34" charset="0"/>
              </a:rPr>
              <a:t>program- </a:t>
            </a:r>
            <a:r>
              <a:rPr lang="en-US" altLang="en-US" sz="2400" dirty="0">
                <a:latin typeface="Calibri" pitchFamily="34" charset="0"/>
              </a:rPr>
              <a:t>making it the largest department in the school and the largest department related to water engineering in </a:t>
            </a:r>
            <a:r>
              <a:rPr lang="en-US" altLang="en-US" sz="2400" dirty="0" smtClean="0">
                <a:latin typeface="Calibri" pitchFamily="34" charset="0"/>
              </a:rPr>
              <a:t>Israel</a:t>
            </a:r>
            <a:endParaRPr lang="he-IL" altLang="en-US" sz="2400" dirty="0" smtClean="0">
              <a:latin typeface="Calibri" pitchFamily="34" charset="0"/>
            </a:endParaRPr>
          </a:p>
          <a:p>
            <a:pPr marL="342900" indent="-342900" algn="just">
              <a:spcBef>
                <a:spcPts val="1800"/>
              </a:spcBef>
              <a:buFont typeface="Wingdings" panose="05000000000000000000" pitchFamily="2" charset="2"/>
              <a:buChar char="v"/>
            </a:pPr>
            <a:r>
              <a:rPr lang="en-US" altLang="en-US" sz="2400" dirty="0">
                <a:cs typeface="Arial" charset="0"/>
              </a:rPr>
              <a:t>A balanced blend of practical and theoretical studies, </a:t>
            </a:r>
            <a:r>
              <a:rPr lang="en-US" sz="2400" dirty="0"/>
              <a:t>preparing high level engineers for the rapidly developing water industry, both in Israel and </a:t>
            </a:r>
            <a:r>
              <a:rPr lang="en-US" sz="2400" dirty="0" smtClean="0"/>
              <a:t>abroad</a:t>
            </a:r>
          </a:p>
          <a:p>
            <a:pPr algn="just">
              <a:spcBef>
                <a:spcPts val="1800"/>
              </a:spcBef>
            </a:pPr>
            <a:r>
              <a:rPr lang="en-US" sz="2400" b="1" dirty="0">
                <a:latin typeface="Calibri" pitchFamily="34" charset="0"/>
                <a:hlinkClick r:id="rId4"/>
              </a:rPr>
              <a:t>ram.shpiner@gmail.com</a:t>
            </a:r>
            <a:endParaRPr lang="en-US" sz="2400" b="1" dirty="0">
              <a:latin typeface="Calibri" pitchFamily="34" charset="0"/>
            </a:endParaRPr>
          </a:p>
          <a:p>
            <a:pPr marL="342900" indent="-342900" algn="just">
              <a:spcBef>
                <a:spcPts val="1800"/>
              </a:spcBef>
              <a:buFont typeface="Wingdings" panose="05000000000000000000" pitchFamily="2" charset="2"/>
              <a:buChar char="v"/>
            </a:pPr>
            <a:endParaRPr lang="en-US" altLang="en-US" sz="2400" b="1" dirty="0">
              <a:latin typeface="Calibri" pitchFamily="34" charset="0"/>
            </a:endParaRPr>
          </a:p>
        </p:txBody>
      </p:sp>
    </p:spTree>
    <p:extLst>
      <p:ext uri="{BB962C8B-B14F-4D97-AF65-F5344CB8AC3E}">
        <p14:creationId xmlns:p14="http://schemas.microsoft.com/office/powerpoint/2010/main" xmlns="" val="324103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89" y="2902790"/>
            <a:ext cx="6858002" cy="1052422"/>
          </a:xfrm>
          <a:prstGeom prst="rect">
            <a:avLst/>
          </a:prstGeom>
        </p:spPr>
      </p:pic>
      <p:sp>
        <p:nvSpPr>
          <p:cNvPr id="5" name="CuadroTexto 4"/>
          <p:cNvSpPr txBox="1"/>
          <p:nvPr/>
        </p:nvSpPr>
        <p:spPr>
          <a:xfrm>
            <a:off x="1158240" y="166998"/>
            <a:ext cx="6892504" cy="1200329"/>
          </a:xfrm>
          <a:prstGeom prst="rect">
            <a:avLst/>
          </a:prstGeom>
          <a:noFill/>
        </p:spPr>
        <p:txBody>
          <a:bodyPr wrap="square" rtlCol="0">
            <a:spAutoFit/>
          </a:bodyPr>
          <a:lstStyle>
            <a:defPPr>
              <a:defRPr lang="es-ES"/>
            </a:defPPr>
            <a:lvl1pPr>
              <a:defRPr sz="3600" b="1">
                <a:solidFill>
                  <a:srgbClr val="FF3300"/>
                </a:solidFill>
              </a:defRPr>
            </a:lvl1pPr>
          </a:lstStyle>
          <a:p>
            <a:r>
              <a:rPr lang="en-GB" dirty="0"/>
              <a:t>Water technology </a:t>
            </a:r>
            <a:r>
              <a:rPr lang="en-GB" dirty="0" smtClean="0"/>
              <a:t>Projects: Some success cases </a:t>
            </a:r>
            <a:endParaRPr lang="en-GB"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2" name="TextBox 1"/>
          <p:cNvSpPr txBox="1"/>
          <p:nvPr/>
        </p:nvSpPr>
        <p:spPr>
          <a:xfrm>
            <a:off x="1158240" y="1621536"/>
            <a:ext cx="10497312" cy="5232202"/>
          </a:xfrm>
          <a:prstGeom prst="rect">
            <a:avLst/>
          </a:prstGeom>
          <a:noFill/>
        </p:spPr>
        <p:txBody>
          <a:bodyPr wrap="square" rtlCol="0">
            <a:spAutoFit/>
          </a:bodyPr>
          <a:lstStyle/>
          <a:p>
            <a:pPr>
              <a:spcBef>
                <a:spcPts val="1200"/>
              </a:spcBef>
            </a:pPr>
            <a:r>
              <a:rPr lang="en-GB" sz="2400" dirty="0" smtClean="0"/>
              <a:t>Every year about 10 applied research projects are run in the department regarding water and wastewater technologies, some of which may be implemented in the hotel industry</a:t>
            </a:r>
          </a:p>
          <a:p>
            <a:pPr>
              <a:spcBef>
                <a:spcPts val="1200"/>
              </a:spcBef>
            </a:pPr>
            <a:r>
              <a:rPr lang="en-GB" sz="2400" dirty="0" smtClean="0"/>
              <a:t>A short list of those projects include :</a:t>
            </a:r>
          </a:p>
          <a:p>
            <a:pPr marL="285750" indent="-285750">
              <a:spcBef>
                <a:spcPts val="1200"/>
              </a:spcBef>
              <a:buFont typeface="Arial" panose="020B0604020202020204" pitchFamily="34" charset="0"/>
              <a:buChar char="•"/>
            </a:pPr>
            <a:r>
              <a:rPr lang="en-GB" sz="2400" dirty="0" smtClean="0"/>
              <a:t>The use of brine electrolysis for the production of chlorine for disinfection</a:t>
            </a:r>
          </a:p>
          <a:p>
            <a:pPr marL="285750" indent="-285750">
              <a:spcBef>
                <a:spcPts val="1200"/>
              </a:spcBef>
              <a:buFont typeface="Arial" panose="020B0604020202020204" pitchFamily="34" charset="0"/>
              <a:buChar char="•"/>
            </a:pPr>
            <a:r>
              <a:rPr lang="en-GB" sz="2400" dirty="0" smtClean="0"/>
              <a:t>The use of new granular median for filtration</a:t>
            </a:r>
          </a:p>
          <a:p>
            <a:pPr marL="285750" indent="-285750">
              <a:spcBef>
                <a:spcPts val="1200"/>
              </a:spcBef>
              <a:buFont typeface="Arial" panose="020B0604020202020204" pitchFamily="34" charset="0"/>
              <a:buChar char="•"/>
            </a:pPr>
            <a:r>
              <a:rPr lang="en-GB" sz="2400" dirty="0" smtClean="0"/>
              <a:t>The use of composite material for the adsorption of organic compounds from water</a:t>
            </a:r>
          </a:p>
          <a:p>
            <a:pPr marL="285750" indent="-285750">
              <a:spcBef>
                <a:spcPts val="1200"/>
              </a:spcBef>
              <a:buFont typeface="Arial" panose="020B0604020202020204" pitchFamily="34" charset="0"/>
              <a:buChar char="•"/>
            </a:pPr>
            <a:r>
              <a:rPr lang="en-GB" sz="2400" dirty="0" smtClean="0"/>
              <a:t>The use of algae produced oxygen for small wastewater treatment plant</a:t>
            </a:r>
          </a:p>
          <a:p>
            <a:pPr marL="285750" indent="-285750">
              <a:spcBef>
                <a:spcPts val="1200"/>
              </a:spcBef>
              <a:buFont typeface="Arial" panose="020B0604020202020204" pitchFamily="34" charset="0"/>
              <a:buChar char="•"/>
            </a:pPr>
            <a:r>
              <a:rPr lang="en-GB" sz="2400" dirty="0" smtClean="0"/>
              <a:t>Economical irrigation projects by drip irrigation</a:t>
            </a:r>
          </a:p>
          <a:p>
            <a:pPr marL="285750" indent="-285750">
              <a:spcBef>
                <a:spcPts val="1200"/>
              </a:spcBef>
              <a:buFont typeface="Arial" panose="020B0604020202020204" pitchFamily="34" charset="0"/>
              <a:buChar char="•"/>
            </a:pPr>
            <a:endParaRPr lang="en-GB" sz="2400" dirty="0"/>
          </a:p>
        </p:txBody>
      </p:sp>
    </p:spTree>
    <p:extLst>
      <p:ext uri="{BB962C8B-B14F-4D97-AF65-F5344CB8AC3E}">
        <p14:creationId xmlns:p14="http://schemas.microsoft.com/office/powerpoint/2010/main" xmlns="" val="324103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90" y="2902788"/>
            <a:ext cx="6858002" cy="1052422"/>
          </a:xfrm>
          <a:prstGeom prst="rect">
            <a:avLst/>
          </a:prstGeom>
        </p:spPr>
      </p:pic>
      <p:sp>
        <p:nvSpPr>
          <p:cNvPr id="5" name="CuadroTexto 4"/>
          <p:cNvSpPr txBox="1"/>
          <p:nvPr/>
        </p:nvSpPr>
        <p:spPr>
          <a:xfrm>
            <a:off x="1158240" y="166998"/>
            <a:ext cx="7339584" cy="1200329"/>
          </a:xfrm>
          <a:prstGeom prst="rect">
            <a:avLst/>
          </a:prstGeom>
          <a:noFill/>
        </p:spPr>
        <p:txBody>
          <a:bodyPr wrap="square" rtlCol="0">
            <a:spAutoFit/>
          </a:bodyPr>
          <a:lstStyle>
            <a:defPPr>
              <a:defRPr lang="es-ES"/>
            </a:defPPr>
            <a:lvl1pPr>
              <a:defRPr sz="3600" b="1">
                <a:solidFill>
                  <a:srgbClr val="FF3300"/>
                </a:solidFill>
              </a:defRPr>
            </a:lvl1pPr>
          </a:lstStyle>
          <a:p>
            <a:r>
              <a:rPr lang="en-GB" dirty="0"/>
              <a:t>Water technology </a:t>
            </a:r>
            <a:r>
              <a:rPr lang="en-GB" dirty="0" smtClean="0"/>
              <a:t>Projects: Some success cases : </a:t>
            </a:r>
            <a:r>
              <a:rPr lang="en-GB" sz="2800" dirty="0">
                <a:solidFill>
                  <a:srgbClr val="002060"/>
                </a:solidFill>
              </a:rPr>
              <a:t>Advanced water treatment </a:t>
            </a:r>
            <a:endParaRPr lang="en-GB" sz="28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6" name="TextBox 1"/>
          <p:cNvSpPr txBox="1"/>
          <p:nvPr/>
        </p:nvSpPr>
        <p:spPr>
          <a:xfrm>
            <a:off x="1158240" y="1621536"/>
            <a:ext cx="10497312" cy="830997"/>
          </a:xfrm>
          <a:prstGeom prst="rect">
            <a:avLst/>
          </a:prstGeom>
          <a:noFill/>
        </p:spPr>
        <p:txBody>
          <a:bodyPr wrap="square" rtlCol="0">
            <a:spAutoFit/>
          </a:bodyPr>
          <a:lstStyle/>
          <a:p>
            <a:pPr>
              <a:spcBef>
                <a:spcPts val="1200"/>
              </a:spcBef>
            </a:pPr>
            <a:r>
              <a:rPr lang="en-GB" sz="2400" dirty="0" smtClean="0"/>
              <a:t>Some examples of technologies studied un the WIE department that can be implemented in the hotel industry :</a:t>
            </a:r>
          </a:p>
        </p:txBody>
      </p:sp>
      <p:sp>
        <p:nvSpPr>
          <p:cNvPr id="2" name="TextBox 1"/>
          <p:cNvSpPr txBox="1"/>
          <p:nvPr/>
        </p:nvSpPr>
        <p:spPr>
          <a:xfrm>
            <a:off x="1316736" y="2816352"/>
            <a:ext cx="9741408" cy="3970318"/>
          </a:xfrm>
          <a:prstGeom prst="rect">
            <a:avLst/>
          </a:prstGeom>
          <a:noFill/>
        </p:spPr>
        <p:txBody>
          <a:bodyPr wrap="square" rtlCol="0">
            <a:spAutoFit/>
          </a:bodyPr>
          <a:lstStyle/>
          <a:p>
            <a:r>
              <a:rPr lang="en-GB" sz="2800" dirty="0" smtClean="0">
                <a:solidFill>
                  <a:srgbClr val="002060"/>
                </a:solidFill>
              </a:rPr>
              <a:t>A : Advanced water treatment processes for the removal of particles and organics </a:t>
            </a:r>
          </a:p>
          <a:p>
            <a:endParaRPr lang="en-GB" sz="2800" dirty="0">
              <a:solidFill>
                <a:srgbClr val="002060"/>
              </a:solidFill>
            </a:endParaRPr>
          </a:p>
          <a:p>
            <a:r>
              <a:rPr lang="en-GB" sz="2800" dirty="0" smtClean="0">
                <a:solidFill>
                  <a:srgbClr val="002060"/>
                </a:solidFill>
              </a:rPr>
              <a:t>Technology components : A new granular media for rapid sand filtration and composite material (including nanoparticles) for the adsorption of organic compounds </a:t>
            </a:r>
          </a:p>
          <a:p>
            <a:endParaRPr lang="en-GB" sz="2800" dirty="0">
              <a:solidFill>
                <a:srgbClr val="002060"/>
              </a:solidFill>
            </a:endParaRPr>
          </a:p>
          <a:p>
            <a:r>
              <a:rPr lang="en-GB" sz="2800" dirty="0" smtClean="0">
                <a:solidFill>
                  <a:srgbClr val="FF3300"/>
                </a:solidFill>
              </a:rPr>
              <a:t>Potential use and savings : recycle of swimming pool water – decrease in freshwater consumption</a:t>
            </a:r>
            <a:endParaRPr lang="en-GB" sz="2800" dirty="0">
              <a:solidFill>
                <a:srgbClr val="FF3300"/>
              </a:solidFill>
            </a:endParaRPr>
          </a:p>
        </p:txBody>
      </p:sp>
    </p:spTree>
    <p:extLst>
      <p:ext uri="{BB962C8B-B14F-4D97-AF65-F5344CB8AC3E}">
        <p14:creationId xmlns:p14="http://schemas.microsoft.com/office/powerpoint/2010/main" xmlns="" val="124664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90" y="2902788"/>
            <a:ext cx="6858002" cy="1052422"/>
          </a:xfrm>
          <a:prstGeom prst="rect">
            <a:avLst/>
          </a:prstGeom>
        </p:spPr>
      </p:pic>
      <p:sp>
        <p:nvSpPr>
          <p:cNvPr id="5" name="CuadroTexto 4"/>
          <p:cNvSpPr txBox="1"/>
          <p:nvPr/>
        </p:nvSpPr>
        <p:spPr>
          <a:xfrm>
            <a:off x="1158240" y="166998"/>
            <a:ext cx="7339584" cy="1200329"/>
          </a:xfrm>
          <a:prstGeom prst="rect">
            <a:avLst/>
          </a:prstGeom>
          <a:noFill/>
        </p:spPr>
        <p:txBody>
          <a:bodyPr wrap="square" rtlCol="0">
            <a:spAutoFit/>
          </a:bodyPr>
          <a:lstStyle>
            <a:defPPr>
              <a:defRPr lang="es-ES"/>
            </a:defPPr>
            <a:lvl1pPr>
              <a:defRPr sz="3600" b="1">
                <a:solidFill>
                  <a:srgbClr val="FF3300"/>
                </a:solidFill>
              </a:defRPr>
            </a:lvl1pPr>
          </a:lstStyle>
          <a:p>
            <a:r>
              <a:rPr lang="en-GB" dirty="0"/>
              <a:t>Water technology </a:t>
            </a:r>
            <a:r>
              <a:rPr lang="en-GB" dirty="0" smtClean="0"/>
              <a:t>Projects: Some success cases : </a:t>
            </a:r>
            <a:r>
              <a:rPr lang="en-GB" sz="2800" dirty="0" smtClean="0">
                <a:solidFill>
                  <a:srgbClr val="002060"/>
                </a:solidFill>
              </a:rPr>
              <a:t>Drip Irrigation</a:t>
            </a:r>
            <a:endParaRPr lang="en-GB" sz="28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2" name="TextBox 1"/>
          <p:cNvSpPr txBox="1"/>
          <p:nvPr/>
        </p:nvSpPr>
        <p:spPr>
          <a:xfrm>
            <a:off x="1316736" y="1609344"/>
            <a:ext cx="9741408" cy="4401205"/>
          </a:xfrm>
          <a:prstGeom prst="rect">
            <a:avLst/>
          </a:prstGeom>
          <a:noFill/>
        </p:spPr>
        <p:txBody>
          <a:bodyPr wrap="square" rtlCol="0">
            <a:spAutoFit/>
          </a:bodyPr>
          <a:lstStyle/>
          <a:p>
            <a:r>
              <a:rPr lang="en-GB" sz="2800" dirty="0" smtClean="0">
                <a:solidFill>
                  <a:srgbClr val="002060"/>
                </a:solidFill>
              </a:rPr>
              <a:t>B : Use of advances irrigation system -  decrease of water consumption for gardening</a:t>
            </a:r>
          </a:p>
          <a:p>
            <a:endParaRPr lang="en-GB" sz="2800" dirty="0">
              <a:solidFill>
                <a:srgbClr val="002060"/>
              </a:solidFill>
            </a:endParaRPr>
          </a:p>
          <a:p>
            <a:r>
              <a:rPr lang="en-GB" sz="2800" dirty="0" smtClean="0">
                <a:solidFill>
                  <a:srgbClr val="002060"/>
                </a:solidFill>
              </a:rPr>
              <a:t>Technology components : Innovative and precise irrigation are common practice in Israeli agriculture. The technologies are aimed to supply the plants exactly what they need and decrease water loos due to aerosols and evaporation</a:t>
            </a:r>
          </a:p>
          <a:p>
            <a:endParaRPr lang="en-GB" sz="2800" dirty="0">
              <a:solidFill>
                <a:srgbClr val="002060"/>
              </a:solidFill>
            </a:endParaRPr>
          </a:p>
          <a:p>
            <a:r>
              <a:rPr lang="en-GB" sz="2800" dirty="0" smtClean="0">
                <a:solidFill>
                  <a:srgbClr val="FF3300"/>
                </a:solidFill>
              </a:rPr>
              <a:t>Potential use and savings : Smart irrigation will decrease water consumption in gardening in medium sized hotels</a:t>
            </a:r>
            <a:endParaRPr lang="en-GB" sz="2800" dirty="0">
              <a:solidFill>
                <a:srgbClr val="FF3300"/>
              </a:solidFill>
            </a:endParaRPr>
          </a:p>
        </p:txBody>
      </p:sp>
    </p:spTree>
    <p:extLst>
      <p:ext uri="{BB962C8B-B14F-4D97-AF65-F5344CB8AC3E}">
        <p14:creationId xmlns:p14="http://schemas.microsoft.com/office/powerpoint/2010/main" xmlns="" val="39191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2902790" y="2902788"/>
            <a:ext cx="6858002" cy="1052422"/>
          </a:xfrm>
          <a:prstGeom prst="rect">
            <a:avLst/>
          </a:prstGeom>
        </p:spPr>
      </p:pic>
      <p:sp>
        <p:nvSpPr>
          <p:cNvPr id="5" name="CuadroTexto 4"/>
          <p:cNvSpPr txBox="1"/>
          <p:nvPr/>
        </p:nvSpPr>
        <p:spPr>
          <a:xfrm>
            <a:off x="1158240" y="166998"/>
            <a:ext cx="7339584" cy="1200329"/>
          </a:xfrm>
          <a:prstGeom prst="rect">
            <a:avLst/>
          </a:prstGeom>
          <a:noFill/>
        </p:spPr>
        <p:txBody>
          <a:bodyPr wrap="square" rtlCol="0">
            <a:spAutoFit/>
          </a:bodyPr>
          <a:lstStyle>
            <a:defPPr>
              <a:defRPr lang="es-ES"/>
            </a:defPPr>
            <a:lvl1pPr>
              <a:defRPr sz="3600" b="1">
                <a:solidFill>
                  <a:srgbClr val="FF3300"/>
                </a:solidFill>
              </a:defRPr>
            </a:lvl1pPr>
          </a:lstStyle>
          <a:p>
            <a:r>
              <a:rPr lang="en-GB" dirty="0"/>
              <a:t>Water technology </a:t>
            </a:r>
            <a:r>
              <a:rPr lang="en-GB" dirty="0" smtClean="0"/>
              <a:t>Projects: Some success cases : </a:t>
            </a:r>
            <a:r>
              <a:rPr lang="en-GB" sz="2800" dirty="0" smtClean="0">
                <a:solidFill>
                  <a:srgbClr val="002060"/>
                </a:solidFill>
              </a:rPr>
              <a:t>Effective pumping systems</a:t>
            </a:r>
            <a:endParaRPr lang="en-GB" sz="28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83615" y="57850"/>
            <a:ext cx="3014989" cy="1240466"/>
          </a:xfrm>
          <a:prstGeom prst="rect">
            <a:avLst/>
          </a:prstGeom>
        </p:spPr>
      </p:pic>
      <p:sp>
        <p:nvSpPr>
          <p:cNvPr id="2" name="TextBox 1"/>
          <p:cNvSpPr txBox="1"/>
          <p:nvPr/>
        </p:nvSpPr>
        <p:spPr>
          <a:xfrm>
            <a:off x="1316736" y="1609344"/>
            <a:ext cx="9741408" cy="3970318"/>
          </a:xfrm>
          <a:prstGeom prst="rect">
            <a:avLst/>
          </a:prstGeom>
          <a:noFill/>
        </p:spPr>
        <p:txBody>
          <a:bodyPr wrap="square" rtlCol="0">
            <a:spAutoFit/>
          </a:bodyPr>
          <a:lstStyle/>
          <a:p>
            <a:r>
              <a:rPr lang="en-GB" sz="2800" dirty="0" smtClean="0">
                <a:solidFill>
                  <a:srgbClr val="002060"/>
                </a:solidFill>
              </a:rPr>
              <a:t>C : Use of smart pumping systems working at high efficiencies -  decrease of energy consumption</a:t>
            </a:r>
          </a:p>
          <a:p>
            <a:endParaRPr lang="en-GB" sz="2800" dirty="0">
              <a:solidFill>
                <a:srgbClr val="002060"/>
              </a:solidFill>
            </a:endParaRPr>
          </a:p>
          <a:p>
            <a:r>
              <a:rPr lang="en-GB" sz="2800" dirty="0" smtClean="0">
                <a:solidFill>
                  <a:srgbClr val="002060"/>
                </a:solidFill>
              </a:rPr>
              <a:t>Technology components : Understanding of the pumping systems in the hotel and designing a smart control tool that optimises the operation of the various pumps</a:t>
            </a:r>
          </a:p>
          <a:p>
            <a:endParaRPr lang="en-GB" sz="2800" dirty="0">
              <a:solidFill>
                <a:srgbClr val="002060"/>
              </a:solidFill>
            </a:endParaRPr>
          </a:p>
          <a:p>
            <a:r>
              <a:rPr lang="en-GB" sz="2800" dirty="0" smtClean="0">
                <a:solidFill>
                  <a:srgbClr val="FF3300"/>
                </a:solidFill>
              </a:rPr>
              <a:t>Potential use and savings : Cooling systems, pools and all pumping bases systems in the hotel industry</a:t>
            </a:r>
            <a:endParaRPr lang="en-GB" sz="2800" dirty="0">
              <a:solidFill>
                <a:srgbClr val="FF3300"/>
              </a:solidFill>
            </a:endParaRPr>
          </a:p>
        </p:txBody>
      </p:sp>
    </p:spTree>
    <p:extLst>
      <p:ext uri="{BB962C8B-B14F-4D97-AF65-F5344CB8AC3E}">
        <p14:creationId xmlns:p14="http://schemas.microsoft.com/office/powerpoint/2010/main" xmlns="" val="173501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8"/>
            <a:ext cx="12269454" cy="6900704"/>
          </a:xfrm>
          <a:prstGeom prst="rect">
            <a:avLst/>
          </a:prstGeom>
          <a:solidFill>
            <a:schemeClr val="accent1"/>
          </a:solidFill>
        </p:spPr>
      </p:pic>
      <p:sp>
        <p:nvSpPr>
          <p:cNvPr id="7" name="CuadroTexto 6"/>
          <p:cNvSpPr txBox="1"/>
          <p:nvPr/>
        </p:nvSpPr>
        <p:spPr>
          <a:xfrm>
            <a:off x="838200" y="3329797"/>
            <a:ext cx="10515600" cy="461665"/>
          </a:xfrm>
          <a:prstGeom prst="rect">
            <a:avLst/>
          </a:prstGeom>
          <a:noFill/>
        </p:spPr>
        <p:txBody>
          <a:bodyPr wrap="square" rtlCol="0">
            <a:spAutoFit/>
          </a:bodyPr>
          <a:lstStyle/>
          <a:p>
            <a:pPr algn="ctr"/>
            <a:r>
              <a:rPr lang="es-ES" sz="2400" b="1" dirty="0" smtClean="0">
                <a:solidFill>
                  <a:schemeClr val="bg1"/>
                </a:solidFill>
              </a:rPr>
              <a:t>MANY THANKS!</a:t>
            </a:r>
            <a:endParaRPr lang="es-ES" sz="2400" b="1" dirty="0">
              <a:solidFill>
                <a:schemeClr val="bg1"/>
              </a:solidFill>
            </a:endParaRPr>
          </a:p>
        </p:txBody>
      </p:sp>
    </p:spTree>
    <p:extLst>
      <p:ext uri="{BB962C8B-B14F-4D97-AF65-F5344CB8AC3E}">
        <p14:creationId xmlns:p14="http://schemas.microsoft.com/office/powerpoint/2010/main" xmlns="" val="19655819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550</Words>
  <Application>Microsoft Office PowerPoint</Application>
  <PresentationFormat>מותאם אישית</PresentationFormat>
  <Paragraphs>49</Paragraphs>
  <Slides>9</Slides>
  <Notes>0</Notes>
  <HiddenSlides>0</HiddenSlides>
  <MMClips>0</MMClips>
  <ScaleCrop>false</ScaleCrop>
  <HeadingPairs>
    <vt:vector size="4" baseType="variant">
      <vt:variant>
        <vt:lpstr>ערכת נושא</vt:lpstr>
      </vt:variant>
      <vt:variant>
        <vt:i4>2</vt:i4>
      </vt:variant>
      <vt:variant>
        <vt:lpstr>כותרות שקופיות</vt:lpstr>
      </vt:variant>
      <vt:variant>
        <vt:i4>9</vt:i4>
      </vt:variant>
    </vt:vector>
  </HeadingPairs>
  <TitlesOfParts>
    <vt:vector size="11" baseType="lpstr">
      <vt:lpstr>Tema de Office</vt:lpstr>
      <vt:lpstr>Diseño personalizado</vt:lpstr>
      <vt:lpstr>שקופית 1</vt:lpstr>
      <vt:lpstr>שקופית 2</vt:lpstr>
      <vt:lpstr>שקופית 3</vt:lpstr>
      <vt:lpstr>שקופית 4</vt:lpstr>
      <vt:lpstr>שקופית 5</vt:lpstr>
      <vt:lpstr>שקופית 6</vt:lpstr>
      <vt:lpstr>שקופית 7</vt:lpstr>
      <vt:lpstr>שקופית 8</vt:lpstr>
      <vt:lpstr>שקופית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CA. Ayllón Martínez</dc:creator>
  <cp:lastModifiedBy>‏‏משתמש Windows</cp:lastModifiedBy>
  <cp:revision>94</cp:revision>
  <cp:lastPrinted>2019-09-13T11:19:43Z</cp:lastPrinted>
  <dcterms:created xsi:type="dcterms:W3CDTF">2019-09-11T21:38:08Z</dcterms:created>
  <dcterms:modified xsi:type="dcterms:W3CDTF">2019-12-25T21:20:35Z</dcterms:modified>
</cp:coreProperties>
</file>