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4"/>
  </p:notesMasterIdLst>
  <p:handoutMasterIdLst>
    <p:handoutMasterId r:id="rId15"/>
  </p:handoutMasterIdLst>
  <p:sldIdLst>
    <p:sldId id="280" r:id="rId2"/>
    <p:sldId id="256" r:id="rId3"/>
    <p:sldId id="257" r:id="rId4"/>
    <p:sldId id="258" r:id="rId5"/>
    <p:sldId id="261" r:id="rId6"/>
    <p:sldId id="262" r:id="rId7"/>
    <p:sldId id="287" r:id="rId8"/>
    <p:sldId id="263" r:id="rId9"/>
    <p:sldId id="260" r:id="rId10"/>
    <p:sldId id="264" r:id="rId11"/>
    <p:sldId id="265"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99CC"/>
    <a:srgbClr val="66CCFF"/>
    <a:srgbClr val="FFFF66"/>
    <a:srgbClr val="CCE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1162" y="48"/>
      </p:cViewPr>
      <p:guideLst/>
    </p:cSldViewPr>
  </p:slideViewPr>
  <p:notesTextViewPr>
    <p:cViewPr>
      <p:scale>
        <a:sx n="1" d="1"/>
        <a:sy n="1" d="1"/>
      </p:scale>
      <p:origin x="0" y="0"/>
    </p:cViewPr>
  </p:notesTextViewPr>
  <p:notesViewPr>
    <p:cSldViewPr snapToGrid="0">
      <p:cViewPr varScale="1">
        <p:scale>
          <a:sx n="40" d="100"/>
          <a:sy n="40" d="100"/>
        </p:scale>
        <p:origin x="2290"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D794A9-4D2B-486F-A1BF-3909542E8E55}" type="datetimeFigureOut">
              <a:rPr lang="en-GB" smtClean="0"/>
              <a:t>20/11/2015</a:t>
            </a:fld>
            <a:endParaRPr lang="en-GB"/>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3F32F46-C4CE-40B5-A948-83083B47EFED}" type="slidenum">
              <a:rPr lang="en-GB" smtClean="0"/>
              <a:t>‹N›</a:t>
            </a:fld>
            <a:endParaRPr lang="en-GB"/>
          </a:p>
        </p:txBody>
      </p:sp>
    </p:spTree>
    <p:extLst>
      <p:ext uri="{BB962C8B-B14F-4D97-AF65-F5344CB8AC3E}">
        <p14:creationId xmlns:p14="http://schemas.microsoft.com/office/powerpoint/2010/main" val="1141223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2C99A7-8B5B-45E7-B11E-98731E2EB6F9}" type="datetimeFigureOut">
              <a:rPr lang="en-GB" smtClean="0"/>
              <a:t>20/11/2015</a:t>
            </a:fld>
            <a:endParaRPr lang="en-GB"/>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84FC45-C027-4307-A3E6-7CA3A99E24B7}" type="slidenum">
              <a:rPr lang="en-GB" smtClean="0"/>
              <a:t>‹N›</a:t>
            </a:fld>
            <a:endParaRPr lang="en-GB"/>
          </a:p>
        </p:txBody>
      </p:sp>
    </p:spTree>
    <p:extLst>
      <p:ext uri="{BB962C8B-B14F-4D97-AF65-F5344CB8AC3E}">
        <p14:creationId xmlns:p14="http://schemas.microsoft.com/office/powerpoint/2010/main" val="3852673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71600" y="1143000"/>
            <a:ext cx="4114800" cy="3086100"/>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4F84FC45-C027-4307-A3E6-7CA3A99E24B7}" type="slidenum">
              <a:rPr lang="en-GB" smtClean="0"/>
              <a:t>1</a:t>
            </a:fld>
            <a:endParaRPr lang="en-GB"/>
          </a:p>
        </p:txBody>
      </p:sp>
    </p:spTree>
    <p:extLst>
      <p:ext uri="{BB962C8B-B14F-4D97-AF65-F5344CB8AC3E}">
        <p14:creationId xmlns:p14="http://schemas.microsoft.com/office/powerpoint/2010/main" val="1003289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71600" y="1143000"/>
            <a:ext cx="4114800" cy="3086100"/>
          </a:xfrm>
        </p:spPr>
      </p:sp>
      <p:sp>
        <p:nvSpPr>
          <p:cNvPr id="3" name="Segnaposto note 2"/>
          <p:cNvSpPr>
            <a:spLocks noGrp="1"/>
          </p:cNvSpPr>
          <p:nvPr>
            <p:ph type="body" idx="1"/>
          </p:nvPr>
        </p:nvSpPr>
        <p:spPr/>
        <p:txBody>
          <a:bodyPr/>
          <a:lstStyle/>
          <a:p>
            <a:endParaRPr lang="en-GB"/>
          </a:p>
        </p:txBody>
      </p:sp>
      <p:sp>
        <p:nvSpPr>
          <p:cNvPr id="4" name="Segnaposto numero diapositiva 3"/>
          <p:cNvSpPr>
            <a:spLocks noGrp="1"/>
          </p:cNvSpPr>
          <p:nvPr>
            <p:ph type="sldNum" sz="quarter" idx="10"/>
          </p:nvPr>
        </p:nvSpPr>
        <p:spPr/>
        <p:txBody>
          <a:bodyPr/>
          <a:lstStyle/>
          <a:p>
            <a:fld id="{4F84FC45-C027-4307-A3E6-7CA3A99E24B7}" type="slidenum">
              <a:rPr lang="en-GB" smtClean="0"/>
              <a:t>2</a:t>
            </a:fld>
            <a:endParaRPr lang="en-GB"/>
          </a:p>
        </p:txBody>
      </p:sp>
    </p:spTree>
    <p:extLst>
      <p:ext uri="{BB962C8B-B14F-4D97-AF65-F5344CB8AC3E}">
        <p14:creationId xmlns:p14="http://schemas.microsoft.com/office/powerpoint/2010/main" val="904455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374751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1410318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1823822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294249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556872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3449117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1338103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273088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2838898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200101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7CA824-962E-4591-BAE7-4C7DA782D3A4}" type="slidenum">
              <a:rPr lang="en-GB" smtClean="0"/>
              <a:t>‹N›</a:t>
            </a:fld>
            <a:endParaRPr lang="en-GB"/>
          </a:p>
        </p:txBody>
      </p:sp>
    </p:spTree>
    <p:extLst>
      <p:ext uri="{BB962C8B-B14F-4D97-AF65-F5344CB8AC3E}">
        <p14:creationId xmlns:p14="http://schemas.microsoft.com/office/powerpoint/2010/main" val="295110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7CA824-962E-4591-BAE7-4C7DA782D3A4}" type="slidenum">
              <a:rPr lang="en-GB" smtClean="0"/>
              <a:t>‹N›</a:t>
            </a:fld>
            <a:endParaRPr lang="en-GB"/>
          </a:p>
        </p:txBody>
      </p:sp>
    </p:spTree>
    <p:extLst>
      <p:ext uri="{BB962C8B-B14F-4D97-AF65-F5344CB8AC3E}">
        <p14:creationId xmlns:p14="http://schemas.microsoft.com/office/powerpoint/2010/main" val="16213868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92001" y="4116809"/>
            <a:ext cx="7110629" cy="478421"/>
          </a:xfrm>
        </p:spPr>
        <p:txBody>
          <a:bodyPr>
            <a:noAutofit/>
          </a:bodyPr>
          <a:lstStyle/>
          <a:p>
            <a:r>
              <a:rPr lang="en-US" sz="1800" i="1" dirty="0">
                <a:solidFill>
                  <a:schemeClr val="accent1">
                    <a:lumMod val="75000"/>
                  </a:schemeClr>
                </a:solidFill>
                <a:latin typeface="Arial" panose="020B0604020202020204" pitchFamily="34" charset="0"/>
                <a:cs typeface="Arial" panose="020B0604020202020204" pitchFamily="34" charset="0"/>
              </a:rPr>
              <a:t>Francesco Pellizzari, TAM “TEX-MED Clusters”</a:t>
            </a:r>
            <a:endParaRPr lang="en-GB" sz="1800" i="1" dirty="0">
              <a:solidFill>
                <a:schemeClr val="accent1">
                  <a:lumMod val="75000"/>
                </a:schemeClr>
              </a:solidFill>
              <a:latin typeface="Arial" panose="020B0604020202020204" pitchFamily="34" charset="0"/>
              <a:cs typeface="Arial" panose="020B0604020202020204" pitchFamily="34" charset="0"/>
            </a:endParaRPr>
          </a:p>
        </p:txBody>
      </p:sp>
      <p:sp>
        <p:nvSpPr>
          <p:cNvPr id="9" name="Segnaposto numero diapositiva 8"/>
          <p:cNvSpPr>
            <a:spLocks noGrp="1"/>
          </p:cNvSpPr>
          <p:nvPr>
            <p:ph type="sldNum" sz="quarter" idx="12"/>
          </p:nvPr>
        </p:nvSpPr>
        <p:spPr/>
        <p:txBody>
          <a:bodyPr/>
          <a:lstStyle/>
          <a:p>
            <a:fld id="{817CA824-962E-4591-BAE7-4C7DA782D3A4}" type="slidenum">
              <a:rPr lang="en-GB" smtClean="0"/>
              <a:t>1</a:t>
            </a:fld>
            <a:endParaRPr lang="en-GB"/>
          </a:p>
        </p:txBody>
      </p:sp>
      <p:pic>
        <p:nvPicPr>
          <p:cNvPr id="3" name="Immagine 2" descr="LogoTexMedClusters.jpg"/>
          <p:cNvPicPr>
            <a:picLocks noChangeAspect="1"/>
          </p:cNvPicPr>
          <p:nvPr/>
        </p:nvPicPr>
        <p:blipFill>
          <a:blip r:embed="rId3" cstate="print"/>
          <a:stretch>
            <a:fillRect/>
          </a:stretch>
        </p:blipFill>
        <p:spPr>
          <a:xfrm>
            <a:off x="3057954" y="565307"/>
            <a:ext cx="2928362" cy="1321731"/>
          </a:xfrm>
          <a:prstGeom prst="rect">
            <a:avLst/>
          </a:prstGeom>
        </p:spPr>
      </p:pic>
      <p:pic>
        <p:nvPicPr>
          <p:cNvPr id="4" name="Immagine 3" descr="Logo Unione europea.jpg"/>
          <p:cNvPicPr>
            <a:picLocks noChangeAspect="1"/>
          </p:cNvPicPr>
          <p:nvPr/>
        </p:nvPicPr>
        <p:blipFill>
          <a:blip r:embed="rId4" cstate="print"/>
          <a:stretch>
            <a:fillRect/>
          </a:stretch>
        </p:blipFill>
        <p:spPr>
          <a:xfrm>
            <a:off x="5174156" y="5733800"/>
            <a:ext cx="812160" cy="622551"/>
          </a:xfrm>
          <a:prstGeom prst="rect">
            <a:avLst/>
          </a:prstGeom>
        </p:spPr>
      </p:pic>
      <p:pic>
        <p:nvPicPr>
          <p:cNvPr id="5" name="Immagine 4" descr="Logo ENPI.jpg"/>
          <p:cNvPicPr>
            <a:picLocks noChangeAspect="1"/>
          </p:cNvPicPr>
          <p:nvPr/>
        </p:nvPicPr>
        <p:blipFill>
          <a:blip r:embed="rId5" cstate="print"/>
          <a:stretch>
            <a:fillRect/>
          </a:stretch>
        </p:blipFill>
        <p:spPr>
          <a:xfrm>
            <a:off x="6058568" y="5726064"/>
            <a:ext cx="1151643" cy="614794"/>
          </a:xfrm>
          <a:prstGeom prst="rect">
            <a:avLst/>
          </a:prstGeom>
        </p:spPr>
      </p:pic>
      <p:pic>
        <p:nvPicPr>
          <p:cNvPr id="6" name="Immagine 5" descr="Logo Regione Sardegna1.jpg"/>
          <p:cNvPicPr>
            <a:picLocks noChangeAspect="1"/>
          </p:cNvPicPr>
          <p:nvPr/>
        </p:nvPicPr>
        <p:blipFill>
          <a:blip r:embed="rId6" cstate="print"/>
          <a:stretch>
            <a:fillRect/>
          </a:stretch>
        </p:blipFill>
        <p:spPr>
          <a:xfrm>
            <a:off x="7354714" y="5971224"/>
            <a:ext cx="1339463" cy="380366"/>
          </a:xfrm>
          <a:prstGeom prst="rect">
            <a:avLst/>
          </a:prstGeom>
        </p:spPr>
      </p:pic>
      <p:sp>
        <p:nvSpPr>
          <p:cNvPr id="8" name="CasellaDiTesto 7"/>
          <p:cNvSpPr txBox="1"/>
          <p:nvPr/>
        </p:nvSpPr>
        <p:spPr>
          <a:xfrm>
            <a:off x="863214" y="2162452"/>
            <a:ext cx="6562712" cy="1569660"/>
          </a:xfrm>
          <a:prstGeom prst="rect">
            <a:avLst/>
          </a:prstGeom>
          <a:noFill/>
        </p:spPr>
        <p:txBody>
          <a:bodyPr wrap="square" rtlCol="0">
            <a:spAutoFit/>
          </a:bodyPr>
          <a:lstStyle/>
          <a:p>
            <a:r>
              <a:rPr lang="en-GB" sz="3200" b="1" dirty="0">
                <a:latin typeface="Calibri" panose="020F0502020204030204" pitchFamily="34" charset="0"/>
                <a:cs typeface="Arial" panose="020B0604020202020204" pitchFamily="34" charset="0"/>
              </a:rPr>
              <a:t>Business models from Subcontracting to </a:t>
            </a:r>
            <a:r>
              <a:rPr lang="en-GB" sz="3200" b="1" dirty="0" err="1">
                <a:latin typeface="Calibri" panose="020F0502020204030204" pitchFamily="34" charset="0"/>
                <a:cs typeface="Arial" panose="020B0604020202020204" pitchFamily="34" charset="0"/>
              </a:rPr>
              <a:t>Cocontracting</a:t>
            </a:r>
            <a:r>
              <a:rPr lang="en-GB" sz="3200" b="1" dirty="0">
                <a:latin typeface="Calibri" panose="020F0502020204030204" pitchFamily="34" charset="0"/>
                <a:cs typeface="Arial" panose="020B0604020202020204" pitchFamily="34" charset="0"/>
              </a:rPr>
              <a:t> and </a:t>
            </a:r>
            <a:endParaRPr lang="en-GB" sz="3200" b="1" dirty="0" smtClean="0">
              <a:latin typeface="Calibri" panose="020F0502020204030204" pitchFamily="34" charset="0"/>
              <a:cs typeface="Arial" panose="020B0604020202020204" pitchFamily="34" charset="0"/>
            </a:endParaRPr>
          </a:p>
          <a:p>
            <a:r>
              <a:rPr lang="en-GB" sz="3200" b="1" dirty="0" smtClean="0">
                <a:latin typeface="Calibri" panose="020F0502020204030204" pitchFamily="34" charset="0"/>
                <a:cs typeface="Arial" panose="020B0604020202020204" pitchFamily="34" charset="0"/>
              </a:rPr>
              <a:t>Full </a:t>
            </a:r>
            <a:r>
              <a:rPr lang="en-GB" sz="3200" b="1" dirty="0">
                <a:latin typeface="Calibri" panose="020F0502020204030204" pitchFamily="34" charset="0"/>
                <a:cs typeface="Arial" panose="020B0604020202020204" pitchFamily="34" charset="0"/>
              </a:rPr>
              <a:t>package production.</a:t>
            </a:r>
          </a:p>
        </p:txBody>
      </p:sp>
      <p:sp>
        <p:nvSpPr>
          <p:cNvPr id="10" name="CasellaDiTesto 9"/>
          <p:cNvSpPr txBox="1"/>
          <p:nvPr/>
        </p:nvSpPr>
        <p:spPr>
          <a:xfrm>
            <a:off x="792000" y="5764757"/>
            <a:ext cx="1887120" cy="715581"/>
          </a:xfrm>
          <a:prstGeom prst="rect">
            <a:avLst/>
          </a:prstGeom>
          <a:noFill/>
        </p:spPr>
        <p:txBody>
          <a:bodyPr wrap="none" rtlCol="0">
            <a:spAutoFit/>
          </a:bodyPr>
          <a:lstStyle/>
          <a:p>
            <a:r>
              <a:rPr lang="en-GB" sz="1350" dirty="0">
                <a:solidFill>
                  <a:schemeClr val="accent1">
                    <a:lumMod val="75000"/>
                  </a:schemeClr>
                </a:solidFill>
                <a:latin typeface="Arial" panose="020B0604020202020204" pitchFamily="34" charset="0"/>
                <a:cs typeface="Arial" panose="020B0604020202020204" pitchFamily="34" charset="0"/>
              </a:rPr>
              <a:t/>
            </a:r>
            <a:br>
              <a:rPr lang="en-GB" sz="1350" dirty="0">
                <a:solidFill>
                  <a:schemeClr val="accent1">
                    <a:lumMod val="75000"/>
                  </a:schemeClr>
                </a:solidFill>
                <a:latin typeface="Arial" panose="020B0604020202020204" pitchFamily="34" charset="0"/>
                <a:cs typeface="Arial" panose="020B0604020202020204" pitchFamily="34" charset="0"/>
              </a:rPr>
            </a:br>
            <a:r>
              <a:rPr lang="en-GB" sz="1350" dirty="0">
                <a:solidFill>
                  <a:schemeClr val="accent1">
                    <a:lumMod val="75000"/>
                  </a:schemeClr>
                </a:solidFill>
                <a:latin typeface="Arial" panose="020B0604020202020204" pitchFamily="34" charset="0"/>
                <a:cs typeface="Arial" panose="020B0604020202020204" pitchFamily="34" charset="0"/>
              </a:rPr>
              <a:t>Monastir, 20 Mai 2015</a:t>
            </a:r>
            <a:r>
              <a:rPr lang="en-GB" sz="1350" dirty="0">
                <a:solidFill>
                  <a:schemeClr val="accent1">
                    <a:lumMod val="75000"/>
                  </a:schemeClr>
                </a:solidFill>
              </a:rPr>
              <a:t/>
            </a:r>
            <a:br>
              <a:rPr lang="en-GB" sz="1350" dirty="0">
                <a:solidFill>
                  <a:schemeClr val="accent1">
                    <a:lumMod val="75000"/>
                  </a:schemeClr>
                </a:solidFill>
              </a:rPr>
            </a:br>
            <a:endParaRPr lang="en-GB" sz="1350" dirty="0">
              <a:solidFill>
                <a:schemeClr val="accent1">
                  <a:lumMod val="75000"/>
                </a:schemeClr>
              </a:solidFill>
            </a:endParaRPr>
          </a:p>
        </p:txBody>
      </p:sp>
      <p:sp>
        <p:nvSpPr>
          <p:cNvPr id="7" name="Segnaposto data 6"/>
          <p:cNvSpPr>
            <a:spLocks noGrp="1"/>
          </p:cNvSpPr>
          <p:nvPr>
            <p:ph type="dt" sz="half" idx="10"/>
          </p:nvPr>
        </p:nvSpPr>
        <p:spPr/>
        <p:txBody>
          <a:bodyPr/>
          <a:lstStyle/>
          <a:p>
            <a:endParaRPr lang="en-GB"/>
          </a:p>
        </p:txBody>
      </p:sp>
      <p:sp>
        <p:nvSpPr>
          <p:cNvPr id="11" name="CasellaDiTesto 10"/>
          <p:cNvSpPr txBox="1"/>
          <p:nvPr/>
        </p:nvSpPr>
        <p:spPr>
          <a:xfrm>
            <a:off x="-604684" y="2403987"/>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2845185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549837" y="249089"/>
            <a:ext cx="8130971" cy="1595066"/>
          </a:xfrm>
        </p:spPr>
        <p:txBody>
          <a:bodyPr>
            <a:noAutofit/>
          </a:bodyPr>
          <a:lstStyle/>
          <a:p>
            <a:pPr lvl="0"/>
            <a:r>
              <a:rPr lang="en-GB" sz="3200" b="1" dirty="0">
                <a:solidFill>
                  <a:schemeClr val="accent1">
                    <a:lumMod val="75000"/>
                  </a:schemeClr>
                </a:solidFill>
                <a:latin typeface="Arial" panose="020B0604020202020204" pitchFamily="34" charset="0"/>
                <a:cs typeface="Arial" panose="020B0604020202020204" pitchFamily="34" charset="0"/>
              </a:rPr>
              <a:t>Business Models and CBC</a:t>
            </a:r>
            <a:br>
              <a:rPr lang="en-GB" sz="3200" b="1" dirty="0">
                <a:solidFill>
                  <a:schemeClr val="accent1">
                    <a:lumMod val="75000"/>
                  </a:schemeClr>
                </a:solidFill>
                <a:latin typeface="Arial" panose="020B0604020202020204" pitchFamily="34" charset="0"/>
                <a:cs typeface="Arial" panose="020B0604020202020204" pitchFamily="34" charset="0"/>
              </a:rPr>
            </a:br>
            <a:r>
              <a:rPr lang="en-GB" sz="3200" b="1" dirty="0">
                <a:solidFill>
                  <a:schemeClr val="accent1">
                    <a:lumMod val="75000"/>
                  </a:schemeClr>
                </a:solidFill>
                <a:latin typeface="Arial" panose="020B0604020202020204" pitchFamily="34" charset="0"/>
                <a:cs typeface="Arial" panose="020B0604020202020204" pitchFamily="34" charset="0"/>
              </a:rPr>
              <a:t>What Full Package SMEs offer </a:t>
            </a:r>
            <a:r>
              <a:rPr lang="en-GB" sz="3200" b="1" dirty="0" smtClean="0">
                <a:solidFill>
                  <a:schemeClr val="accent1">
                    <a:lumMod val="75000"/>
                  </a:schemeClr>
                </a:solidFill>
                <a:latin typeface="Arial" panose="020B0604020202020204" pitchFamily="34" charset="0"/>
                <a:cs typeface="Arial" panose="020B0604020202020204" pitchFamily="34" charset="0"/>
              </a:rPr>
              <a:t/>
            </a:r>
            <a:br>
              <a:rPr lang="en-GB" sz="3200" b="1" dirty="0" smtClean="0">
                <a:solidFill>
                  <a:schemeClr val="accent1">
                    <a:lumMod val="75000"/>
                  </a:schemeClr>
                </a:solidFill>
                <a:latin typeface="Arial" panose="020B0604020202020204" pitchFamily="34" charset="0"/>
                <a:cs typeface="Arial" panose="020B0604020202020204" pitchFamily="34" charset="0"/>
              </a:rPr>
            </a:br>
            <a:r>
              <a:rPr lang="en-GB" sz="3200" b="1" dirty="0" smtClean="0">
                <a:solidFill>
                  <a:schemeClr val="accent1">
                    <a:lumMod val="75000"/>
                  </a:schemeClr>
                </a:solidFill>
                <a:latin typeface="Arial" panose="020B0604020202020204" pitchFamily="34" charset="0"/>
                <a:cs typeface="Arial" panose="020B0604020202020204" pitchFamily="34" charset="0"/>
              </a:rPr>
              <a:t>to </a:t>
            </a:r>
            <a:r>
              <a:rPr lang="en-GB" sz="3200" b="1" dirty="0">
                <a:solidFill>
                  <a:schemeClr val="accent1">
                    <a:lumMod val="75000"/>
                  </a:schemeClr>
                </a:solidFill>
                <a:latin typeface="Arial" panose="020B0604020202020204" pitchFamily="34" charset="0"/>
                <a:cs typeface="Arial" panose="020B0604020202020204" pitchFamily="34" charset="0"/>
              </a:rPr>
              <a:t>the international markets.</a:t>
            </a:r>
            <a:endParaRPr lang="en-GB" sz="3200" dirty="0">
              <a:solidFill>
                <a:srgbClr val="C00000"/>
              </a:solidFill>
              <a:latin typeface="Arial" panose="020B0604020202020204" pitchFamily="34" charset="0"/>
              <a:cs typeface="Arial" panose="020B0604020202020204" pitchFamily="34" charset="0"/>
            </a:endParaRPr>
          </a:p>
        </p:txBody>
      </p:sp>
      <p:sp>
        <p:nvSpPr>
          <p:cNvPr id="6" name="Segnaposto numero diapositiva 5"/>
          <p:cNvSpPr>
            <a:spLocks noGrp="1"/>
          </p:cNvSpPr>
          <p:nvPr>
            <p:ph type="sldNum" sz="quarter" idx="12"/>
          </p:nvPr>
        </p:nvSpPr>
        <p:spPr/>
        <p:txBody>
          <a:bodyPr/>
          <a:lstStyle/>
          <a:p>
            <a:fld id="{817CA824-962E-4591-BAE7-4C7DA782D3A4}" type="slidenum">
              <a:rPr lang="en-GB" smtClean="0"/>
              <a:t>10</a:t>
            </a:fld>
            <a:endParaRPr lang="en-GB"/>
          </a:p>
        </p:txBody>
      </p:sp>
      <p:pic>
        <p:nvPicPr>
          <p:cNvPr id="7" name="Immagine 6" descr="LogoTexMedClusters.jpg"/>
          <p:cNvPicPr>
            <a:picLocks noChangeAspect="1"/>
          </p:cNvPicPr>
          <p:nvPr/>
        </p:nvPicPr>
        <p:blipFill>
          <a:blip r:embed="rId2" cstate="print"/>
          <a:stretch>
            <a:fillRect/>
          </a:stretch>
        </p:blipFill>
        <p:spPr>
          <a:xfrm>
            <a:off x="7486650" y="391493"/>
            <a:ext cx="1125375" cy="5079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8" name="Immagine 7" descr="Logo Unione europea.jpg"/>
          <p:cNvPicPr>
            <a:picLocks noChangeAspect="1"/>
          </p:cNvPicPr>
          <p:nvPr/>
        </p:nvPicPr>
        <p:blipFill>
          <a:blip r:embed="rId3" cstate="print"/>
          <a:stretch>
            <a:fillRect/>
          </a:stretch>
        </p:blipFill>
        <p:spPr>
          <a:xfrm>
            <a:off x="6192482" y="6028371"/>
            <a:ext cx="737915" cy="591536"/>
          </a:xfrm>
          <a:prstGeom prst="rect">
            <a:avLst/>
          </a:prstGeom>
        </p:spPr>
      </p:pic>
      <p:pic>
        <p:nvPicPr>
          <p:cNvPr id="9" name="Immagine 8" descr="Logo ENPI.jpg"/>
          <p:cNvPicPr>
            <a:picLocks noChangeAspect="1"/>
          </p:cNvPicPr>
          <p:nvPr/>
        </p:nvPicPr>
        <p:blipFill>
          <a:blip r:embed="rId4" cstate="print"/>
          <a:stretch>
            <a:fillRect/>
          </a:stretch>
        </p:blipFill>
        <p:spPr>
          <a:xfrm>
            <a:off x="6967331" y="6028371"/>
            <a:ext cx="1059565" cy="591536"/>
          </a:xfrm>
          <a:prstGeom prst="rect">
            <a:avLst/>
          </a:prstGeom>
        </p:spPr>
      </p:pic>
      <p:sp>
        <p:nvSpPr>
          <p:cNvPr id="10" name="CasellaDiTesto 9"/>
          <p:cNvSpPr txBox="1"/>
          <p:nvPr/>
        </p:nvSpPr>
        <p:spPr>
          <a:xfrm>
            <a:off x="641411" y="2452355"/>
            <a:ext cx="7947825" cy="1569660"/>
          </a:xfrm>
          <a:prstGeom prst="rect">
            <a:avLst/>
          </a:prstGeom>
          <a:noFill/>
        </p:spPr>
        <p:txBody>
          <a:bodyPr wrap="square" rtlCol="0">
            <a:spAutoFit/>
          </a:bodyPr>
          <a:lstStyle/>
          <a:p>
            <a:r>
              <a:rPr lang="en-GB" sz="2400" b="1" dirty="0">
                <a:solidFill>
                  <a:srgbClr val="C00000"/>
                </a:solidFill>
              </a:rPr>
              <a:t>Full Package Unbranded</a:t>
            </a:r>
            <a:r>
              <a:rPr lang="en-GB" sz="2400" dirty="0"/>
              <a:t>:  </a:t>
            </a:r>
            <a:r>
              <a:rPr lang="en-GB" sz="2400" b="1" dirty="0">
                <a:solidFill>
                  <a:srgbClr val="FF0000"/>
                </a:solidFill>
              </a:rPr>
              <a:t>“Low Cost” positioning</a:t>
            </a:r>
            <a:r>
              <a:rPr lang="en-GB" sz="2400" dirty="0"/>
              <a:t>, generally for wholesalers, discounts and street markets, domestic market, or  </a:t>
            </a:r>
            <a:r>
              <a:rPr lang="en-GB" sz="2400" b="1" dirty="0">
                <a:solidFill>
                  <a:srgbClr val="FF0000"/>
                </a:solidFill>
              </a:rPr>
              <a:t>“Specialized” items </a:t>
            </a:r>
            <a:r>
              <a:rPr lang="en-GB" sz="2400" dirty="0"/>
              <a:t>such as: functional, ethnic, uniforms, religious clothing, etc. </a:t>
            </a:r>
          </a:p>
        </p:txBody>
      </p:sp>
      <p:sp>
        <p:nvSpPr>
          <p:cNvPr id="11" name="CasellaDiTesto 10"/>
          <p:cNvSpPr txBox="1"/>
          <p:nvPr/>
        </p:nvSpPr>
        <p:spPr>
          <a:xfrm>
            <a:off x="628652" y="4442047"/>
            <a:ext cx="7800053" cy="830997"/>
          </a:xfrm>
          <a:prstGeom prst="rect">
            <a:avLst/>
          </a:prstGeom>
          <a:noFill/>
        </p:spPr>
        <p:txBody>
          <a:bodyPr wrap="square" rtlCol="0">
            <a:spAutoFit/>
          </a:bodyPr>
          <a:lstStyle/>
          <a:p>
            <a:r>
              <a:rPr lang="en-GB" sz="2400" b="1" dirty="0">
                <a:solidFill>
                  <a:srgbClr val="C00000"/>
                </a:solidFill>
              </a:rPr>
              <a:t>Full Package Brands</a:t>
            </a:r>
            <a:r>
              <a:rPr lang="en-GB" sz="2400" dirty="0"/>
              <a:t>: </a:t>
            </a:r>
            <a:r>
              <a:rPr lang="en-GB" sz="2400" b="1" dirty="0">
                <a:solidFill>
                  <a:srgbClr val="FF0000"/>
                </a:solidFill>
              </a:rPr>
              <a:t>“Assets” for marketing.</a:t>
            </a:r>
            <a:r>
              <a:rPr lang="en-GB" sz="2400" dirty="0"/>
              <a:t> Positioning and distribution in the market.</a:t>
            </a:r>
          </a:p>
        </p:txBody>
      </p:sp>
      <p:sp>
        <p:nvSpPr>
          <p:cNvPr id="3" name="Segnaposto data 2"/>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3293218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62130" y="448010"/>
            <a:ext cx="7886700" cy="922422"/>
          </a:xfrm>
        </p:spPr>
        <p:txBody>
          <a:bodyPr>
            <a:noAutofit/>
          </a:bodyPr>
          <a:lstStyle/>
          <a:p>
            <a:pPr lvl="1" algn="l" rtl="0">
              <a:lnSpc>
                <a:spcPct val="90000"/>
              </a:lnSpc>
              <a:spcBef>
                <a:spcPct val="0"/>
              </a:spcBef>
            </a:pPr>
            <a:r>
              <a:rPr lang="en-GB" sz="3200" b="1" dirty="0">
                <a:solidFill>
                  <a:schemeClr val="accent1">
                    <a:lumMod val="75000"/>
                  </a:schemeClr>
                </a:solidFill>
                <a:latin typeface="+mn-lt"/>
                <a:cs typeface="Arial" panose="020B0604020202020204" pitchFamily="34" charset="0"/>
              </a:rPr>
              <a:t/>
            </a:r>
            <a:br>
              <a:rPr lang="en-GB" sz="3200" b="1" dirty="0">
                <a:solidFill>
                  <a:schemeClr val="accent1">
                    <a:lumMod val="75000"/>
                  </a:schemeClr>
                </a:solidFill>
                <a:latin typeface="+mn-lt"/>
                <a:cs typeface="Arial" panose="020B0604020202020204" pitchFamily="34" charset="0"/>
              </a:rPr>
            </a:br>
            <a:r>
              <a:rPr lang="en-GB" sz="3200" b="1" dirty="0">
                <a:solidFill>
                  <a:schemeClr val="accent1">
                    <a:lumMod val="75000"/>
                  </a:schemeClr>
                </a:solidFill>
                <a:latin typeface="+mn-lt"/>
                <a:cs typeface="Arial" panose="020B0604020202020204" pitchFamily="34" charset="0"/>
              </a:rPr>
              <a:t>The  special case of the “Hybrid” </a:t>
            </a:r>
            <a:r>
              <a:rPr lang="en-GB" sz="3200" b="1" dirty="0" smtClean="0">
                <a:solidFill>
                  <a:schemeClr val="accent1">
                    <a:lumMod val="75000"/>
                  </a:schemeClr>
                </a:solidFill>
                <a:latin typeface="+mn-lt"/>
                <a:cs typeface="Arial" panose="020B0604020202020204" pitchFamily="34" charset="0"/>
              </a:rPr>
              <a:t/>
            </a:r>
            <a:br>
              <a:rPr lang="en-GB" sz="3200" b="1" dirty="0" smtClean="0">
                <a:solidFill>
                  <a:schemeClr val="accent1">
                    <a:lumMod val="75000"/>
                  </a:schemeClr>
                </a:solidFill>
                <a:latin typeface="+mn-lt"/>
                <a:cs typeface="Arial" panose="020B0604020202020204" pitchFamily="34" charset="0"/>
              </a:rPr>
            </a:br>
            <a:r>
              <a:rPr lang="en-GB" sz="3200" b="1" dirty="0" smtClean="0">
                <a:solidFill>
                  <a:schemeClr val="accent1">
                    <a:lumMod val="75000"/>
                  </a:schemeClr>
                </a:solidFill>
                <a:latin typeface="+mn-lt"/>
                <a:cs typeface="Arial" panose="020B0604020202020204" pitchFamily="34" charset="0"/>
              </a:rPr>
              <a:t>business </a:t>
            </a:r>
            <a:r>
              <a:rPr lang="en-GB" sz="3200" b="1" dirty="0">
                <a:solidFill>
                  <a:schemeClr val="accent1">
                    <a:lumMod val="75000"/>
                  </a:schemeClr>
                </a:solidFill>
                <a:latin typeface="+mn-lt"/>
                <a:cs typeface="Arial" panose="020B0604020202020204" pitchFamily="34" charset="0"/>
              </a:rPr>
              <a:t>model.</a:t>
            </a:r>
            <a:r>
              <a:rPr lang="en-GB" sz="3200" b="1" dirty="0">
                <a:solidFill>
                  <a:srgbClr val="C00000"/>
                </a:solidFill>
                <a:latin typeface="+mn-lt"/>
              </a:rPr>
              <a:t/>
            </a:r>
            <a:br>
              <a:rPr lang="en-GB" sz="3200" b="1" dirty="0">
                <a:solidFill>
                  <a:srgbClr val="C00000"/>
                </a:solidFill>
                <a:latin typeface="+mn-lt"/>
              </a:rPr>
            </a:br>
            <a:endParaRPr lang="en-GB" sz="3200" dirty="0">
              <a:solidFill>
                <a:srgbClr val="C00000"/>
              </a:solidFill>
              <a:latin typeface="+mn-lt"/>
            </a:endParaRPr>
          </a:p>
        </p:txBody>
      </p:sp>
      <p:sp>
        <p:nvSpPr>
          <p:cNvPr id="6" name="Segnaposto numero diapositiva 5"/>
          <p:cNvSpPr>
            <a:spLocks noGrp="1"/>
          </p:cNvSpPr>
          <p:nvPr>
            <p:ph type="sldNum" sz="quarter" idx="12"/>
          </p:nvPr>
        </p:nvSpPr>
        <p:spPr/>
        <p:txBody>
          <a:bodyPr/>
          <a:lstStyle/>
          <a:p>
            <a:fld id="{817CA824-962E-4591-BAE7-4C7DA782D3A4}" type="slidenum">
              <a:rPr lang="en-GB" smtClean="0"/>
              <a:t>11</a:t>
            </a:fld>
            <a:endParaRPr lang="en-GB"/>
          </a:p>
        </p:txBody>
      </p:sp>
      <p:pic>
        <p:nvPicPr>
          <p:cNvPr id="7" name="Immagine 6" descr="LogoTexMedClusters.jpg"/>
          <p:cNvPicPr>
            <a:picLocks noChangeAspect="1"/>
          </p:cNvPicPr>
          <p:nvPr/>
        </p:nvPicPr>
        <p:blipFill>
          <a:blip r:embed="rId2" cstate="print"/>
          <a:stretch>
            <a:fillRect/>
          </a:stretch>
        </p:blipFill>
        <p:spPr>
          <a:xfrm>
            <a:off x="7389975" y="448010"/>
            <a:ext cx="1125375" cy="5079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8" name="Immagine 7" descr="Logo Unione europea.jpg"/>
          <p:cNvPicPr>
            <a:picLocks noChangeAspect="1"/>
          </p:cNvPicPr>
          <p:nvPr/>
        </p:nvPicPr>
        <p:blipFill>
          <a:blip r:embed="rId3" cstate="print"/>
          <a:stretch>
            <a:fillRect/>
          </a:stretch>
        </p:blipFill>
        <p:spPr>
          <a:xfrm>
            <a:off x="6251475" y="6060583"/>
            <a:ext cx="737915" cy="591536"/>
          </a:xfrm>
          <a:prstGeom prst="rect">
            <a:avLst/>
          </a:prstGeom>
        </p:spPr>
      </p:pic>
      <p:pic>
        <p:nvPicPr>
          <p:cNvPr id="9" name="Immagine 8" descr="Logo ENPI.jpg"/>
          <p:cNvPicPr>
            <a:picLocks noChangeAspect="1"/>
          </p:cNvPicPr>
          <p:nvPr/>
        </p:nvPicPr>
        <p:blipFill>
          <a:blip r:embed="rId4" cstate="print"/>
          <a:stretch>
            <a:fillRect/>
          </a:stretch>
        </p:blipFill>
        <p:spPr>
          <a:xfrm>
            <a:off x="7026324" y="6060583"/>
            <a:ext cx="1059565" cy="591536"/>
          </a:xfrm>
          <a:prstGeom prst="rect">
            <a:avLst/>
          </a:prstGeom>
        </p:spPr>
      </p:pic>
      <p:sp>
        <p:nvSpPr>
          <p:cNvPr id="5" name="CasellaDiTesto 4"/>
          <p:cNvSpPr txBox="1"/>
          <p:nvPr/>
        </p:nvSpPr>
        <p:spPr>
          <a:xfrm>
            <a:off x="462130" y="1550301"/>
            <a:ext cx="8053220" cy="3785652"/>
          </a:xfrm>
          <a:prstGeom prst="rect">
            <a:avLst/>
          </a:prstGeom>
          <a:noFill/>
        </p:spPr>
        <p:txBody>
          <a:bodyPr wrap="square" rtlCol="0">
            <a:spAutoFit/>
          </a:bodyPr>
          <a:lstStyle/>
          <a:p>
            <a:r>
              <a:rPr lang="en-GB" sz="2400" dirty="0"/>
              <a:t>Hybrid means that a SMEs </a:t>
            </a:r>
            <a:r>
              <a:rPr lang="en-GB" sz="2400" b="1" dirty="0">
                <a:solidFill>
                  <a:srgbClr val="C00000"/>
                </a:solidFill>
              </a:rPr>
              <a:t>manages TWO business models</a:t>
            </a:r>
            <a:r>
              <a:rPr lang="en-GB" sz="2400" dirty="0"/>
              <a:t> in parallel (generally sub-contractor + full package unbranded).</a:t>
            </a:r>
          </a:p>
          <a:p>
            <a:endParaRPr lang="en-GB" sz="2400" dirty="0"/>
          </a:p>
          <a:p>
            <a:r>
              <a:rPr lang="en-GB" sz="2400" dirty="0"/>
              <a:t>This is perceived as a first steps for escaping the subcontractor trap. </a:t>
            </a:r>
          </a:p>
          <a:p>
            <a:r>
              <a:rPr lang="en-GB" sz="2400" b="1" dirty="0">
                <a:solidFill>
                  <a:srgbClr val="C00000"/>
                </a:solidFill>
              </a:rPr>
              <a:t>Advantages are: A “learning period” at a supposed low risk.</a:t>
            </a:r>
          </a:p>
          <a:p>
            <a:r>
              <a:rPr lang="en-GB" sz="2400" b="1" dirty="0">
                <a:solidFill>
                  <a:srgbClr val="C00000"/>
                </a:solidFill>
              </a:rPr>
              <a:t>Disadvantages are: difficulties to manage properly two different sets of skills, competences and attitudes.</a:t>
            </a:r>
          </a:p>
          <a:p>
            <a:r>
              <a:rPr lang="en-GB" sz="2400" dirty="0"/>
              <a:t>Higher complexity, possible inefficiencies and probable higher costs.</a:t>
            </a:r>
          </a:p>
        </p:txBody>
      </p:sp>
      <p:sp>
        <p:nvSpPr>
          <p:cNvPr id="3" name="Segnaposto data 2"/>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1211626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817CA824-962E-4591-BAE7-4C7DA782D3A4}" type="slidenum">
              <a:rPr lang="en-GB" smtClean="0"/>
              <a:t>12</a:t>
            </a:fld>
            <a:endParaRPr lang="en-GB"/>
          </a:p>
        </p:txBody>
      </p:sp>
      <p:sp>
        <p:nvSpPr>
          <p:cNvPr id="3" name="Titolo 1"/>
          <p:cNvSpPr txBox="1">
            <a:spLocks/>
          </p:cNvSpPr>
          <p:nvPr/>
        </p:nvSpPr>
        <p:spPr>
          <a:xfrm>
            <a:off x="728662" y="1768500"/>
            <a:ext cx="6172200" cy="8572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dirty="0">
                <a:latin typeface="Times New Roman" pitchFamily="18" charset="0"/>
                <a:cs typeface="Times New Roman" pitchFamily="18" charset="0"/>
              </a:rPr>
              <a:t>Disclaimer</a:t>
            </a:r>
          </a:p>
        </p:txBody>
      </p:sp>
      <p:sp>
        <p:nvSpPr>
          <p:cNvPr id="4" name="Rectangle 2"/>
          <p:cNvSpPr>
            <a:spLocks noChangeArrowheads="1"/>
          </p:cNvSpPr>
          <p:nvPr/>
        </p:nvSpPr>
        <p:spPr bwMode="auto">
          <a:xfrm>
            <a:off x="728663" y="2560463"/>
            <a:ext cx="7475686" cy="1223412"/>
          </a:xfrm>
          <a:prstGeom prst="rect">
            <a:avLst/>
          </a:prstGeom>
          <a:noFill/>
          <a:ln w="9525">
            <a:noFill/>
            <a:miter lim="800000"/>
            <a:headEnd/>
            <a:tailEnd/>
          </a:ln>
        </p:spPr>
        <p:txBody>
          <a:bodyPr wrap="square" anchor="ctr">
            <a:spAutoFit/>
          </a:bodyPr>
          <a:lstStyle/>
          <a:p>
            <a:pPr algn="just"/>
            <a:r>
              <a:rPr lang="en-US" sz="1050" dirty="0">
                <a:latin typeface="Times New Roman" pitchFamily="18" charset="0"/>
                <a:cs typeface="Times New Roman" pitchFamily="18" charset="0"/>
              </a:rPr>
              <a:t>The 2007-2013 ENPI CBC Mediterranean Sea Basin </a:t>
            </a:r>
            <a:r>
              <a:rPr lang="en-US" sz="1050" dirty="0" err="1">
                <a:latin typeface="Times New Roman" pitchFamily="18" charset="0"/>
                <a:cs typeface="Times New Roman" pitchFamily="18" charset="0"/>
              </a:rPr>
              <a:t>Programme</a:t>
            </a:r>
            <a:r>
              <a:rPr lang="en-US" sz="1050" dirty="0">
                <a:latin typeface="Times New Roman" pitchFamily="18" charset="0"/>
                <a:cs typeface="Times New Roman" pitchFamily="18" charset="0"/>
              </a:rPr>
              <a:t> is a multilateral Cross-Border Cooperation initiative funded by the European </a:t>
            </a:r>
            <a:r>
              <a:rPr lang="en-US" sz="1050" dirty="0" err="1">
                <a:latin typeface="Times New Roman" pitchFamily="18" charset="0"/>
                <a:cs typeface="Times New Roman" pitchFamily="18" charset="0"/>
              </a:rPr>
              <a:t>Neighbourhood</a:t>
            </a:r>
            <a:r>
              <a:rPr lang="en-US" sz="1050" dirty="0">
                <a:latin typeface="Times New Roman" pitchFamily="18" charset="0"/>
                <a:cs typeface="Times New Roman" pitchFamily="18" charset="0"/>
              </a:rPr>
              <a:t> and Partnership Instrument (ENPI). The </a:t>
            </a:r>
            <a:r>
              <a:rPr lang="en-US" sz="1050" dirty="0" err="1">
                <a:latin typeface="Times New Roman" pitchFamily="18" charset="0"/>
                <a:cs typeface="Times New Roman" pitchFamily="18" charset="0"/>
              </a:rPr>
              <a:t>Programme</a:t>
            </a:r>
            <a:r>
              <a:rPr lang="en-US" sz="1050" dirty="0">
                <a:latin typeface="Times New Roman" pitchFamily="18" charset="0"/>
                <a:cs typeface="Times New Roman" pitchFamily="18" charset="0"/>
              </a:rPr>
              <a:t> objective is to promote the sustainable and harmonious cooperation process at the Mediterranean Basin level by dealing with the common challenges and enhancing its endogenous potential. It finances cooperation projects as a contribution to the economic, social, environmental and cultural development of the Mediterranean region. The following 14 countries participate in the </a:t>
            </a:r>
            <a:r>
              <a:rPr lang="en-US" sz="1050" dirty="0" err="1">
                <a:latin typeface="Times New Roman" pitchFamily="18" charset="0"/>
                <a:cs typeface="Times New Roman" pitchFamily="18" charset="0"/>
              </a:rPr>
              <a:t>Programme</a:t>
            </a:r>
            <a:r>
              <a:rPr lang="en-US" sz="1050" dirty="0">
                <a:latin typeface="Times New Roman" pitchFamily="18" charset="0"/>
                <a:cs typeface="Times New Roman" pitchFamily="18" charset="0"/>
              </a:rPr>
              <a:t>: Cyprus, Egypt, France, Greece, Israel, Italy, Jordan, Lebanon, Malta, Palestine, Portugal, Spain, Syria (participation currently suspended), Tunisia. The Joint Managing Authority (JMA) is the Autonomous Region of Sardinia (Italy). Official </a:t>
            </a:r>
            <a:r>
              <a:rPr lang="en-US" sz="1050" dirty="0" err="1">
                <a:latin typeface="Times New Roman" pitchFamily="18" charset="0"/>
                <a:cs typeface="Times New Roman" pitchFamily="18" charset="0"/>
              </a:rPr>
              <a:t>Programme</a:t>
            </a:r>
            <a:r>
              <a:rPr lang="en-US" sz="1050" dirty="0">
                <a:latin typeface="Times New Roman" pitchFamily="18" charset="0"/>
                <a:cs typeface="Times New Roman" pitchFamily="18" charset="0"/>
              </a:rPr>
              <a:t> languages are Arabic, English and French (www.enpicbcmed.eu).</a:t>
            </a:r>
          </a:p>
        </p:txBody>
      </p:sp>
      <p:sp>
        <p:nvSpPr>
          <p:cNvPr id="5" name="CasellaDiTesto 9"/>
          <p:cNvSpPr txBox="1">
            <a:spLocks noChangeArrowheads="1"/>
          </p:cNvSpPr>
          <p:nvPr/>
        </p:nvSpPr>
        <p:spPr bwMode="auto">
          <a:xfrm>
            <a:off x="728662" y="3800818"/>
            <a:ext cx="7475687" cy="784830"/>
          </a:xfrm>
          <a:prstGeom prst="rect">
            <a:avLst/>
          </a:prstGeom>
          <a:noFill/>
          <a:ln w="9525">
            <a:noFill/>
            <a:miter lim="800000"/>
            <a:headEnd/>
            <a:tailEnd/>
          </a:ln>
        </p:spPr>
        <p:txBody>
          <a:bodyPr wrap="square">
            <a:spAutoFit/>
          </a:bodyPr>
          <a:lstStyle/>
          <a:p>
            <a:pPr algn="ctr"/>
            <a:endParaRPr lang="en-GB" sz="900" i="1" dirty="0">
              <a:latin typeface="Times New Roman" pitchFamily="18" charset="0"/>
              <a:cs typeface="Times New Roman" pitchFamily="18" charset="0"/>
            </a:endParaRPr>
          </a:p>
          <a:p>
            <a:endParaRPr lang="en-GB" sz="900" dirty="0">
              <a:latin typeface="Times New Roman" pitchFamily="18" charset="0"/>
              <a:cs typeface="Times New Roman" pitchFamily="18" charset="0"/>
            </a:endParaRPr>
          </a:p>
          <a:p>
            <a:r>
              <a:rPr lang="en-GB" sz="900" dirty="0">
                <a:latin typeface="Times New Roman" pitchFamily="18" charset="0"/>
                <a:cs typeface="Times New Roman" pitchFamily="18" charset="0"/>
              </a:rPr>
              <a:t>This presentation has been produced with the financial assistance of the European Union under the ENPI CBC Mediterranean Sea Basin Programme. The content of this document are the sole responsibility of Francesco Pellizzari, Technical Assistance Manager,</a:t>
            </a:r>
            <a:r>
              <a:rPr lang="en-GB" sz="900" dirty="0">
                <a:solidFill>
                  <a:srgbClr val="FF0000"/>
                </a:solidFill>
                <a:latin typeface="Times New Roman" pitchFamily="18" charset="0"/>
                <a:cs typeface="Times New Roman" pitchFamily="18" charset="0"/>
              </a:rPr>
              <a:t> </a:t>
            </a:r>
            <a:r>
              <a:rPr lang="en-GB" sz="900" dirty="0">
                <a:latin typeface="Times New Roman" pitchFamily="18" charset="0"/>
                <a:cs typeface="Times New Roman" pitchFamily="18" charset="0"/>
              </a:rPr>
              <a:t>and can under no circumstances be regarded as reflecting the position of the European Union or of the Programme’s management structures.</a:t>
            </a:r>
          </a:p>
        </p:txBody>
      </p:sp>
      <p:pic>
        <p:nvPicPr>
          <p:cNvPr id="6" name="Immagine 5" descr="LogoTexMedClusters.jpg"/>
          <p:cNvPicPr>
            <a:picLocks noChangeAspect="1"/>
          </p:cNvPicPr>
          <p:nvPr/>
        </p:nvPicPr>
        <p:blipFill>
          <a:blip r:embed="rId2" cstate="print"/>
          <a:stretch>
            <a:fillRect/>
          </a:stretch>
        </p:blipFill>
        <p:spPr>
          <a:xfrm>
            <a:off x="6553332" y="349039"/>
            <a:ext cx="1651017" cy="745195"/>
          </a:xfrm>
          <a:prstGeom prst="rect">
            <a:avLst/>
          </a:prstGeom>
        </p:spPr>
      </p:pic>
      <p:pic>
        <p:nvPicPr>
          <p:cNvPr id="7" name="Immagine 6" descr="Logo Unione europea.jpg"/>
          <p:cNvPicPr>
            <a:picLocks noChangeAspect="1"/>
          </p:cNvPicPr>
          <p:nvPr/>
        </p:nvPicPr>
        <p:blipFill>
          <a:blip r:embed="rId3" cstate="print"/>
          <a:stretch>
            <a:fillRect/>
          </a:stretch>
        </p:blipFill>
        <p:spPr>
          <a:xfrm>
            <a:off x="4316201" y="6070423"/>
            <a:ext cx="812160" cy="651053"/>
          </a:xfrm>
          <a:prstGeom prst="rect">
            <a:avLst/>
          </a:prstGeom>
        </p:spPr>
      </p:pic>
      <p:pic>
        <p:nvPicPr>
          <p:cNvPr id="8" name="Immagine 7" descr="Logo ENPI.jpg"/>
          <p:cNvPicPr>
            <a:picLocks noChangeAspect="1"/>
          </p:cNvPicPr>
          <p:nvPr/>
        </p:nvPicPr>
        <p:blipFill>
          <a:blip r:embed="rId4" cstate="print"/>
          <a:stretch>
            <a:fillRect/>
          </a:stretch>
        </p:blipFill>
        <p:spPr>
          <a:xfrm>
            <a:off x="5128361" y="6078535"/>
            <a:ext cx="1151643" cy="642941"/>
          </a:xfrm>
          <a:prstGeom prst="rect">
            <a:avLst/>
          </a:prstGeom>
        </p:spPr>
      </p:pic>
      <p:pic>
        <p:nvPicPr>
          <p:cNvPr id="9" name="Immagine 8" descr="Logo Regione Sardegna1.jpg"/>
          <p:cNvPicPr>
            <a:picLocks noChangeAspect="1"/>
          </p:cNvPicPr>
          <p:nvPr/>
        </p:nvPicPr>
        <p:blipFill>
          <a:blip r:embed="rId5" cstate="print"/>
          <a:stretch>
            <a:fillRect/>
          </a:stretch>
        </p:blipFill>
        <p:spPr>
          <a:xfrm>
            <a:off x="6422436" y="6243908"/>
            <a:ext cx="1339463" cy="397780"/>
          </a:xfrm>
          <a:prstGeom prst="rect">
            <a:avLst/>
          </a:prstGeom>
        </p:spPr>
      </p:pic>
      <p:sp>
        <p:nvSpPr>
          <p:cNvPr id="10" name="Rettangolo 9"/>
          <p:cNvSpPr/>
          <p:nvPr/>
        </p:nvSpPr>
        <p:spPr>
          <a:xfrm>
            <a:off x="828212" y="5556757"/>
            <a:ext cx="1447832" cy="253916"/>
          </a:xfrm>
          <a:prstGeom prst="rect">
            <a:avLst/>
          </a:prstGeom>
        </p:spPr>
        <p:txBody>
          <a:bodyPr wrap="none">
            <a:spAutoFit/>
          </a:bodyPr>
          <a:lstStyle/>
          <a:p>
            <a:r>
              <a:rPr lang="en-GB" sz="1050" dirty="0">
                <a:latin typeface="Arial" panose="020B0604020202020204" pitchFamily="34" charset="0"/>
                <a:cs typeface="Arial" panose="020B0604020202020204" pitchFamily="34" charset="0"/>
              </a:rPr>
              <a:t>&lt;Monastir, May 2015</a:t>
            </a:r>
            <a:endParaRPr lang="en-GB" sz="1050" dirty="0"/>
          </a:p>
        </p:txBody>
      </p:sp>
      <p:sp>
        <p:nvSpPr>
          <p:cNvPr id="11" name="Segnaposto data 10"/>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1875884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olo 3"/>
          <p:cNvSpPr>
            <a:spLocks noGrp="1"/>
          </p:cNvSpPr>
          <p:nvPr>
            <p:ph type="title"/>
          </p:nvPr>
        </p:nvSpPr>
        <p:spPr>
          <a:xfrm>
            <a:off x="628650" y="310842"/>
            <a:ext cx="7886700" cy="1325563"/>
          </a:xfrm>
        </p:spPr>
        <p:txBody>
          <a:bodyPr>
            <a:normAutofit/>
          </a:bodyPr>
          <a:lstStyle/>
          <a:p>
            <a:r>
              <a:rPr lang="en-GB" sz="3200" b="1" dirty="0">
                <a:solidFill>
                  <a:schemeClr val="accent1">
                    <a:lumMod val="75000"/>
                  </a:schemeClr>
                </a:solidFill>
                <a:latin typeface="+mn-lt"/>
                <a:cs typeface="Arial" panose="020B0604020202020204" pitchFamily="34" charset="0"/>
              </a:rPr>
              <a:t>Basis of a Business Model</a:t>
            </a:r>
          </a:p>
        </p:txBody>
      </p:sp>
      <p:sp>
        <p:nvSpPr>
          <p:cNvPr id="5" name="Segnaposto numero diapositiva 4"/>
          <p:cNvSpPr>
            <a:spLocks noGrp="1"/>
          </p:cNvSpPr>
          <p:nvPr>
            <p:ph type="sldNum" sz="quarter" idx="12"/>
          </p:nvPr>
        </p:nvSpPr>
        <p:spPr/>
        <p:txBody>
          <a:bodyPr/>
          <a:lstStyle/>
          <a:p>
            <a:fld id="{817CA824-962E-4591-BAE7-4C7DA782D3A4}" type="slidenum">
              <a:rPr lang="en-GB" smtClean="0"/>
              <a:t>2</a:t>
            </a:fld>
            <a:endParaRPr lang="en-GB"/>
          </a:p>
        </p:txBody>
      </p:sp>
      <p:sp>
        <p:nvSpPr>
          <p:cNvPr id="7" name="CasellaDiTesto 6"/>
          <p:cNvSpPr txBox="1"/>
          <p:nvPr/>
        </p:nvSpPr>
        <p:spPr>
          <a:xfrm>
            <a:off x="750965" y="2876400"/>
            <a:ext cx="6813212" cy="1200329"/>
          </a:xfrm>
          <a:prstGeom prst="rect">
            <a:avLst/>
          </a:prstGeom>
          <a:noFill/>
        </p:spPr>
        <p:txBody>
          <a:bodyPr wrap="none" rtlCol="0" anchor="ctr">
            <a:spAutoFit/>
          </a:bodyPr>
          <a:lstStyle/>
          <a:p>
            <a:pPr marL="385754" indent="-385754">
              <a:lnSpc>
                <a:spcPct val="150000"/>
              </a:lnSpc>
              <a:buAutoNum type="arabicPeriod"/>
            </a:pPr>
            <a:r>
              <a:rPr lang="en-GB" sz="2400" b="1" dirty="0">
                <a:solidFill>
                  <a:srgbClr val="C00000"/>
                </a:solidFill>
                <a:cs typeface="Arial" panose="020B0604020202020204" pitchFamily="34" charset="0"/>
              </a:rPr>
              <a:t>Origin of the </a:t>
            </a:r>
            <a:r>
              <a:rPr lang="en-GB" sz="2400" b="1" u="sng" dirty="0">
                <a:solidFill>
                  <a:srgbClr val="C00000"/>
                </a:solidFill>
                <a:cs typeface="Arial" panose="020B0604020202020204" pitchFamily="34" charset="0"/>
              </a:rPr>
              <a:t>product specifications</a:t>
            </a:r>
            <a:r>
              <a:rPr lang="en-GB" sz="2400" b="1" dirty="0">
                <a:solidFill>
                  <a:srgbClr val="C00000"/>
                </a:solidFill>
                <a:cs typeface="Arial" panose="020B0604020202020204" pitchFamily="34" charset="0"/>
              </a:rPr>
              <a:t>.</a:t>
            </a:r>
          </a:p>
          <a:p>
            <a:pPr marL="385754" indent="-385754">
              <a:lnSpc>
                <a:spcPct val="150000"/>
              </a:lnSpc>
              <a:buAutoNum type="arabicPeriod"/>
            </a:pPr>
            <a:r>
              <a:rPr lang="en-GB" sz="2400" b="1" dirty="0">
                <a:solidFill>
                  <a:srgbClr val="C00000"/>
                </a:solidFill>
                <a:cs typeface="Arial" panose="020B0604020202020204" pitchFamily="34" charset="0"/>
              </a:rPr>
              <a:t>Functions performed in the business </a:t>
            </a:r>
            <a:r>
              <a:rPr lang="en-GB" sz="2400" b="1" u="sng" dirty="0">
                <a:solidFill>
                  <a:srgbClr val="C00000"/>
                </a:solidFill>
                <a:cs typeface="Arial" panose="020B0604020202020204" pitchFamily="34" charset="0"/>
              </a:rPr>
              <a:t>value chain</a:t>
            </a:r>
            <a:r>
              <a:rPr lang="en-GB" sz="2400" b="1" dirty="0">
                <a:solidFill>
                  <a:srgbClr val="C00000"/>
                </a:solidFill>
                <a:cs typeface="Arial" panose="020B0604020202020204" pitchFamily="34" charset="0"/>
              </a:rPr>
              <a:t>.</a:t>
            </a:r>
          </a:p>
        </p:txBody>
      </p:sp>
      <p:pic>
        <p:nvPicPr>
          <p:cNvPr id="11" name="Immagine 10" descr="LogoTexMedClusters.jpg"/>
          <p:cNvPicPr>
            <a:picLocks noChangeAspect="1"/>
          </p:cNvPicPr>
          <p:nvPr/>
        </p:nvPicPr>
        <p:blipFill>
          <a:blip r:embed="rId3" cstate="print"/>
          <a:stretch>
            <a:fillRect/>
          </a:stretch>
        </p:blipFill>
        <p:spPr>
          <a:xfrm>
            <a:off x="7168004" y="381427"/>
            <a:ext cx="1502067" cy="677966"/>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12" name="Immagine 11" descr="Logo Unione europea.jpg"/>
          <p:cNvPicPr>
            <a:picLocks noChangeAspect="1"/>
          </p:cNvPicPr>
          <p:nvPr/>
        </p:nvPicPr>
        <p:blipFill>
          <a:blip r:embed="rId4" cstate="print"/>
          <a:stretch>
            <a:fillRect/>
          </a:stretch>
        </p:blipFill>
        <p:spPr>
          <a:xfrm>
            <a:off x="6088992" y="6129940"/>
            <a:ext cx="737915" cy="591536"/>
          </a:xfrm>
          <a:prstGeom prst="rect">
            <a:avLst/>
          </a:prstGeom>
        </p:spPr>
      </p:pic>
      <p:pic>
        <p:nvPicPr>
          <p:cNvPr id="13" name="Immagine 12" descr="Logo ENPI.jpg"/>
          <p:cNvPicPr>
            <a:picLocks noChangeAspect="1"/>
          </p:cNvPicPr>
          <p:nvPr/>
        </p:nvPicPr>
        <p:blipFill>
          <a:blip r:embed="rId5" cstate="print"/>
          <a:stretch>
            <a:fillRect/>
          </a:stretch>
        </p:blipFill>
        <p:spPr>
          <a:xfrm>
            <a:off x="6859473" y="6124973"/>
            <a:ext cx="1059565" cy="591536"/>
          </a:xfrm>
          <a:prstGeom prst="rect">
            <a:avLst/>
          </a:prstGeom>
        </p:spPr>
      </p:pic>
      <p:sp>
        <p:nvSpPr>
          <p:cNvPr id="2" name="Segnaposto data 1"/>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256262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59413" y="319119"/>
            <a:ext cx="7886700" cy="994172"/>
          </a:xfrm>
        </p:spPr>
        <p:txBody>
          <a:bodyPr>
            <a:normAutofit/>
          </a:bodyPr>
          <a:lstStyle/>
          <a:p>
            <a:pPr lvl="0">
              <a:lnSpc>
                <a:spcPct val="150000"/>
              </a:lnSpc>
            </a:pPr>
            <a:r>
              <a:rPr lang="en-GB" sz="3200" b="1" dirty="0">
                <a:solidFill>
                  <a:schemeClr val="accent1">
                    <a:lumMod val="75000"/>
                  </a:schemeClr>
                </a:solidFill>
                <a:latin typeface="+mn-lt"/>
                <a:cs typeface="Arial" panose="020B0604020202020204" pitchFamily="34" charset="0"/>
              </a:rPr>
              <a:t>Origin of the product specifications</a:t>
            </a:r>
          </a:p>
        </p:txBody>
      </p:sp>
      <p:sp>
        <p:nvSpPr>
          <p:cNvPr id="6" name="Segnaposto numero diapositiva 5"/>
          <p:cNvSpPr>
            <a:spLocks noGrp="1"/>
          </p:cNvSpPr>
          <p:nvPr>
            <p:ph type="sldNum" sz="quarter" idx="12"/>
          </p:nvPr>
        </p:nvSpPr>
        <p:spPr/>
        <p:txBody>
          <a:bodyPr/>
          <a:lstStyle/>
          <a:p>
            <a:fld id="{817CA824-962E-4591-BAE7-4C7DA782D3A4}" type="slidenum">
              <a:rPr lang="en-GB" smtClean="0"/>
              <a:t>3</a:t>
            </a:fld>
            <a:endParaRPr lang="en-GB"/>
          </a:p>
        </p:txBody>
      </p:sp>
      <p:sp>
        <p:nvSpPr>
          <p:cNvPr id="3" name="CasellaDiTesto 2"/>
          <p:cNvSpPr txBox="1"/>
          <p:nvPr/>
        </p:nvSpPr>
        <p:spPr>
          <a:xfrm>
            <a:off x="624600" y="1786399"/>
            <a:ext cx="269626" cy="830997"/>
          </a:xfrm>
          <a:prstGeom prst="rect">
            <a:avLst/>
          </a:prstGeom>
          <a:noFill/>
        </p:spPr>
        <p:txBody>
          <a:bodyPr wrap="none" rtlCol="0">
            <a:spAutoFit/>
          </a:bodyPr>
          <a:lstStyle/>
          <a:p>
            <a:r>
              <a:rPr lang="en-GB" sz="2400" dirty="0">
                <a:latin typeface="Arial" panose="020B0604020202020204" pitchFamily="34" charset="0"/>
                <a:cs typeface="Arial" panose="020B0604020202020204" pitchFamily="34" charset="0"/>
              </a:rPr>
              <a:t> </a:t>
            </a:r>
          </a:p>
          <a:p>
            <a:endParaRPr lang="en-GB" sz="2400" dirty="0">
              <a:latin typeface="Arial" panose="020B0604020202020204" pitchFamily="34" charset="0"/>
              <a:cs typeface="Arial" panose="020B0604020202020204" pitchFamily="34" charset="0"/>
            </a:endParaRPr>
          </a:p>
        </p:txBody>
      </p:sp>
      <p:pic>
        <p:nvPicPr>
          <p:cNvPr id="7" name="Immagine 6" descr="LogoTexMedClusters.jpg"/>
          <p:cNvPicPr>
            <a:picLocks noChangeAspect="1"/>
          </p:cNvPicPr>
          <p:nvPr/>
        </p:nvPicPr>
        <p:blipFill>
          <a:blip r:embed="rId2" cstate="print"/>
          <a:stretch>
            <a:fillRect/>
          </a:stretch>
        </p:blipFill>
        <p:spPr>
          <a:xfrm>
            <a:off x="7423518" y="486912"/>
            <a:ext cx="1125375" cy="5079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8" name="Immagine 7" descr="Logo Unione europea.jpg"/>
          <p:cNvPicPr>
            <a:picLocks noChangeAspect="1"/>
          </p:cNvPicPr>
          <p:nvPr/>
        </p:nvPicPr>
        <p:blipFill>
          <a:blip r:embed="rId3" cstate="print"/>
          <a:stretch>
            <a:fillRect/>
          </a:stretch>
        </p:blipFill>
        <p:spPr>
          <a:xfrm>
            <a:off x="6225048" y="6060583"/>
            <a:ext cx="737915" cy="591536"/>
          </a:xfrm>
          <a:prstGeom prst="rect">
            <a:avLst/>
          </a:prstGeom>
        </p:spPr>
      </p:pic>
      <p:pic>
        <p:nvPicPr>
          <p:cNvPr id="9" name="Immagine 8" descr="Logo ENPI.jpg"/>
          <p:cNvPicPr>
            <a:picLocks noChangeAspect="1"/>
          </p:cNvPicPr>
          <p:nvPr/>
        </p:nvPicPr>
        <p:blipFill>
          <a:blip r:embed="rId4" cstate="print"/>
          <a:stretch>
            <a:fillRect/>
          </a:stretch>
        </p:blipFill>
        <p:spPr>
          <a:xfrm>
            <a:off x="6962963" y="6060583"/>
            <a:ext cx="1059565" cy="591536"/>
          </a:xfrm>
          <a:prstGeom prst="rect">
            <a:avLst/>
          </a:prstGeom>
        </p:spPr>
      </p:pic>
      <p:sp>
        <p:nvSpPr>
          <p:cNvPr id="5" name="CasellaDiTesto 4"/>
          <p:cNvSpPr txBox="1"/>
          <p:nvPr/>
        </p:nvSpPr>
        <p:spPr>
          <a:xfrm>
            <a:off x="759413" y="1838288"/>
            <a:ext cx="8057196" cy="2031325"/>
          </a:xfrm>
          <a:prstGeom prst="rect">
            <a:avLst/>
          </a:prstGeom>
          <a:noFill/>
        </p:spPr>
        <p:txBody>
          <a:bodyPr wrap="square" rtlCol="0">
            <a:spAutoFit/>
          </a:bodyPr>
          <a:lstStyle/>
          <a:p>
            <a:r>
              <a:rPr lang="en-GB" sz="2100" b="1" dirty="0">
                <a:solidFill>
                  <a:srgbClr val="C00000"/>
                </a:solidFill>
              </a:rPr>
              <a:t>INTERNAL ORIGIN </a:t>
            </a:r>
            <a:endParaRPr lang="en-GB" sz="2100" dirty="0"/>
          </a:p>
          <a:p>
            <a:r>
              <a:rPr lang="en-GB" sz="2100" dirty="0"/>
              <a:t>The specifications are delivered by the entrepreneur or the management</a:t>
            </a:r>
          </a:p>
          <a:p>
            <a:r>
              <a:rPr lang="en-GB" sz="2100" dirty="0"/>
              <a:t>The company takes the full risk of its decisions, it fully keeps its strategic  independence. The company is “free to decide”.</a:t>
            </a:r>
          </a:p>
          <a:p>
            <a:r>
              <a:rPr lang="en-GB" sz="2100" b="1" u="sng" dirty="0">
                <a:solidFill>
                  <a:srgbClr val="C00000"/>
                </a:solidFill>
              </a:rPr>
              <a:t>Typical of “Full Package Business</a:t>
            </a:r>
            <a:r>
              <a:rPr lang="en-GB" sz="2100" u="sng" dirty="0">
                <a:solidFill>
                  <a:srgbClr val="C00000"/>
                </a:solidFill>
              </a:rPr>
              <a:t>”.</a:t>
            </a:r>
          </a:p>
        </p:txBody>
      </p:sp>
      <p:sp>
        <p:nvSpPr>
          <p:cNvPr id="10" name="CasellaDiTesto 9"/>
          <p:cNvSpPr txBox="1"/>
          <p:nvPr/>
        </p:nvSpPr>
        <p:spPr>
          <a:xfrm>
            <a:off x="736530" y="4202480"/>
            <a:ext cx="8295541" cy="1384995"/>
          </a:xfrm>
          <a:prstGeom prst="rect">
            <a:avLst/>
          </a:prstGeom>
          <a:noFill/>
        </p:spPr>
        <p:txBody>
          <a:bodyPr wrap="square" rtlCol="0">
            <a:spAutoFit/>
          </a:bodyPr>
          <a:lstStyle/>
          <a:p>
            <a:r>
              <a:rPr lang="en-GB" sz="2100" b="1" dirty="0">
                <a:solidFill>
                  <a:srgbClr val="7030A0"/>
                </a:solidFill>
              </a:rPr>
              <a:t>EXTERNAL ORIGI</a:t>
            </a:r>
            <a:r>
              <a:rPr lang="en-GB" sz="2100" dirty="0">
                <a:solidFill>
                  <a:srgbClr val="7030A0"/>
                </a:solidFill>
              </a:rPr>
              <a:t>N</a:t>
            </a:r>
          </a:p>
          <a:p>
            <a:r>
              <a:rPr lang="en-GB" sz="2100" dirty="0"/>
              <a:t>The specifications are delivered by a buyer or a third party.</a:t>
            </a:r>
          </a:p>
          <a:p>
            <a:r>
              <a:rPr lang="en-GB" sz="2100" dirty="0"/>
              <a:t>The company executes others’ decisions. Low risk, low independence.</a:t>
            </a:r>
          </a:p>
          <a:p>
            <a:r>
              <a:rPr lang="en-GB" sz="2100" b="1" u="sng" dirty="0">
                <a:solidFill>
                  <a:srgbClr val="7030A0"/>
                </a:solidFill>
              </a:rPr>
              <a:t>Typical of “Subcontracting”.</a:t>
            </a:r>
          </a:p>
        </p:txBody>
      </p:sp>
      <p:sp>
        <p:nvSpPr>
          <p:cNvPr id="4" name="Segnaposto data 3"/>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248360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283246" y="426253"/>
            <a:ext cx="7886700" cy="570702"/>
          </a:xfrm>
        </p:spPr>
        <p:txBody>
          <a:bodyPr>
            <a:noAutofit/>
          </a:bodyPr>
          <a:lstStyle/>
          <a:p>
            <a:r>
              <a:rPr lang="en-GB" sz="3200" b="1" dirty="0">
                <a:solidFill>
                  <a:schemeClr val="accent1">
                    <a:lumMod val="75000"/>
                  </a:schemeClr>
                </a:solidFill>
                <a:latin typeface="+mn-lt"/>
                <a:cs typeface="Arial" panose="020B0604020202020204" pitchFamily="34" charset="0"/>
              </a:rPr>
              <a:t>Value Chain and Business Models</a:t>
            </a:r>
            <a:endParaRPr lang="en-GB" sz="3200" dirty="0">
              <a:solidFill>
                <a:schemeClr val="accent1">
                  <a:lumMod val="75000"/>
                </a:schemeClr>
              </a:solidFill>
              <a:latin typeface="+mn-lt"/>
              <a:cs typeface="Arial" panose="020B0604020202020204" pitchFamily="34" charset="0"/>
            </a:endParaRPr>
          </a:p>
        </p:txBody>
      </p:sp>
      <p:sp>
        <p:nvSpPr>
          <p:cNvPr id="8" name="Segnaposto numero diapositiva 7"/>
          <p:cNvSpPr>
            <a:spLocks noGrp="1"/>
          </p:cNvSpPr>
          <p:nvPr>
            <p:ph type="sldNum" sz="quarter" idx="12"/>
          </p:nvPr>
        </p:nvSpPr>
        <p:spPr/>
        <p:txBody>
          <a:bodyPr/>
          <a:lstStyle/>
          <a:p>
            <a:fld id="{817CA824-962E-4591-BAE7-4C7DA782D3A4}" type="slidenum">
              <a:rPr lang="en-GB" smtClean="0"/>
              <a:t>4</a:t>
            </a:fld>
            <a:endParaRPr lang="en-GB"/>
          </a:p>
        </p:txBody>
      </p:sp>
      <p:sp>
        <p:nvSpPr>
          <p:cNvPr id="4" name="Rectangle 2"/>
          <p:cNvSpPr>
            <a:spLocks noChangeArrowheads="1"/>
          </p:cNvSpPr>
          <p:nvPr/>
        </p:nvSpPr>
        <p:spPr bwMode="auto">
          <a:xfrm>
            <a:off x="2" y="813273"/>
            <a:ext cx="372933" cy="430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73758" tIns="95220" rIns="6858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783"/>
            <a:r>
              <a:rPr lang="en-GB" altLang="en-US" sz="825" dirty="0">
                <a:latin typeface="Calibri" panose="020F0502020204030204" pitchFamily="34" charset="0"/>
                <a:ea typeface="Calibri" panose="020F0502020204030204" pitchFamily="34" charset="0"/>
                <a:cs typeface="Times New Roman" panose="02020603050405020304" pitchFamily="18" charset="0"/>
              </a:rPr>
              <a:t>.</a:t>
            </a:r>
            <a:endParaRPr lang="en-GB" altLang="en-US" sz="975" b="1" dirty="0">
              <a:solidFill>
                <a:srgbClr val="5B9BD5"/>
              </a:solidFill>
              <a:latin typeface="Calibri Light" panose="020F0302020204030204" pitchFamily="34" charset="0"/>
              <a:ea typeface="Times New Roman" panose="02020603050405020304" pitchFamily="18" charset="0"/>
              <a:cs typeface="Times New Roman" panose="02020603050405020304" pitchFamily="18" charset="0"/>
            </a:endParaRPr>
          </a:p>
          <a:p>
            <a:pPr defTabSz="685783"/>
            <a:endParaRPr lang="en-GB" altLang="en-US" sz="1350" dirty="0"/>
          </a:p>
        </p:txBody>
      </p:sp>
      <p:pic>
        <p:nvPicPr>
          <p:cNvPr id="9" name="Immagine 8" descr="LogoTexMedClusters.jpg"/>
          <p:cNvPicPr>
            <a:picLocks noChangeAspect="1"/>
          </p:cNvPicPr>
          <p:nvPr/>
        </p:nvPicPr>
        <p:blipFill>
          <a:blip r:embed="rId2" cstate="print"/>
          <a:stretch>
            <a:fillRect/>
          </a:stretch>
        </p:blipFill>
        <p:spPr>
          <a:xfrm>
            <a:off x="7535023" y="358627"/>
            <a:ext cx="1125375" cy="5079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10" name="Immagine 9" descr="Logo Unione europea.jpg"/>
          <p:cNvPicPr>
            <a:picLocks noChangeAspect="1"/>
          </p:cNvPicPr>
          <p:nvPr/>
        </p:nvPicPr>
        <p:blipFill>
          <a:blip r:embed="rId3" cstate="print"/>
          <a:stretch>
            <a:fillRect/>
          </a:stretch>
        </p:blipFill>
        <p:spPr>
          <a:xfrm>
            <a:off x="6256757" y="6040393"/>
            <a:ext cx="737915" cy="591536"/>
          </a:xfrm>
          <a:prstGeom prst="rect">
            <a:avLst/>
          </a:prstGeom>
        </p:spPr>
      </p:pic>
      <p:pic>
        <p:nvPicPr>
          <p:cNvPr id="11" name="Immagine 10" descr="Logo ENPI.jpg"/>
          <p:cNvPicPr>
            <a:picLocks noChangeAspect="1"/>
          </p:cNvPicPr>
          <p:nvPr/>
        </p:nvPicPr>
        <p:blipFill>
          <a:blip r:embed="rId4" cstate="print"/>
          <a:stretch>
            <a:fillRect/>
          </a:stretch>
        </p:blipFill>
        <p:spPr>
          <a:xfrm>
            <a:off x="6994672" y="6040393"/>
            <a:ext cx="1059565" cy="591536"/>
          </a:xfrm>
          <a:prstGeom prst="rect">
            <a:avLst/>
          </a:prstGeom>
        </p:spPr>
      </p:pic>
      <p:grpSp>
        <p:nvGrpSpPr>
          <p:cNvPr id="46" name="Gruppo 45"/>
          <p:cNvGrpSpPr/>
          <p:nvPr/>
        </p:nvGrpSpPr>
        <p:grpSpPr>
          <a:xfrm>
            <a:off x="598786" y="1687567"/>
            <a:ext cx="6160401" cy="1746491"/>
            <a:chOff x="1774722" y="2013656"/>
            <a:chExt cx="8347587" cy="2906241"/>
          </a:xfrm>
        </p:grpSpPr>
        <p:grpSp>
          <p:nvGrpSpPr>
            <p:cNvPr id="35" name="Gruppo 34"/>
            <p:cNvGrpSpPr/>
            <p:nvPr/>
          </p:nvGrpSpPr>
          <p:grpSpPr>
            <a:xfrm>
              <a:off x="1774722" y="2013656"/>
              <a:ext cx="8347587" cy="2906241"/>
              <a:chOff x="1774722" y="2013656"/>
              <a:chExt cx="8347587" cy="2906241"/>
            </a:xfrm>
            <a:solidFill>
              <a:srgbClr val="FFFF00"/>
            </a:solidFill>
          </p:grpSpPr>
          <p:sp>
            <p:nvSpPr>
              <p:cNvPr id="12" name="Pentagono 11"/>
              <p:cNvSpPr/>
              <p:nvPr/>
            </p:nvSpPr>
            <p:spPr>
              <a:xfrm>
                <a:off x="1774722" y="2013656"/>
                <a:ext cx="8347587" cy="2906241"/>
              </a:xfrm>
              <a:prstGeom prst="homePlate">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cxnSp>
            <p:nvCxnSpPr>
              <p:cNvPr id="17" name="Connettore 1 16"/>
              <p:cNvCxnSpPr>
                <a:stCxn id="12" idx="1"/>
                <a:endCxn id="12" idx="3"/>
              </p:cNvCxnSpPr>
              <p:nvPr/>
            </p:nvCxnSpPr>
            <p:spPr>
              <a:xfrm>
                <a:off x="1774722" y="3466777"/>
                <a:ext cx="8347587" cy="0"/>
              </a:xfrm>
              <a:prstGeom prst="line">
                <a:avLst/>
              </a:prstGeom>
              <a:grpFill/>
              <a:ln w="28575"/>
            </p:spPr>
            <p:style>
              <a:lnRef idx="1">
                <a:schemeClr val="accent1"/>
              </a:lnRef>
              <a:fillRef idx="0">
                <a:schemeClr val="accent1"/>
              </a:fillRef>
              <a:effectRef idx="0">
                <a:schemeClr val="accent1"/>
              </a:effectRef>
              <a:fontRef idx="minor">
                <a:schemeClr val="tx1"/>
              </a:fontRef>
            </p:style>
          </p:cxnSp>
          <p:cxnSp>
            <p:nvCxnSpPr>
              <p:cNvPr id="19" name="Connettore 1 18"/>
              <p:cNvCxnSpPr/>
              <p:nvPr/>
            </p:nvCxnSpPr>
            <p:spPr>
              <a:xfrm>
                <a:off x="1774722" y="2993923"/>
                <a:ext cx="7863187" cy="14748"/>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21" name="Connettore 1 20"/>
              <p:cNvCxnSpPr/>
              <p:nvPr/>
            </p:nvCxnSpPr>
            <p:spPr>
              <a:xfrm flipV="1">
                <a:off x="1774722" y="2549581"/>
                <a:ext cx="7371244" cy="11844"/>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26" name="Connettore 1 25"/>
              <p:cNvCxnSpPr/>
              <p:nvPr/>
            </p:nvCxnSpPr>
            <p:spPr>
              <a:xfrm>
                <a:off x="2816942" y="3466776"/>
                <a:ext cx="14748" cy="1453121"/>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28" name="Connettore 1 27"/>
              <p:cNvCxnSpPr/>
              <p:nvPr/>
            </p:nvCxnSpPr>
            <p:spPr>
              <a:xfrm>
                <a:off x="3952568" y="3466776"/>
                <a:ext cx="29497" cy="1453120"/>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0" name="Connettore 1 29"/>
              <p:cNvCxnSpPr/>
              <p:nvPr/>
            </p:nvCxnSpPr>
            <p:spPr>
              <a:xfrm>
                <a:off x="6096000" y="3458445"/>
                <a:ext cx="0" cy="1461452"/>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2" name="Connettore 1 31"/>
              <p:cNvCxnSpPr/>
              <p:nvPr/>
            </p:nvCxnSpPr>
            <p:spPr>
              <a:xfrm>
                <a:off x="7241458" y="3458445"/>
                <a:ext cx="0" cy="1453120"/>
              </a:xfrm>
              <a:prstGeom prst="line">
                <a:avLst/>
              </a:prstGeom>
              <a:grpFill/>
            </p:spPr>
            <p:style>
              <a:lnRef idx="1">
                <a:schemeClr val="accent1"/>
              </a:lnRef>
              <a:fillRef idx="0">
                <a:schemeClr val="accent1"/>
              </a:fillRef>
              <a:effectRef idx="0">
                <a:schemeClr val="accent1"/>
              </a:effectRef>
              <a:fontRef idx="minor">
                <a:schemeClr val="tx1"/>
              </a:fontRef>
            </p:style>
          </p:cxnSp>
          <p:cxnSp>
            <p:nvCxnSpPr>
              <p:cNvPr id="34" name="Connettore 1 33"/>
              <p:cNvCxnSpPr/>
              <p:nvPr/>
            </p:nvCxnSpPr>
            <p:spPr>
              <a:xfrm>
                <a:off x="8610601" y="3431478"/>
                <a:ext cx="14748" cy="1461451"/>
              </a:xfrm>
              <a:prstGeom prst="line">
                <a:avLst/>
              </a:prstGeom>
              <a:grpFill/>
            </p:spPr>
            <p:style>
              <a:lnRef idx="1">
                <a:schemeClr val="accent1"/>
              </a:lnRef>
              <a:fillRef idx="0">
                <a:schemeClr val="accent1"/>
              </a:fillRef>
              <a:effectRef idx="0">
                <a:schemeClr val="accent1"/>
              </a:effectRef>
              <a:fontRef idx="minor">
                <a:schemeClr val="tx1"/>
              </a:fontRef>
            </p:style>
          </p:cxnSp>
        </p:grpSp>
        <p:sp>
          <p:nvSpPr>
            <p:cNvPr id="36" name="CasellaDiTesto 35"/>
            <p:cNvSpPr txBox="1"/>
            <p:nvPr/>
          </p:nvSpPr>
          <p:spPr>
            <a:xfrm rot="16200000">
              <a:off x="1643506" y="3835788"/>
              <a:ext cx="1221701" cy="688131"/>
            </a:xfrm>
            <a:prstGeom prst="rect">
              <a:avLst/>
            </a:prstGeom>
            <a:noFill/>
          </p:spPr>
          <p:txBody>
            <a:bodyPr wrap="none" rtlCol="0">
              <a:spAutoFit/>
            </a:bodyPr>
            <a:lstStyle/>
            <a:p>
              <a:r>
                <a:rPr lang="en-GB" sz="1350" dirty="0"/>
                <a:t>Procure</a:t>
              </a:r>
            </a:p>
            <a:p>
              <a:r>
                <a:rPr lang="en-GB" sz="1350" dirty="0" err="1"/>
                <a:t>ment</a:t>
              </a:r>
              <a:endParaRPr lang="en-GB" sz="1350" dirty="0"/>
            </a:p>
          </p:txBody>
        </p:sp>
        <p:sp>
          <p:nvSpPr>
            <p:cNvPr id="37" name="CasellaDiTesto 36"/>
            <p:cNvSpPr txBox="1"/>
            <p:nvPr/>
          </p:nvSpPr>
          <p:spPr>
            <a:xfrm rot="16200000">
              <a:off x="2703639" y="3777039"/>
              <a:ext cx="1352408" cy="688131"/>
            </a:xfrm>
            <a:prstGeom prst="rect">
              <a:avLst/>
            </a:prstGeom>
            <a:noFill/>
          </p:spPr>
          <p:txBody>
            <a:bodyPr wrap="none" rtlCol="0">
              <a:spAutoFit/>
            </a:bodyPr>
            <a:lstStyle/>
            <a:p>
              <a:pPr algn="ctr"/>
              <a:r>
                <a:rPr lang="en-GB" sz="1350" dirty="0"/>
                <a:t>Logistics </a:t>
              </a:r>
            </a:p>
            <a:p>
              <a:pPr algn="ctr"/>
              <a:r>
                <a:rPr lang="en-GB" sz="1350" dirty="0"/>
                <a:t>in</a:t>
              </a:r>
            </a:p>
          </p:txBody>
        </p:sp>
        <p:sp>
          <p:nvSpPr>
            <p:cNvPr id="38" name="CasellaDiTesto 37"/>
            <p:cNvSpPr txBox="1"/>
            <p:nvPr/>
          </p:nvSpPr>
          <p:spPr>
            <a:xfrm>
              <a:off x="4245294" y="4028230"/>
              <a:ext cx="1675670" cy="614585"/>
            </a:xfrm>
            <a:prstGeom prst="rect">
              <a:avLst/>
            </a:prstGeom>
            <a:noFill/>
          </p:spPr>
          <p:txBody>
            <a:bodyPr wrap="none" rtlCol="0">
              <a:spAutoFit/>
            </a:bodyPr>
            <a:lstStyle/>
            <a:p>
              <a:pPr algn="ctr"/>
              <a:r>
                <a:rPr lang="en-GB" b="1" dirty="0"/>
                <a:t>Production</a:t>
              </a:r>
            </a:p>
          </p:txBody>
        </p:sp>
        <p:sp>
          <p:nvSpPr>
            <p:cNvPr id="39" name="CasellaDiTesto 38"/>
            <p:cNvSpPr txBox="1"/>
            <p:nvPr/>
          </p:nvSpPr>
          <p:spPr>
            <a:xfrm rot="16200000">
              <a:off x="5963721" y="3754606"/>
              <a:ext cx="1288389" cy="969641"/>
            </a:xfrm>
            <a:prstGeom prst="rect">
              <a:avLst/>
            </a:prstGeom>
            <a:noFill/>
          </p:spPr>
          <p:txBody>
            <a:bodyPr wrap="none" rtlCol="0">
              <a:spAutoFit/>
            </a:bodyPr>
            <a:lstStyle/>
            <a:p>
              <a:pPr algn="ctr"/>
              <a:r>
                <a:rPr lang="en-GB" sz="1350" dirty="0"/>
                <a:t>Stocks</a:t>
              </a:r>
            </a:p>
            <a:p>
              <a:pPr algn="ctr"/>
              <a:r>
                <a:rPr lang="en-GB" sz="1350" dirty="0"/>
                <a:t>Logistics</a:t>
              </a:r>
            </a:p>
            <a:p>
              <a:pPr algn="ctr"/>
              <a:r>
                <a:rPr lang="en-GB" sz="1350" u="sng" dirty="0"/>
                <a:t> </a:t>
              </a:r>
              <a:r>
                <a:rPr lang="en-GB" sz="1350" dirty="0"/>
                <a:t>out</a:t>
              </a:r>
            </a:p>
          </p:txBody>
        </p:sp>
        <p:sp>
          <p:nvSpPr>
            <p:cNvPr id="40" name="CasellaDiTesto 39"/>
            <p:cNvSpPr txBox="1"/>
            <p:nvPr/>
          </p:nvSpPr>
          <p:spPr>
            <a:xfrm>
              <a:off x="7451881" y="4028230"/>
              <a:ext cx="908386" cy="614585"/>
            </a:xfrm>
            <a:prstGeom prst="rect">
              <a:avLst/>
            </a:prstGeom>
            <a:noFill/>
          </p:spPr>
          <p:txBody>
            <a:bodyPr wrap="none" rtlCol="0">
              <a:spAutoFit/>
            </a:bodyPr>
            <a:lstStyle/>
            <a:p>
              <a:pPr algn="ctr"/>
              <a:r>
                <a:rPr lang="en-GB" b="1" dirty="0"/>
                <a:t>Sales</a:t>
              </a:r>
            </a:p>
          </p:txBody>
        </p:sp>
        <p:sp>
          <p:nvSpPr>
            <p:cNvPr id="41" name="CasellaDiTesto 40"/>
            <p:cNvSpPr txBox="1"/>
            <p:nvPr/>
          </p:nvSpPr>
          <p:spPr>
            <a:xfrm rot="16200000">
              <a:off x="8314416" y="3751863"/>
              <a:ext cx="1309998" cy="688131"/>
            </a:xfrm>
            <a:prstGeom prst="rect">
              <a:avLst/>
            </a:prstGeom>
            <a:noFill/>
          </p:spPr>
          <p:txBody>
            <a:bodyPr wrap="square" rtlCol="0">
              <a:spAutoFit/>
            </a:bodyPr>
            <a:lstStyle/>
            <a:p>
              <a:pPr algn="ctr"/>
              <a:r>
                <a:rPr lang="en-GB" sz="1350" dirty="0"/>
                <a:t>Post Sale</a:t>
              </a:r>
            </a:p>
          </p:txBody>
        </p:sp>
        <p:sp>
          <p:nvSpPr>
            <p:cNvPr id="42" name="CasellaDiTesto 41"/>
            <p:cNvSpPr txBox="1"/>
            <p:nvPr/>
          </p:nvSpPr>
          <p:spPr>
            <a:xfrm>
              <a:off x="3475705" y="2123643"/>
              <a:ext cx="3214844" cy="499350"/>
            </a:xfrm>
            <a:prstGeom prst="rect">
              <a:avLst/>
            </a:prstGeom>
            <a:noFill/>
          </p:spPr>
          <p:txBody>
            <a:bodyPr wrap="none" rtlCol="0">
              <a:spAutoFit/>
            </a:bodyPr>
            <a:lstStyle/>
            <a:p>
              <a:pPr algn="ctr"/>
              <a:r>
                <a:rPr lang="en-GB" sz="1350" dirty="0"/>
                <a:t>Administration Finance Control</a:t>
              </a:r>
            </a:p>
          </p:txBody>
        </p:sp>
        <p:sp>
          <p:nvSpPr>
            <p:cNvPr id="43" name="CasellaDiTesto 42"/>
            <p:cNvSpPr txBox="1"/>
            <p:nvPr/>
          </p:nvSpPr>
          <p:spPr>
            <a:xfrm>
              <a:off x="3406848" y="2598149"/>
              <a:ext cx="3352556" cy="499350"/>
            </a:xfrm>
            <a:prstGeom prst="rect">
              <a:avLst/>
            </a:prstGeom>
            <a:noFill/>
          </p:spPr>
          <p:txBody>
            <a:bodyPr wrap="none" rtlCol="0">
              <a:spAutoFit/>
            </a:bodyPr>
            <a:lstStyle/>
            <a:p>
              <a:pPr algn="ctr"/>
              <a:r>
                <a:rPr lang="en-GB" sz="1350" dirty="0"/>
                <a:t>Human Resources - Organization</a:t>
              </a:r>
            </a:p>
          </p:txBody>
        </p:sp>
        <p:sp>
          <p:nvSpPr>
            <p:cNvPr id="44" name="CasellaDiTesto 43"/>
            <p:cNvSpPr txBox="1"/>
            <p:nvPr/>
          </p:nvSpPr>
          <p:spPr>
            <a:xfrm>
              <a:off x="2905852" y="2986827"/>
              <a:ext cx="4480415" cy="499350"/>
            </a:xfrm>
            <a:prstGeom prst="rect">
              <a:avLst/>
            </a:prstGeom>
            <a:noFill/>
          </p:spPr>
          <p:txBody>
            <a:bodyPr wrap="none" rtlCol="0">
              <a:spAutoFit/>
            </a:bodyPr>
            <a:lstStyle/>
            <a:p>
              <a:pPr algn="ctr"/>
              <a:r>
                <a:rPr lang="en-GB" sz="1350" dirty="0"/>
                <a:t>Strategy – General management - Marketing</a:t>
              </a:r>
            </a:p>
          </p:txBody>
        </p:sp>
      </p:grpSp>
      <p:sp>
        <p:nvSpPr>
          <p:cNvPr id="48" name="Triangolo isoscele 47"/>
          <p:cNvSpPr/>
          <p:nvPr/>
        </p:nvSpPr>
        <p:spPr>
          <a:xfrm>
            <a:off x="6004678" y="3817243"/>
            <a:ext cx="360887" cy="337502"/>
          </a:xfrm>
          <a:prstGeom prst="triangle">
            <a:avLst>
              <a:gd name="adj" fmla="val 1912"/>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9" name="Rettangolo 48"/>
          <p:cNvSpPr/>
          <p:nvPr/>
        </p:nvSpPr>
        <p:spPr>
          <a:xfrm>
            <a:off x="598785" y="3812830"/>
            <a:ext cx="5439874" cy="32064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0" name="Rettangolo 49"/>
          <p:cNvSpPr/>
          <p:nvPr/>
        </p:nvSpPr>
        <p:spPr>
          <a:xfrm>
            <a:off x="2227776" y="4409101"/>
            <a:ext cx="1521115" cy="85327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1" name="Triangolo isoscele 50"/>
          <p:cNvSpPr/>
          <p:nvPr/>
        </p:nvSpPr>
        <p:spPr>
          <a:xfrm>
            <a:off x="5675615" y="3523959"/>
            <a:ext cx="426901" cy="325358"/>
          </a:xfrm>
          <a:prstGeom prst="triangle">
            <a:avLst>
              <a:gd name="adj" fmla="val 1912"/>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52" name="Rettangolo 51"/>
          <p:cNvSpPr/>
          <p:nvPr/>
        </p:nvSpPr>
        <p:spPr>
          <a:xfrm>
            <a:off x="598786" y="3528670"/>
            <a:ext cx="5076827" cy="32064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64" name="Pentagono 63"/>
          <p:cNvSpPr/>
          <p:nvPr/>
        </p:nvSpPr>
        <p:spPr>
          <a:xfrm>
            <a:off x="616174" y="3528669"/>
            <a:ext cx="6009541" cy="1751202"/>
          </a:xfrm>
          <a:prstGeom prst="homePlat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cxnSp>
        <p:nvCxnSpPr>
          <p:cNvPr id="65" name="Connettore 1 64"/>
          <p:cNvCxnSpPr>
            <a:stCxn id="64" idx="1"/>
            <a:endCxn id="64" idx="3"/>
          </p:cNvCxnSpPr>
          <p:nvPr/>
        </p:nvCxnSpPr>
        <p:spPr>
          <a:xfrm>
            <a:off x="616174" y="4404270"/>
            <a:ext cx="6009541" cy="0"/>
          </a:xfrm>
          <a:prstGeom prst="line">
            <a:avLst/>
          </a:prstGeom>
          <a:noFill/>
          <a:ln w="28575"/>
        </p:spPr>
        <p:style>
          <a:lnRef idx="1">
            <a:schemeClr val="accent1"/>
          </a:lnRef>
          <a:fillRef idx="0">
            <a:schemeClr val="accent1"/>
          </a:fillRef>
          <a:effectRef idx="0">
            <a:schemeClr val="accent1"/>
          </a:effectRef>
          <a:fontRef idx="minor">
            <a:schemeClr val="tx1"/>
          </a:fontRef>
        </p:style>
      </p:cxnSp>
      <p:cxnSp>
        <p:nvCxnSpPr>
          <p:cNvPr id="66" name="Connettore 1 65"/>
          <p:cNvCxnSpPr/>
          <p:nvPr/>
        </p:nvCxnSpPr>
        <p:spPr>
          <a:xfrm>
            <a:off x="616174" y="4119346"/>
            <a:ext cx="5660815" cy="8887"/>
          </a:xfrm>
          <a:prstGeom prst="line">
            <a:avLst/>
          </a:prstGeom>
          <a:noFill/>
        </p:spPr>
        <p:style>
          <a:lnRef idx="1">
            <a:schemeClr val="accent1"/>
          </a:lnRef>
          <a:fillRef idx="0">
            <a:schemeClr val="accent1"/>
          </a:fillRef>
          <a:effectRef idx="0">
            <a:schemeClr val="accent1"/>
          </a:effectRef>
          <a:fontRef idx="minor">
            <a:schemeClr val="tx1"/>
          </a:fontRef>
        </p:style>
      </p:cxnSp>
      <p:cxnSp>
        <p:nvCxnSpPr>
          <p:cNvPr id="67" name="Connettore 1 66"/>
          <p:cNvCxnSpPr/>
          <p:nvPr/>
        </p:nvCxnSpPr>
        <p:spPr>
          <a:xfrm flipV="1">
            <a:off x="616173" y="3844273"/>
            <a:ext cx="5439874" cy="14465"/>
          </a:xfrm>
          <a:prstGeom prst="line">
            <a:avLst/>
          </a:prstGeom>
          <a:noFill/>
        </p:spPr>
        <p:style>
          <a:lnRef idx="1">
            <a:schemeClr val="accent1"/>
          </a:lnRef>
          <a:fillRef idx="0">
            <a:schemeClr val="accent1"/>
          </a:fillRef>
          <a:effectRef idx="0">
            <a:schemeClr val="accent1"/>
          </a:effectRef>
          <a:fontRef idx="minor">
            <a:schemeClr val="tx1"/>
          </a:fontRef>
        </p:style>
      </p:cxnSp>
      <p:cxnSp>
        <p:nvCxnSpPr>
          <p:cNvPr id="68" name="Connettore 1 67"/>
          <p:cNvCxnSpPr/>
          <p:nvPr/>
        </p:nvCxnSpPr>
        <p:spPr>
          <a:xfrm>
            <a:off x="1366481" y="4404271"/>
            <a:ext cx="10617" cy="875601"/>
          </a:xfrm>
          <a:prstGeom prst="line">
            <a:avLst/>
          </a:prstGeom>
          <a:noFill/>
        </p:spPr>
        <p:style>
          <a:lnRef idx="1">
            <a:schemeClr val="accent1"/>
          </a:lnRef>
          <a:fillRef idx="0">
            <a:schemeClr val="accent1"/>
          </a:fillRef>
          <a:effectRef idx="0">
            <a:schemeClr val="accent1"/>
          </a:effectRef>
          <a:fontRef idx="minor">
            <a:schemeClr val="tx1"/>
          </a:fontRef>
        </p:style>
      </p:cxnSp>
      <p:cxnSp>
        <p:nvCxnSpPr>
          <p:cNvPr id="69" name="Connettore 1 68"/>
          <p:cNvCxnSpPr/>
          <p:nvPr/>
        </p:nvCxnSpPr>
        <p:spPr>
          <a:xfrm>
            <a:off x="2184035" y="4404271"/>
            <a:ext cx="21236" cy="875601"/>
          </a:xfrm>
          <a:prstGeom prst="line">
            <a:avLst/>
          </a:prstGeom>
          <a:noFill/>
        </p:spPr>
        <p:style>
          <a:lnRef idx="1">
            <a:schemeClr val="accent1"/>
          </a:lnRef>
          <a:fillRef idx="0">
            <a:schemeClr val="accent1"/>
          </a:fillRef>
          <a:effectRef idx="0">
            <a:schemeClr val="accent1"/>
          </a:effectRef>
          <a:fontRef idx="minor">
            <a:schemeClr val="tx1"/>
          </a:fontRef>
        </p:style>
      </p:cxnSp>
      <p:cxnSp>
        <p:nvCxnSpPr>
          <p:cNvPr id="70" name="Connettore 1 69"/>
          <p:cNvCxnSpPr/>
          <p:nvPr/>
        </p:nvCxnSpPr>
        <p:spPr>
          <a:xfrm>
            <a:off x="3727119" y="4399251"/>
            <a:ext cx="0" cy="880622"/>
          </a:xfrm>
          <a:prstGeom prst="line">
            <a:avLst/>
          </a:prstGeom>
          <a:noFill/>
        </p:spPr>
        <p:style>
          <a:lnRef idx="1">
            <a:schemeClr val="accent1"/>
          </a:lnRef>
          <a:fillRef idx="0">
            <a:schemeClr val="accent1"/>
          </a:fillRef>
          <a:effectRef idx="0">
            <a:schemeClr val="accent1"/>
          </a:effectRef>
          <a:fontRef idx="minor">
            <a:schemeClr val="tx1"/>
          </a:fontRef>
        </p:style>
      </p:cxnSp>
      <p:cxnSp>
        <p:nvCxnSpPr>
          <p:cNvPr id="71" name="Connettore 1 70"/>
          <p:cNvCxnSpPr/>
          <p:nvPr/>
        </p:nvCxnSpPr>
        <p:spPr>
          <a:xfrm>
            <a:off x="4551749" y="4399250"/>
            <a:ext cx="0" cy="875601"/>
          </a:xfrm>
          <a:prstGeom prst="line">
            <a:avLst/>
          </a:prstGeom>
          <a:noFill/>
        </p:spPr>
        <p:style>
          <a:lnRef idx="1">
            <a:schemeClr val="accent1"/>
          </a:lnRef>
          <a:fillRef idx="0">
            <a:schemeClr val="accent1"/>
          </a:fillRef>
          <a:effectRef idx="0">
            <a:schemeClr val="accent1"/>
          </a:effectRef>
          <a:fontRef idx="minor">
            <a:schemeClr val="tx1"/>
          </a:fontRef>
        </p:style>
      </p:cxnSp>
      <p:cxnSp>
        <p:nvCxnSpPr>
          <p:cNvPr id="72" name="Connettore 1 71"/>
          <p:cNvCxnSpPr/>
          <p:nvPr/>
        </p:nvCxnSpPr>
        <p:spPr>
          <a:xfrm>
            <a:off x="5537414" y="4383003"/>
            <a:ext cx="10617" cy="880621"/>
          </a:xfrm>
          <a:prstGeom prst="line">
            <a:avLst/>
          </a:prstGeom>
          <a:noFill/>
        </p:spPr>
        <p:style>
          <a:lnRef idx="1">
            <a:schemeClr val="accent1"/>
          </a:lnRef>
          <a:fillRef idx="0">
            <a:schemeClr val="accent1"/>
          </a:fillRef>
          <a:effectRef idx="0">
            <a:schemeClr val="accent1"/>
          </a:effectRef>
          <a:fontRef idx="minor">
            <a:schemeClr val="tx1"/>
          </a:fontRef>
        </p:style>
      </p:cxnSp>
      <p:sp>
        <p:nvSpPr>
          <p:cNvPr id="55" name="CasellaDiTesto 54"/>
          <p:cNvSpPr txBox="1"/>
          <p:nvPr/>
        </p:nvSpPr>
        <p:spPr>
          <a:xfrm rot="16200000">
            <a:off x="594381" y="4580032"/>
            <a:ext cx="734175" cy="507831"/>
          </a:xfrm>
          <a:prstGeom prst="rect">
            <a:avLst/>
          </a:prstGeom>
          <a:noFill/>
        </p:spPr>
        <p:txBody>
          <a:bodyPr wrap="none" rtlCol="0">
            <a:spAutoFit/>
          </a:bodyPr>
          <a:lstStyle/>
          <a:p>
            <a:r>
              <a:rPr lang="en-GB" sz="1350" dirty="0"/>
              <a:t>Procure</a:t>
            </a:r>
          </a:p>
          <a:p>
            <a:r>
              <a:rPr lang="en-GB" sz="1350" dirty="0" err="1"/>
              <a:t>ment</a:t>
            </a:r>
            <a:endParaRPr lang="en-GB" sz="1350" dirty="0"/>
          </a:p>
        </p:txBody>
      </p:sp>
      <p:sp>
        <p:nvSpPr>
          <p:cNvPr id="56" name="CasellaDiTesto 55"/>
          <p:cNvSpPr txBox="1"/>
          <p:nvPr/>
        </p:nvSpPr>
        <p:spPr>
          <a:xfrm rot="16200000">
            <a:off x="1365359" y="4544633"/>
            <a:ext cx="812723" cy="507831"/>
          </a:xfrm>
          <a:prstGeom prst="rect">
            <a:avLst/>
          </a:prstGeom>
          <a:noFill/>
        </p:spPr>
        <p:txBody>
          <a:bodyPr wrap="none" rtlCol="0">
            <a:spAutoFit/>
          </a:bodyPr>
          <a:lstStyle/>
          <a:p>
            <a:pPr algn="ctr"/>
            <a:r>
              <a:rPr lang="en-GB" sz="1350" dirty="0"/>
              <a:t>Logistics </a:t>
            </a:r>
          </a:p>
          <a:p>
            <a:pPr algn="ctr"/>
            <a:r>
              <a:rPr lang="en-GB" sz="1350" dirty="0"/>
              <a:t>in</a:t>
            </a:r>
          </a:p>
        </p:txBody>
      </p:sp>
      <p:sp>
        <p:nvSpPr>
          <p:cNvPr id="57" name="CasellaDiTesto 56"/>
          <p:cNvSpPr txBox="1"/>
          <p:nvPr/>
        </p:nvSpPr>
        <p:spPr>
          <a:xfrm>
            <a:off x="2379629" y="4742585"/>
            <a:ext cx="1236621" cy="369332"/>
          </a:xfrm>
          <a:prstGeom prst="rect">
            <a:avLst/>
          </a:prstGeom>
          <a:noFill/>
        </p:spPr>
        <p:txBody>
          <a:bodyPr wrap="none" rtlCol="0">
            <a:spAutoFit/>
          </a:bodyPr>
          <a:lstStyle/>
          <a:p>
            <a:pPr algn="ctr"/>
            <a:r>
              <a:rPr lang="en-GB" b="1" dirty="0"/>
              <a:t>Production</a:t>
            </a:r>
          </a:p>
        </p:txBody>
      </p:sp>
      <p:sp>
        <p:nvSpPr>
          <p:cNvPr id="58" name="CasellaDiTesto 57"/>
          <p:cNvSpPr txBox="1"/>
          <p:nvPr/>
        </p:nvSpPr>
        <p:spPr>
          <a:xfrm rot="16200000">
            <a:off x="3689294" y="4512053"/>
            <a:ext cx="812723" cy="715581"/>
          </a:xfrm>
          <a:prstGeom prst="rect">
            <a:avLst/>
          </a:prstGeom>
          <a:noFill/>
        </p:spPr>
        <p:txBody>
          <a:bodyPr wrap="none" rtlCol="0">
            <a:spAutoFit/>
          </a:bodyPr>
          <a:lstStyle/>
          <a:p>
            <a:pPr algn="ctr"/>
            <a:r>
              <a:rPr lang="en-GB" sz="1350" dirty="0"/>
              <a:t>Stocks</a:t>
            </a:r>
          </a:p>
          <a:p>
            <a:pPr algn="ctr"/>
            <a:r>
              <a:rPr lang="en-GB" sz="1350" dirty="0"/>
              <a:t>Logistics</a:t>
            </a:r>
            <a:r>
              <a:rPr lang="en-GB" sz="1350" u="sng" dirty="0"/>
              <a:t> </a:t>
            </a:r>
          </a:p>
          <a:p>
            <a:pPr algn="ctr"/>
            <a:r>
              <a:rPr lang="en-GB" sz="1350" dirty="0"/>
              <a:t>out</a:t>
            </a:r>
          </a:p>
        </p:txBody>
      </p:sp>
      <p:sp>
        <p:nvSpPr>
          <p:cNvPr id="59" name="CasellaDiTesto 58"/>
          <p:cNvSpPr txBox="1"/>
          <p:nvPr/>
        </p:nvSpPr>
        <p:spPr>
          <a:xfrm>
            <a:off x="4695029" y="4742585"/>
            <a:ext cx="670376" cy="369332"/>
          </a:xfrm>
          <a:prstGeom prst="rect">
            <a:avLst/>
          </a:prstGeom>
          <a:noFill/>
        </p:spPr>
        <p:txBody>
          <a:bodyPr wrap="none" rtlCol="0">
            <a:spAutoFit/>
          </a:bodyPr>
          <a:lstStyle/>
          <a:p>
            <a:pPr algn="ctr"/>
            <a:r>
              <a:rPr lang="en-GB" b="1" dirty="0"/>
              <a:t>Sales</a:t>
            </a:r>
          </a:p>
        </p:txBody>
      </p:sp>
      <p:sp>
        <p:nvSpPr>
          <p:cNvPr id="60" name="CasellaDiTesto 59"/>
          <p:cNvSpPr txBox="1"/>
          <p:nvPr/>
        </p:nvSpPr>
        <p:spPr>
          <a:xfrm rot="16200000">
            <a:off x="5396649" y="4516951"/>
            <a:ext cx="789361" cy="507831"/>
          </a:xfrm>
          <a:prstGeom prst="rect">
            <a:avLst/>
          </a:prstGeom>
          <a:noFill/>
        </p:spPr>
        <p:txBody>
          <a:bodyPr wrap="square" rtlCol="0">
            <a:spAutoFit/>
          </a:bodyPr>
          <a:lstStyle/>
          <a:p>
            <a:pPr algn="ctr"/>
            <a:r>
              <a:rPr lang="en-GB" sz="1350" dirty="0"/>
              <a:t>Post Sale</a:t>
            </a:r>
          </a:p>
        </p:txBody>
      </p:sp>
      <p:sp>
        <p:nvSpPr>
          <p:cNvPr id="61" name="CasellaDiTesto 60"/>
          <p:cNvSpPr txBox="1"/>
          <p:nvPr/>
        </p:nvSpPr>
        <p:spPr>
          <a:xfrm>
            <a:off x="2384148" y="3594942"/>
            <a:ext cx="1227580" cy="300082"/>
          </a:xfrm>
          <a:prstGeom prst="rect">
            <a:avLst/>
          </a:prstGeom>
          <a:noFill/>
        </p:spPr>
        <p:txBody>
          <a:bodyPr wrap="none" rtlCol="0">
            <a:spAutoFit/>
          </a:bodyPr>
          <a:lstStyle/>
          <a:p>
            <a:pPr algn="ctr"/>
            <a:r>
              <a:rPr lang="en-GB" sz="1350" dirty="0"/>
              <a:t>Administration</a:t>
            </a:r>
          </a:p>
        </p:txBody>
      </p:sp>
      <p:sp>
        <p:nvSpPr>
          <p:cNvPr id="62" name="CasellaDiTesto 61"/>
          <p:cNvSpPr txBox="1"/>
          <p:nvPr/>
        </p:nvSpPr>
        <p:spPr>
          <a:xfrm>
            <a:off x="1336685" y="3880864"/>
            <a:ext cx="3322513" cy="300082"/>
          </a:xfrm>
          <a:prstGeom prst="rect">
            <a:avLst/>
          </a:prstGeom>
          <a:noFill/>
        </p:spPr>
        <p:txBody>
          <a:bodyPr wrap="none" rtlCol="0">
            <a:spAutoFit/>
          </a:bodyPr>
          <a:lstStyle/>
          <a:p>
            <a:pPr algn="ctr"/>
            <a:r>
              <a:rPr lang="en-GB" sz="1350" dirty="0"/>
              <a:t>Human Resources – Production Organization</a:t>
            </a:r>
          </a:p>
        </p:txBody>
      </p:sp>
      <p:sp>
        <p:nvSpPr>
          <p:cNvPr id="63" name="CasellaDiTesto 62"/>
          <p:cNvSpPr txBox="1"/>
          <p:nvPr/>
        </p:nvSpPr>
        <p:spPr>
          <a:xfrm>
            <a:off x="1390005" y="4115068"/>
            <a:ext cx="3306483" cy="300082"/>
          </a:xfrm>
          <a:prstGeom prst="rect">
            <a:avLst/>
          </a:prstGeom>
          <a:noFill/>
        </p:spPr>
        <p:txBody>
          <a:bodyPr wrap="none" rtlCol="0">
            <a:spAutoFit/>
          </a:bodyPr>
          <a:lstStyle/>
          <a:p>
            <a:pPr algn="ctr"/>
            <a:r>
              <a:rPr lang="en-GB" sz="1350" dirty="0"/>
              <a:t>Strategy – General management - Marketing</a:t>
            </a:r>
          </a:p>
        </p:txBody>
      </p:sp>
      <p:sp>
        <p:nvSpPr>
          <p:cNvPr id="74" name="CasellaDiTesto 73"/>
          <p:cNvSpPr txBox="1"/>
          <p:nvPr/>
        </p:nvSpPr>
        <p:spPr>
          <a:xfrm>
            <a:off x="6917933" y="2126656"/>
            <a:ext cx="1742465" cy="830997"/>
          </a:xfrm>
          <a:prstGeom prst="rect">
            <a:avLst/>
          </a:prstGeom>
          <a:noFill/>
        </p:spPr>
        <p:txBody>
          <a:bodyPr wrap="none" rtlCol="0">
            <a:spAutoFit/>
          </a:bodyPr>
          <a:lstStyle/>
          <a:p>
            <a:pPr algn="ctr"/>
            <a:r>
              <a:rPr lang="en-GB" sz="2400" b="1" dirty="0">
                <a:solidFill>
                  <a:srgbClr val="C00000"/>
                </a:solidFill>
              </a:rPr>
              <a:t>Full Package</a:t>
            </a:r>
          </a:p>
          <a:p>
            <a:pPr algn="ctr"/>
            <a:r>
              <a:rPr lang="en-GB" sz="2400" b="1" dirty="0">
                <a:solidFill>
                  <a:srgbClr val="C00000"/>
                </a:solidFill>
              </a:rPr>
              <a:t>Brands</a:t>
            </a:r>
          </a:p>
        </p:txBody>
      </p:sp>
      <p:sp>
        <p:nvSpPr>
          <p:cNvPr id="75" name="CasellaDiTesto 74"/>
          <p:cNvSpPr txBox="1"/>
          <p:nvPr/>
        </p:nvSpPr>
        <p:spPr>
          <a:xfrm>
            <a:off x="6785586" y="4103415"/>
            <a:ext cx="2103204" cy="461665"/>
          </a:xfrm>
          <a:prstGeom prst="rect">
            <a:avLst/>
          </a:prstGeom>
          <a:noFill/>
        </p:spPr>
        <p:txBody>
          <a:bodyPr wrap="none" rtlCol="0">
            <a:spAutoFit/>
          </a:bodyPr>
          <a:lstStyle/>
          <a:p>
            <a:pPr algn="ctr"/>
            <a:r>
              <a:rPr lang="en-GB" sz="2400" b="1" dirty="0">
                <a:solidFill>
                  <a:srgbClr val="C00000"/>
                </a:solidFill>
              </a:rPr>
              <a:t>Subcontractors</a:t>
            </a:r>
          </a:p>
        </p:txBody>
      </p:sp>
      <p:sp>
        <p:nvSpPr>
          <p:cNvPr id="3" name="Segnaposto data 2"/>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314424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32580" y="410547"/>
            <a:ext cx="5034731" cy="1270074"/>
          </a:xfrm>
        </p:spPr>
        <p:txBody>
          <a:bodyPr>
            <a:noAutofit/>
          </a:bodyPr>
          <a:lstStyle/>
          <a:p>
            <a:r>
              <a:rPr lang="en-GB" sz="3200" b="1" dirty="0">
                <a:solidFill>
                  <a:schemeClr val="accent1">
                    <a:lumMod val="75000"/>
                  </a:schemeClr>
                </a:solidFill>
                <a:latin typeface="+mn-lt"/>
                <a:cs typeface="Arial" panose="020B0604020202020204" pitchFamily="34" charset="0"/>
              </a:rPr>
              <a:t>In which Business are they?</a:t>
            </a:r>
            <a:endParaRPr lang="en-GB" sz="3200" dirty="0">
              <a:solidFill>
                <a:schemeClr val="accent1">
                  <a:lumMod val="75000"/>
                </a:schemeClr>
              </a:solidFill>
              <a:latin typeface="+mn-lt"/>
              <a:cs typeface="Arial" panose="020B0604020202020204" pitchFamily="34" charset="0"/>
            </a:endParaRPr>
          </a:p>
        </p:txBody>
      </p:sp>
      <p:sp>
        <p:nvSpPr>
          <p:cNvPr id="6" name="Segnaposto numero diapositiva 5"/>
          <p:cNvSpPr>
            <a:spLocks noGrp="1"/>
          </p:cNvSpPr>
          <p:nvPr>
            <p:ph type="sldNum" sz="quarter" idx="12"/>
          </p:nvPr>
        </p:nvSpPr>
        <p:spPr/>
        <p:txBody>
          <a:bodyPr/>
          <a:lstStyle/>
          <a:p>
            <a:fld id="{817CA824-962E-4591-BAE7-4C7DA782D3A4}" type="slidenum">
              <a:rPr lang="en-GB" smtClean="0"/>
              <a:t>5</a:t>
            </a:fld>
            <a:endParaRPr lang="en-GB"/>
          </a:p>
        </p:txBody>
      </p:sp>
      <p:pic>
        <p:nvPicPr>
          <p:cNvPr id="7" name="Immagine 6" descr="LogoTexMedClusters.jpg"/>
          <p:cNvPicPr>
            <a:picLocks noChangeAspect="1"/>
          </p:cNvPicPr>
          <p:nvPr/>
        </p:nvPicPr>
        <p:blipFill>
          <a:blip r:embed="rId2" cstate="print"/>
          <a:stretch>
            <a:fillRect/>
          </a:stretch>
        </p:blipFill>
        <p:spPr>
          <a:xfrm>
            <a:off x="7480312" y="410547"/>
            <a:ext cx="1125375" cy="5079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8" name="Immagine 7" descr="Logo Unione europea.jpg"/>
          <p:cNvPicPr>
            <a:picLocks noChangeAspect="1"/>
          </p:cNvPicPr>
          <p:nvPr/>
        </p:nvPicPr>
        <p:blipFill>
          <a:blip r:embed="rId3" cstate="print"/>
          <a:stretch>
            <a:fillRect/>
          </a:stretch>
        </p:blipFill>
        <p:spPr>
          <a:xfrm>
            <a:off x="6247769" y="6060583"/>
            <a:ext cx="737915" cy="591536"/>
          </a:xfrm>
          <a:prstGeom prst="rect">
            <a:avLst/>
          </a:prstGeom>
        </p:spPr>
      </p:pic>
      <p:pic>
        <p:nvPicPr>
          <p:cNvPr id="9" name="Immagine 8" descr="Logo ENPI.jpg"/>
          <p:cNvPicPr>
            <a:picLocks noChangeAspect="1"/>
          </p:cNvPicPr>
          <p:nvPr/>
        </p:nvPicPr>
        <p:blipFill>
          <a:blip r:embed="rId4" cstate="print"/>
          <a:stretch>
            <a:fillRect/>
          </a:stretch>
        </p:blipFill>
        <p:spPr>
          <a:xfrm>
            <a:off x="6985684" y="6060583"/>
            <a:ext cx="1059565" cy="591536"/>
          </a:xfrm>
          <a:prstGeom prst="rect">
            <a:avLst/>
          </a:prstGeom>
        </p:spPr>
      </p:pic>
      <p:sp>
        <p:nvSpPr>
          <p:cNvPr id="10" name="CasellaDiTesto 9"/>
          <p:cNvSpPr txBox="1"/>
          <p:nvPr/>
        </p:nvSpPr>
        <p:spPr>
          <a:xfrm>
            <a:off x="732581" y="2324259"/>
            <a:ext cx="6375848" cy="830997"/>
          </a:xfrm>
          <a:prstGeom prst="rect">
            <a:avLst/>
          </a:prstGeom>
          <a:noFill/>
        </p:spPr>
        <p:txBody>
          <a:bodyPr wrap="none" rtlCol="0">
            <a:spAutoFit/>
          </a:bodyPr>
          <a:lstStyle/>
          <a:p>
            <a:r>
              <a:rPr lang="en-GB" sz="2400" dirty="0"/>
              <a:t>Full Package Brands sell “products” to consumers.</a:t>
            </a:r>
          </a:p>
          <a:p>
            <a:r>
              <a:rPr lang="en-GB" sz="2400" b="1" dirty="0">
                <a:solidFill>
                  <a:srgbClr val="C00000"/>
                </a:solidFill>
              </a:rPr>
              <a:t>They are in the industrial sector (T/C industry).</a:t>
            </a:r>
          </a:p>
        </p:txBody>
      </p:sp>
      <p:sp>
        <p:nvSpPr>
          <p:cNvPr id="11" name="CasellaDiTesto 10"/>
          <p:cNvSpPr txBox="1"/>
          <p:nvPr/>
        </p:nvSpPr>
        <p:spPr>
          <a:xfrm>
            <a:off x="732580" y="3610702"/>
            <a:ext cx="6932154" cy="830997"/>
          </a:xfrm>
          <a:prstGeom prst="rect">
            <a:avLst/>
          </a:prstGeom>
          <a:noFill/>
        </p:spPr>
        <p:txBody>
          <a:bodyPr wrap="none" rtlCol="0">
            <a:spAutoFit/>
          </a:bodyPr>
          <a:lstStyle/>
          <a:p>
            <a:r>
              <a:rPr lang="en-GB" sz="2400" dirty="0"/>
              <a:t>Subcontractors sell “industrial services” to businesses.</a:t>
            </a:r>
          </a:p>
          <a:p>
            <a:r>
              <a:rPr lang="en-GB" sz="2400" b="1" dirty="0">
                <a:solidFill>
                  <a:srgbClr val="C00000"/>
                </a:solidFill>
              </a:rPr>
              <a:t>They are in the service sector. </a:t>
            </a:r>
          </a:p>
        </p:txBody>
      </p:sp>
      <p:sp>
        <p:nvSpPr>
          <p:cNvPr id="3" name="Segnaposto data 2"/>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217843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526329" y="306688"/>
            <a:ext cx="5921515" cy="994172"/>
          </a:xfrm>
        </p:spPr>
        <p:txBody>
          <a:bodyPr>
            <a:normAutofit/>
          </a:bodyPr>
          <a:lstStyle/>
          <a:p>
            <a:r>
              <a:rPr lang="en-GB" sz="3200" b="1" dirty="0">
                <a:solidFill>
                  <a:schemeClr val="accent1">
                    <a:lumMod val="75000"/>
                  </a:schemeClr>
                </a:solidFill>
                <a:latin typeface="+mn-lt"/>
                <a:cs typeface="Arial" panose="020B0604020202020204" pitchFamily="34" charset="0"/>
              </a:rPr>
              <a:t>Identification of business </a:t>
            </a:r>
            <a:r>
              <a:rPr lang="en-GB" sz="3200" b="1" dirty="0" smtClean="0">
                <a:solidFill>
                  <a:schemeClr val="accent1">
                    <a:lumMod val="75000"/>
                  </a:schemeClr>
                </a:solidFill>
                <a:latin typeface="+mn-lt"/>
                <a:cs typeface="Arial" panose="020B0604020202020204" pitchFamily="34" charset="0"/>
              </a:rPr>
              <a:t>models</a:t>
            </a:r>
            <a:endParaRPr lang="en-GB" sz="3200" dirty="0">
              <a:solidFill>
                <a:schemeClr val="accent6"/>
              </a:solidFill>
              <a:latin typeface="+mn-lt"/>
              <a:cs typeface="Arial" panose="020B0604020202020204" pitchFamily="34" charset="0"/>
            </a:endParaRPr>
          </a:p>
        </p:txBody>
      </p:sp>
      <p:sp>
        <p:nvSpPr>
          <p:cNvPr id="6" name="Segnaposto numero diapositiva 5"/>
          <p:cNvSpPr>
            <a:spLocks noGrp="1"/>
          </p:cNvSpPr>
          <p:nvPr>
            <p:ph type="sldNum" sz="quarter" idx="12"/>
          </p:nvPr>
        </p:nvSpPr>
        <p:spPr/>
        <p:txBody>
          <a:bodyPr/>
          <a:lstStyle/>
          <a:p>
            <a:fld id="{817CA824-962E-4591-BAE7-4C7DA782D3A4}" type="slidenum">
              <a:rPr lang="en-GB" smtClean="0"/>
              <a:t>6</a:t>
            </a:fld>
            <a:endParaRPr lang="en-GB"/>
          </a:p>
        </p:txBody>
      </p:sp>
      <p:pic>
        <p:nvPicPr>
          <p:cNvPr id="7" name="Immagine 6" descr="LogoTexMedClusters.jpg"/>
          <p:cNvPicPr>
            <a:picLocks noChangeAspect="1"/>
          </p:cNvPicPr>
          <p:nvPr/>
        </p:nvPicPr>
        <p:blipFill>
          <a:blip r:embed="rId2" cstate="print"/>
          <a:stretch>
            <a:fillRect/>
          </a:stretch>
        </p:blipFill>
        <p:spPr>
          <a:xfrm>
            <a:off x="7486650" y="307298"/>
            <a:ext cx="1125375" cy="5079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8" name="Immagine 7" descr="Logo Unione europea.jpg"/>
          <p:cNvPicPr>
            <a:picLocks noChangeAspect="1"/>
          </p:cNvPicPr>
          <p:nvPr/>
        </p:nvPicPr>
        <p:blipFill>
          <a:blip r:embed="rId3" cstate="print"/>
          <a:stretch>
            <a:fillRect/>
          </a:stretch>
        </p:blipFill>
        <p:spPr>
          <a:xfrm>
            <a:off x="6060207" y="5975078"/>
            <a:ext cx="737915" cy="591536"/>
          </a:xfrm>
          <a:prstGeom prst="rect">
            <a:avLst/>
          </a:prstGeom>
        </p:spPr>
      </p:pic>
      <p:pic>
        <p:nvPicPr>
          <p:cNvPr id="9" name="Immagine 8" descr="Logo ENPI.jpg"/>
          <p:cNvPicPr>
            <a:picLocks noChangeAspect="1"/>
          </p:cNvPicPr>
          <p:nvPr/>
        </p:nvPicPr>
        <p:blipFill>
          <a:blip r:embed="rId4" cstate="print"/>
          <a:stretch>
            <a:fillRect/>
          </a:stretch>
        </p:blipFill>
        <p:spPr>
          <a:xfrm>
            <a:off x="6907698" y="5975078"/>
            <a:ext cx="1059565" cy="591536"/>
          </a:xfrm>
          <a:prstGeom prst="rect">
            <a:avLst/>
          </a:prstGeom>
        </p:spPr>
      </p:pic>
      <p:grpSp>
        <p:nvGrpSpPr>
          <p:cNvPr id="16" name="Gruppo 15"/>
          <p:cNvGrpSpPr/>
          <p:nvPr/>
        </p:nvGrpSpPr>
        <p:grpSpPr>
          <a:xfrm>
            <a:off x="2561316" y="2214522"/>
            <a:ext cx="4219259" cy="2512015"/>
            <a:chOff x="2795652" y="2137047"/>
            <a:chExt cx="5625678" cy="3349353"/>
          </a:xfrm>
        </p:grpSpPr>
        <p:sp>
          <p:nvSpPr>
            <p:cNvPr id="4" name="Rettangolo 3"/>
            <p:cNvSpPr/>
            <p:nvPr/>
          </p:nvSpPr>
          <p:spPr>
            <a:xfrm>
              <a:off x="2802193" y="2137047"/>
              <a:ext cx="2823483" cy="1674675"/>
            </a:xfrm>
            <a:prstGeom prst="rect">
              <a:avLst/>
            </a:prstGeom>
            <a:solidFill>
              <a:srgbClr val="66CCFF"/>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0" name="Rettangolo 9"/>
            <p:cNvSpPr/>
            <p:nvPr/>
          </p:nvSpPr>
          <p:spPr>
            <a:xfrm>
              <a:off x="5597845" y="3811725"/>
              <a:ext cx="2823483" cy="1674675"/>
            </a:xfrm>
            <a:prstGeom prst="rect">
              <a:avLst/>
            </a:prstGeom>
            <a:solidFill>
              <a:srgbClr val="FF99CC"/>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1" name="Rettangolo 10"/>
            <p:cNvSpPr/>
            <p:nvPr/>
          </p:nvSpPr>
          <p:spPr>
            <a:xfrm>
              <a:off x="5619134" y="2138516"/>
              <a:ext cx="2802196" cy="1658459"/>
            </a:xfrm>
            <a:prstGeom prst="rect">
              <a:avLst/>
            </a:prstGeom>
            <a:solidFill>
              <a:srgbClr val="FFFF66"/>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12" name="Rettangolo 11"/>
            <p:cNvSpPr/>
            <p:nvPr/>
          </p:nvSpPr>
          <p:spPr>
            <a:xfrm>
              <a:off x="2795652" y="3811725"/>
              <a:ext cx="2823483" cy="1674675"/>
            </a:xfrm>
            <a:prstGeom prst="rect">
              <a:avLst/>
            </a:prstGeom>
            <a:solidFill>
              <a:schemeClr val="bg2">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Sub-</a:t>
              </a:r>
            </a:p>
            <a:p>
              <a:pPr algn="ctr"/>
              <a:r>
                <a:rPr lang="en-GB" sz="2400" b="1" dirty="0"/>
                <a:t>contractor</a:t>
              </a:r>
            </a:p>
          </p:txBody>
        </p:sp>
      </p:grpSp>
      <p:sp>
        <p:nvSpPr>
          <p:cNvPr id="13" name="CasellaDiTesto 12"/>
          <p:cNvSpPr txBox="1"/>
          <p:nvPr/>
        </p:nvSpPr>
        <p:spPr>
          <a:xfrm rot="16200000">
            <a:off x="40008" y="3239694"/>
            <a:ext cx="2224007" cy="461665"/>
          </a:xfrm>
          <a:prstGeom prst="rect">
            <a:avLst/>
          </a:prstGeom>
          <a:noFill/>
        </p:spPr>
        <p:txBody>
          <a:bodyPr wrap="none" rtlCol="0">
            <a:spAutoFit/>
          </a:bodyPr>
          <a:lstStyle/>
          <a:p>
            <a:r>
              <a:rPr lang="en-GB" sz="2400" b="1" dirty="0">
                <a:solidFill>
                  <a:srgbClr val="FF0000"/>
                </a:solidFill>
              </a:rPr>
              <a:t>SPECIFICATIONS</a:t>
            </a:r>
          </a:p>
        </p:txBody>
      </p:sp>
      <p:sp>
        <p:nvSpPr>
          <p:cNvPr id="14" name="CasellaDiTesto 13"/>
          <p:cNvSpPr txBox="1"/>
          <p:nvPr/>
        </p:nvSpPr>
        <p:spPr>
          <a:xfrm>
            <a:off x="1444326" y="2586288"/>
            <a:ext cx="1161087" cy="461665"/>
          </a:xfrm>
          <a:prstGeom prst="rect">
            <a:avLst/>
          </a:prstGeom>
          <a:noFill/>
        </p:spPr>
        <p:txBody>
          <a:bodyPr wrap="none" rtlCol="0">
            <a:spAutoFit/>
          </a:bodyPr>
          <a:lstStyle/>
          <a:p>
            <a:r>
              <a:rPr lang="en-GB" sz="2400" dirty="0"/>
              <a:t>Internal</a:t>
            </a:r>
          </a:p>
        </p:txBody>
      </p:sp>
      <p:sp>
        <p:nvSpPr>
          <p:cNvPr id="15" name="CasellaDiTesto 14"/>
          <p:cNvSpPr txBox="1"/>
          <p:nvPr/>
        </p:nvSpPr>
        <p:spPr>
          <a:xfrm>
            <a:off x="1392388" y="3964965"/>
            <a:ext cx="1209755" cy="461665"/>
          </a:xfrm>
          <a:prstGeom prst="rect">
            <a:avLst/>
          </a:prstGeom>
          <a:noFill/>
        </p:spPr>
        <p:txBody>
          <a:bodyPr wrap="none" rtlCol="0">
            <a:spAutoFit/>
          </a:bodyPr>
          <a:lstStyle/>
          <a:p>
            <a:r>
              <a:rPr lang="en-GB" sz="2400" dirty="0"/>
              <a:t>External</a:t>
            </a:r>
          </a:p>
        </p:txBody>
      </p:sp>
      <p:sp>
        <p:nvSpPr>
          <p:cNvPr id="17" name="CasellaDiTesto 16"/>
          <p:cNvSpPr txBox="1"/>
          <p:nvPr/>
        </p:nvSpPr>
        <p:spPr>
          <a:xfrm>
            <a:off x="3243342" y="5306821"/>
            <a:ext cx="2979662" cy="415498"/>
          </a:xfrm>
          <a:prstGeom prst="rect">
            <a:avLst/>
          </a:prstGeom>
          <a:noFill/>
        </p:spPr>
        <p:txBody>
          <a:bodyPr wrap="none" rtlCol="0">
            <a:spAutoFit/>
          </a:bodyPr>
          <a:lstStyle/>
          <a:p>
            <a:r>
              <a:rPr lang="en-GB" sz="2100" b="1" dirty="0">
                <a:solidFill>
                  <a:srgbClr val="FF0000"/>
                </a:solidFill>
              </a:rPr>
              <a:t>FUNCTIONS PERFORMED</a:t>
            </a:r>
          </a:p>
        </p:txBody>
      </p:sp>
      <p:sp>
        <p:nvSpPr>
          <p:cNvPr id="18" name="CasellaDiTesto 17"/>
          <p:cNvSpPr txBox="1"/>
          <p:nvPr/>
        </p:nvSpPr>
        <p:spPr>
          <a:xfrm>
            <a:off x="3084253" y="4743127"/>
            <a:ext cx="1115883" cy="461665"/>
          </a:xfrm>
          <a:prstGeom prst="rect">
            <a:avLst/>
          </a:prstGeom>
          <a:noFill/>
        </p:spPr>
        <p:txBody>
          <a:bodyPr wrap="none" rtlCol="0">
            <a:spAutoFit/>
          </a:bodyPr>
          <a:lstStyle/>
          <a:p>
            <a:r>
              <a:rPr lang="en-GB" sz="2400" dirty="0"/>
              <a:t>Limited</a:t>
            </a:r>
          </a:p>
        </p:txBody>
      </p:sp>
      <p:sp>
        <p:nvSpPr>
          <p:cNvPr id="19" name="CasellaDiTesto 18"/>
          <p:cNvSpPr txBox="1"/>
          <p:nvPr/>
        </p:nvSpPr>
        <p:spPr>
          <a:xfrm>
            <a:off x="5085805" y="4696041"/>
            <a:ext cx="1362040" cy="461665"/>
          </a:xfrm>
          <a:prstGeom prst="rect">
            <a:avLst/>
          </a:prstGeom>
          <a:noFill/>
        </p:spPr>
        <p:txBody>
          <a:bodyPr wrap="none" rtlCol="0">
            <a:spAutoFit/>
          </a:bodyPr>
          <a:lstStyle/>
          <a:p>
            <a:r>
              <a:rPr lang="en-GB" sz="2400" dirty="0"/>
              <a:t>Extended</a:t>
            </a:r>
          </a:p>
        </p:txBody>
      </p:sp>
      <p:sp>
        <p:nvSpPr>
          <p:cNvPr id="20" name="CasellaDiTesto 19"/>
          <p:cNvSpPr txBox="1"/>
          <p:nvPr/>
        </p:nvSpPr>
        <p:spPr>
          <a:xfrm>
            <a:off x="4872326" y="2386389"/>
            <a:ext cx="1742465" cy="830997"/>
          </a:xfrm>
          <a:prstGeom prst="rect">
            <a:avLst/>
          </a:prstGeom>
          <a:noFill/>
        </p:spPr>
        <p:txBody>
          <a:bodyPr wrap="none" rtlCol="0">
            <a:spAutoFit/>
          </a:bodyPr>
          <a:lstStyle/>
          <a:p>
            <a:pPr algn="ctr"/>
            <a:r>
              <a:rPr lang="en-GB" sz="2400" b="1" dirty="0"/>
              <a:t>Full Package</a:t>
            </a:r>
          </a:p>
          <a:p>
            <a:pPr algn="ctr"/>
            <a:r>
              <a:rPr lang="en-GB" sz="2400" b="1" dirty="0"/>
              <a:t>Brand</a:t>
            </a:r>
          </a:p>
        </p:txBody>
      </p:sp>
      <p:sp>
        <p:nvSpPr>
          <p:cNvPr id="21" name="CasellaDiTesto 20"/>
          <p:cNvSpPr txBox="1"/>
          <p:nvPr/>
        </p:nvSpPr>
        <p:spPr>
          <a:xfrm>
            <a:off x="2701971" y="2433588"/>
            <a:ext cx="1742465" cy="830997"/>
          </a:xfrm>
          <a:prstGeom prst="rect">
            <a:avLst/>
          </a:prstGeom>
          <a:noFill/>
        </p:spPr>
        <p:txBody>
          <a:bodyPr wrap="none" rtlCol="0">
            <a:spAutoFit/>
          </a:bodyPr>
          <a:lstStyle/>
          <a:p>
            <a:pPr algn="ctr"/>
            <a:r>
              <a:rPr lang="en-GB" sz="2400" b="1" dirty="0"/>
              <a:t>Full Package</a:t>
            </a:r>
          </a:p>
          <a:p>
            <a:pPr algn="ctr"/>
            <a:r>
              <a:rPr lang="en-GB" sz="2400" b="1" dirty="0"/>
              <a:t>Unbranded</a:t>
            </a:r>
          </a:p>
        </p:txBody>
      </p:sp>
      <p:sp>
        <p:nvSpPr>
          <p:cNvPr id="22" name="CasellaDiTesto 21"/>
          <p:cNvSpPr txBox="1"/>
          <p:nvPr/>
        </p:nvSpPr>
        <p:spPr>
          <a:xfrm>
            <a:off x="4968030" y="3645963"/>
            <a:ext cx="1507465" cy="830997"/>
          </a:xfrm>
          <a:prstGeom prst="rect">
            <a:avLst/>
          </a:prstGeom>
          <a:noFill/>
        </p:spPr>
        <p:txBody>
          <a:bodyPr wrap="none" rtlCol="0">
            <a:spAutoFit/>
          </a:bodyPr>
          <a:lstStyle/>
          <a:p>
            <a:pPr algn="ctr"/>
            <a:r>
              <a:rPr lang="en-GB" sz="2400" b="1" dirty="0"/>
              <a:t>Co-</a:t>
            </a:r>
          </a:p>
          <a:p>
            <a:pPr algn="ctr"/>
            <a:r>
              <a:rPr lang="en-GB" sz="2400" b="1" dirty="0"/>
              <a:t>contractor</a:t>
            </a:r>
          </a:p>
        </p:txBody>
      </p:sp>
      <p:sp>
        <p:nvSpPr>
          <p:cNvPr id="23" name="Ovale 22"/>
          <p:cNvSpPr/>
          <p:nvPr/>
        </p:nvSpPr>
        <p:spPr>
          <a:xfrm>
            <a:off x="4015251" y="3062447"/>
            <a:ext cx="1426906" cy="842684"/>
          </a:xfrm>
          <a:prstGeom prst="ellipse">
            <a:avLst/>
          </a:prstGeom>
          <a:pattFill prst="lgConfetti">
            <a:fgClr>
              <a:schemeClr val="accent6">
                <a:lumMod val="40000"/>
                <a:lumOff val="60000"/>
              </a:schemeClr>
            </a:fgClr>
            <a:bgClr>
              <a:schemeClr val="bg1"/>
            </a:bgClr>
          </a:pattFill>
          <a:ln w="28575">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accent6">
                  <a:lumMod val="75000"/>
                </a:schemeClr>
              </a:solidFill>
            </a:endParaRPr>
          </a:p>
        </p:txBody>
      </p:sp>
      <p:sp>
        <p:nvSpPr>
          <p:cNvPr id="24" name="CasellaDiTesto 23"/>
          <p:cNvSpPr txBox="1"/>
          <p:nvPr/>
        </p:nvSpPr>
        <p:spPr>
          <a:xfrm>
            <a:off x="4220548" y="3202501"/>
            <a:ext cx="1039067" cy="461665"/>
          </a:xfrm>
          <a:prstGeom prst="rect">
            <a:avLst/>
          </a:prstGeom>
          <a:noFill/>
        </p:spPr>
        <p:txBody>
          <a:bodyPr wrap="none" rtlCol="0">
            <a:spAutoFit/>
          </a:bodyPr>
          <a:lstStyle/>
          <a:p>
            <a:pPr algn="ctr"/>
            <a:r>
              <a:rPr lang="en-GB" sz="2400" b="1" dirty="0">
                <a:solidFill>
                  <a:schemeClr val="accent6">
                    <a:lumMod val="75000"/>
                  </a:schemeClr>
                </a:solidFill>
              </a:rPr>
              <a:t>Hybrid</a:t>
            </a:r>
          </a:p>
        </p:txBody>
      </p:sp>
      <p:sp>
        <p:nvSpPr>
          <p:cNvPr id="3" name="Segnaposto data 2"/>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2103501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32033" y="638127"/>
            <a:ext cx="7886700" cy="994172"/>
          </a:xfrm>
        </p:spPr>
        <p:txBody>
          <a:bodyPr>
            <a:normAutofit/>
          </a:bodyPr>
          <a:lstStyle/>
          <a:p>
            <a:r>
              <a:rPr lang="en-GB" sz="3200" b="1" dirty="0">
                <a:solidFill>
                  <a:schemeClr val="accent1">
                    <a:lumMod val="75000"/>
                  </a:schemeClr>
                </a:solidFill>
                <a:latin typeface="+mn-lt"/>
                <a:cs typeface="Arial" panose="020B0604020202020204" pitchFamily="34" charset="0"/>
              </a:rPr>
              <a:t>Evolution patterns of the business </a:t>
            </a:r>
            <a:r>
              <a:rPr lang="en-GB" sz="3200" b="1" dirty="0" smtClean="0">
                <a:solidFill>
                  <a:schemeClr val="accent1">
                    <a:lumMod val="75000"/>
                  </a:schemeClr>
                </a:solidFill>
                <a:latin typeface="+mn-lt"/>
                <a:cs typeface="Arial" panose="020B0604020202020204" pitchFamily="34" charset="0"/>
              </a:rPr>
              <a:t>models</a:t>
            </a:r>
            <a:endParaRPr lang="en-GB" sz="3200" dirty="0">
              <a:solidFill>
                <a:schemeClr val="accent1">
                  <a:lumMod val="75000"/>
                </a:schemeClr>
              </a:solidFill>
              <a:latin typeface="+mn-lt"/>
              <a:cs typeface="Arial" panose="020B0604020202020204" pitchFamily="34" charset="0"/>
            </a:endParaRPr>
          </a:p>
        </p:txBody>
      </p:sp>
      <p:sp>
        <p:nvSpPr>
          <p:cNvPr id="6" name="Segnaposto numero diapositiva 5"/>
          <p:cNvSpPr>
            <a:spLocks noGrp="1"/>
          </p:cNvSpPr>
          <p:nvPr>
            <p:ph type="sldNum" sz="quarter" idx="12"/>
          </p:nvPr>
        </p:nvSpPr>
        <p:spPr/>
        <p:txBody>
          <a:bodyPr/>
          <a:lstStyle/>
          <a:p>
            <a:fld id="{817CA824-962E-4591-BAE7-4C7DA782D3A4}" type="slidenum">
              <a:rPr lang="en-GB" smtClean="0"/>
              <a:t>7</a:t>
            </a:fld>
            <a:endParaRPr lang="en-GB"/>
          </a:p>
        </p:txBody>
      </p:sp>
      <p:pic>
        <p:nvPicPr>
          <p:cNvPr id="7" name="Immagine 6" descr="LogoTexMedClusters.jpg"/>
          <p:cNvPicPr>
            <a:picLocks noChangeAspect="1"/>
          </p:cNvPicPr>
          <p:nvPr/>
        </p:nvPicPr>
        <p:blipFill>
          <a:blip r:embed="rId2" cstate="print"/>
          <a:stretch>
            <a:fillRect/>
          </a:stretch>
        </p:blipFill>
        <p:spPr>
          <a:xfrm>
            <a:off x="7596452" y="286949"/>
            <a:ext cx="1125375" cy="5079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8" name="Immagine 7" descr="Logo Unione europea.jpg"/>
          <p:cNvPicPr>
            <a:picLocks noChangeAspect="1"/>
          </p:cNvPicPr>
          <p:nvPr/>
        </p:nvPicPr>
        <p:blipFill>
          <a:blip r:embed="rId3" cstate="print"/>
          <a:stretch>
            <a:fillRect/>
          </a:stretch>
        </p:blipFill>
        <p:spPr>
          <a:xfrm>
            <a:off x="6088991" y="6060583"/>
            <a:ext cx="737915" cy="591536"/>
          </a:xfrm>
          <a:prstGeom prst="rect">
            <a:avLst/>
          </a:prstGeom>
          <a:noFill/>
        </p:spPr>
      </p:pic>
      <p:pic>
        <p:nvPicPr>
          <p:cNvPr id="9" name="Immagine 8" descr="Logo ENPI.jpg"/>
          <p:cNvPicPr>
            <a:picLocks noChangeAspect="1"/>
          </p:cNvPicPr>
          <p:nvPr/>
        </p:nvPicPr>
        <p:blipFill>
          <a:blip r:embed="rId4" cstate="print"/>
          <a:stretch>
            <a:fillRect/>
          </a:stretch>
        </p:blipFill>
        <p:spPr>
          <a:xfrm>
            <a:off x="6956867" y="6037785"/>
            <a:ext cx="1059565" cy="591536"/>
          </a:xfrm>
          <a:prstGeom prst="rect">
            <a:avLst/>
          </a:prstGeom>
        </p:spPr>
      </p:pic>
      <p:grpSp>
        <p:nvGrpSpPr>
          <p:cNvPr id="5" name="Gruppo 4"/>
          <p:cNvGrpSpPr/>
          <p:nvPr/>
        </p:nvGrpSpPr>
        <p:grpSpPr>
          <a:xfrm>
            <a:off x="1946101" y="1983477"/>
            <a:ext cx="5143502" cy="3236291"/>
            <a:chOff x="1637072" y="2214523"/>
            <a:chExt cx="5143502" cy="3236291"/>
          </a:xfrm>
        </p:grpSpPr>
        <p:grpSp>
          <p:nvGrpSpPr>
            <p:cNvPr id="16" name="Gruppo 15"/>
            <p:cNvGrpSpPr/>
            <p:nvPr/>
          </p:nvGrpSpPr>
          <p:grpSpPr>
            <a:xfrm>
              <a:off x="1637072" y="2214523"/>
              <a:ext cx="5143502" cy="3236291"/>
              <a:chOff x="2795651" y="2137047"/>
              <a:chExt cx="5625679" cy="3364100"/>
            </a:xfrm>
          </p:grpSpPr>
          <p:sp>
            <p:nvSpPr>
              <p:cNvPr id="4" name="Rettangolo 3"/>
              <p:cNvSpPr/>
              <p:nvPr/>
            </p:nvSpPr>
            <p:spPr>
              <a:xfrm>
                <a:off x="2802193" y="2137047"/>
                <a:ext cx="2823483" cy="1674675"/>
              </a:xfrm>
              <a:prstGeom prst="rect">
                <a:avLst/>
              </a:prstGeom>
              <a:solidFill>
                <a:srgbClr val="66CCFF"/>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0"/>
              </a:p>
            </p:txBody>
          </p:sp>
          <p:sp>
            <p:nvSpPr>
              <p:cNvPr id="10" name="Rettangolo 9"/>
              <p:cNvSpPr/>
              <p:nvPr/>
            </p:nvSpPr>
            <p:spPr>
              <a:xfrm>
                <a:off x="5597845" y="3811725"/>
                <a:ext cx="2823483" cy="1674675"/>
              </a:xfrm>
              <a:prstGeom prst="rect">
                <a:avLst/>
              </a:prstGeom>
              <a:solidFill>
                <a:srgbClr val="FF99CC"/>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0"/>
              </a:p>
            </p:txBody>
          </p:sp>
          <p:sp>
            <p:nvSpPr>
              <p:cNvPr id="11" name="Rettangolo 10"/>
              <p:cNvSpPr/>
              <p:nvPr/>
            </p:nvSpPr>
            <p:spPr>
              <a:xfrm>
                <a:off x="5619134" y="2138516"/>
                <a:ext cx="2802196" cy="1658459"/>
              </a:xfrm>
              <a:prstGeom prst="rect">
                <a:avLst/>
              </a:prstGeom>
              <a:solidFill>
                <a:srgbClr val="FFFF66"/>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0"/>
              </a:p>
            </p:txBody>
          </p:sp>
          <p:sp>
            <p:nvSpPr>
              <p:cNvPr id="12" name="Rettangolo 11"/>
              <p:cNvSpPr/>
              <p:nvPr/>
            </p:nvSpPr>
            <p:spPr>
              <a:xfrm>
                <a:off x="2795651" y="3826472"/>
                <a:ext cx="2823483" cy="1674675"/>
              </a:xfrm>
              <a:prstGeom prst="rect">
                <a:avLst/>
              </a:prstGeom>
              <a:solidFill>
                <a:schemeClr val="bg2">
                  <a:lumMod val="50000"/>
                </a:schemeClr>
              </a:solid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100" b="1" dirty="0"/>
              </a:p>
            </p:txBody>
          </p:sp>
        </p:grpSp>
        <p:sp>
          <p:nvSpPr>
            <p:cNvPr id="20" name="CasellaDiTesto 19"/>
            <p:cNvSpPr txBox="1"/>
            <p:nvPr/>
          </p:nvSpPr>
          <p:spPr>
            <a:xfrm>
              <a:off x="4832148" y="2460747"/>
              <a:ext cx="1548629" cy="738664"/>
            </a:xfrm>
            <a:prstGeom prst="rect">
              <a:avLst/>
            </a:prstGeom>
            <a:noFill/>
          </p:spPr>
          <p:txBody>
            <a:bodyPr wrap="none" rtlCol="0">
              <a:spAutoFit/>
            </a:bodyPr>
            <a:lstStyle/>
            <a:p>
              <a:pPr algn="ctr"/>
              <a:r>
                <a:rPr lang="en-GB" sz="2100" b="1" dirty="0"/>
                <a:t>Full Package</a:t>
              </a:r>
            </a:p>
            <a:p>
              <a:pPr algn="ctr"/>
              <a:r>
                <a:rPr lang="en-GB" sz="2100" b="1" dirty="0"/>
                <a:t>Brand</a:t>
              </a:r>
            </a:p>
          </p:txBody>
        </p:sp>
        <p:sp>
          <p:nvSpPr>
            <p:cNvPr id="21" name="CasellaDiTesto 20"/>
            <p:cNvSpPr txBox="1"/>
            <p:nvPr/>
          </p:nvSpPr>
          <p:spPr>
            <a:xfrm>
              <a:off x="2098887" y="2460747"/>
              <a:ext cx="1548629" cy="738664"/>
            </a:xfrm>
            <a:prstGeom prst="rect">
              <a:avLst/>
            </a:prstGeom>
            <a:noFill/>
          </p:spPr>
          <p:txBody>
            <a:bodyPr wrap="none" rtlCol="0">
              <a:spAutoFit/>
            </a:bodyPr>
            <a:lstStyle/>
            <a:p>
              <a:pPr algn="ctr"/>
              <a:r>
                <a:rPr lang="en-GB" sz="2100" b="1" dirty="0"/>
                <a:t>Full Package</a:t>
              </a:r>
            </a:p>
            <a:p>
              <a:pPr algn="ctr"/>
              <a:r>
                <a:rPr lang="en-GB" sz="2100" b="1" dirty="0"/>
                <a:t>Unbranded</a:t>
              </a:r>
            </a:p>
          </p:txBody>
        </p:sp>
        <p:sp>
          <p:nvSpPr>
            <p:cNvPr id="22" name="CasellaDiTesto 21"/>
            <p:cNvSpPr txBox="1"/>
            <p:nvPr/>
          </p:nvSpPr>
          <p:spPr>
            <a:xfrm>
              <a:off x="4901634" y="4370350"/>
              <a:ext cx="1340881" cy="738664"/>
            </a:xfrm>
            <a:prstGeom prst="rect">
              <a:avLst/>
            </a:prstGeom>
            <a:noFill/>
          </p:spPr>
          <p:txBody>
            <a:bodyPr wrap="none" rtlCol="0">
              <a:spAutoFit/>
            </a:bodyPr>
            <a:lstStyle/>
            <a:p>
              <a:pPr algn="ctr"/>
              <a:r>
                <a:rPr lang="en-GB" sz="2100" b="1" dirty="0"/>
                <a:t>Co-</a:t>
              </a:r>
            </a:p>
            <a:p>
              <a:pPr algn="ctr"/>
              <a:r>
                <a:rPr lang="en-GB" sz="2100" b="1" dirty="0"/>
                <a:t>contractor</a:t>
              </a:r>
            </a:p>
          </p:txBody>
        </p:sp>
        <p:sp>
          <p:nvSpPr>
            <p:cNvPr id="23" name="Ovale 22"/>
            <p:cNvSpPr/>
            <p:nvPr/>
          </p:nvSpPr>
          <p:spPr>
            <a:xfrm>
              <a:off x="3589070" y="3460076"/>
              <a:ext cx="1426906" cy="842684"/>
            </a:xfrm>
            <a:prstGeom prst="ellipse">
              <a:avLst/>
            </a:prstGeom>
            <a:pattFill prst="lgConfetti">
              <a:fgClr>
                <a:schemeClr val="accent6">
                  <a:lumMod val="40000"/>
                  <a:lumOff val="60000"/>
                </a:schemeClr>
              </a:fgClr>
              <a:bgClr>
                <a:schemeClr val="bg1"/>
              </a:bgClr>
            </a:pattFill>
            <a:ln w="28575">
              <a:solidFill>
                <a:schemeClr val="accent6">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solidFill>
                  <a:schemeClr val="accent6">
                    <a:lumMod val="75000"/>
                  </a:schemeClr>
                </a:solidFill>
              </a:endParaRPr>
            </a:p>
          </p:txBody>
        </p:sp>
        <p:sp>
          <p:nvSpPr>
            <p:cNvPr id="24" name="CasellaDiTesto 23"/>
            <p:cNvSpPr txBox="1"/>
            <p:nvPr/>
          </p:nvSpPr>
          <p:spPr>
            <a:xfrm>
              <a:off x="3835886" y="3643552"/>
              <a:ext cx="933269" cy="415498"/>
            </a:xfrm>
            <a:prstGeom prst="rect">
              <a:avLst/>
            </a:prstGeom>
            <a:noFill/>
          </p:spPr>
          <p:txBody>
            <a:bodyPr wrap="none" rtlCol="0">
              <a:spAutoFit/>
            </a:bodyPr>
            <a:lstStyle/>
            <a:p>
              <a:pPr algn="ctr"/>
              <a:r>
                <a:rPr lang="en-GB" sz="2100" b="1" dirty="0">
                  <a:solidFill>
                    <a:schemeClr val="accent6">
                      <a:lumMod val="75000"/>
                    </a:schemeClr>
                  </a:solidFill>
                </a:rPr>
                <a:t>Hybrid</a:t>
              </a:r>
            </a:p>
          </p:txBody>
        </p:sp>
        <p:sp>
          <p:nvSpPr>
            <p:cNvPr id="25" name="CasellaDiTesto 24"/>
            <p:cNvSpPr txBox="1"/>
            <p:nvPr/>
          </p:nvSpPr>
          <p:spPr>
            <a:xfrm>
              <a:off x="1878138" y="4373281"/>
              <a:ext cx="1340881" cy="738664"/>
            </a:xfrm>
            <a:prstGeom prst="rect">
              <a:avLst/>
            </a:prstGeom>
            <a:noFill/>
          </p:spPr>
          <p:txBody>
            <a:bodyPr wrap="none" rtlCol="0">
              <a:spAutoFit/>
            </a:bodyPr>
            <a:lstStyle/>
            <a:p>
              <a:pPr algn="ctr"/>
              <a:r>
                <a:rPr lang="en-GB" sz="2100" b="1" dirty="0">
                  <a:solidFill>
                    <a:schemeClr val="bg1"/>
                  </a:solidFill>
                </a:rPr>
                <a:t>Sub-</a:t>
              </a:r>
            </a:p>
            <a:p>
              <a:pPr algn="ctr"/>
              <a:r>
                <a:rPr lang="en-GB" sz="2100" b="1" dirty="0">
                  <a:solidFill>
                    <a:schemeClr val="bg1"/>
                  </a:solidFill>
                </a:rPr>
                <a:t>contractor</a:t>
              </a:r>
            </a:p>
          </p:txBody>
        </p:sp>
        <p:sp>
          <p:nvSpPr>
            <p:cNvPr id="3" name="Freccia a destra 2"/>
            <p:cNvSpPr/>
            <p:nvPr/>
          </p:nvSpPr>
          <p:spPr>
            <a:xfrm>
              <a:off x="3560715" y="4756943"/>
              <a:ext cx="1276753" cy="298443"/>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6" name="Freccia a destra 25"/>
            <p:cNvSpPr/>
            <p:nvPr/>
          </p:nvSpPr>
          <p:spPr>
            <a:xfrm rot="16200000">
              <a:off x="2262768" y="3844118"/>
              <a:ext cx="1276753" cy="2984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7" name="Freccia a destra 26"/>
            <p:cNvSpPr/>
            <p:nvPr/>
          </p:nvSpPr>
          <p:spPr>
            <a:xfrm rot="19426085">
              <a:off x="3017600" y="4243506"/>
              <a:ext cx="1064644" cy="312187"/>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8" name="Freccia a destra 27"/>
            <p:cNvSpPr/>
            <p:nvPr/>
          </p:nvSpPr>
          <p:spPr>
            <a:xfrm rot="13793820">
              <a:off x="3436935" y="3201587"/>
              <a:ext cx="915898" cy="283305"/>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9" name="Freccia a destra 28"/>
            <p:cNvSpPr/>
            <p:nvPr/>
          </p:nvSpPr>
          <p:spPr>
            <a:xfrm rot="19426085">
              <a:off x="4359499" y="3263327"/>
              <a:ext cx="915898" cy="2833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30" name="Freccia a destra 29"/>
            <p:cNvSpPr/>
            <p:nvPr/>
          </p:nvSpPr>
          <p:spPr>
            <a:xfrm rot="16200000">
              <a:off x="4906862" y="3611999"/>
              <a:ext cx="1276753" cy="2984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31" name="Freccia a destra 30"/>
            <p:cNvSpPr/>
            <p:nvPr/>
          </p:nvSpPr>
          <p:spPr>
            <a:xfrm>
              <a:off x="3586160" y="2703620"/>
              <a:ext cx="1276753" cy="2984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grpSp>
      <p:sp>
        <p:nvSpPr>
          <p:cNvPr id="13" name="Segnaposto data 12"/>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369010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417609" y="442839"/>
            <a:ext cx="7886700" cy="697314"/>
          </a:xfrm>
        </p:spPr>
        <p:txBody>
          <a:bodyPr>
            <a:normAutofit/>
          </a:bodyPr>
          <a:lstStyle/>
          <a:p>
            <a:r>
              <a:rPr lang="en-GB" sz="3200" b="1" dirty="0">
                <a:solidFill>
                  <a:schemeClr val="accent1">
                    <a:lumMod val="75000"/>
                  </a:schemeClr>
                </a:solidFill>
                <a:latin typeface="+mn-lt"/>
                <a:cs typeface="Arial" panose="020B0604020202020204" pitchFamily="34" charset="0"/>
              </a:rPr>
              <a:t>Cross Border Cooperation (CBC)</a:t>
            </a:r>
            <a:endParaRPr lang="en-GB" sz="3200" dirty="0">
              <a:solidFill>
                <a:schemeClr val="accent1">
                  <a:lumMod val="75000"/>
                </a:schemeClr>
              </a:solidFill>
              <a:latin typeface="+mn-lt"/>
            </a:endParaRPr>
          </a:p>
        </p:txBody>
      </p:sp>
      <p:sp>
        <p:nvSpPr>
          <p:cNvPr id="6" name="Segnaposto numero diapositiva 5"/>
          <p:cNvSpPr>
            <a:spLocks noGrp="1"/>
          </p:cNvSpPr>
          <p:nvPr>
            <p:ph type="sldNum" sz="quarter" idx="12"/>
          </p:nvPr>
        </p:nvSpPr>
        <p:spPr/>
        <p:txBody>
          <a:bodyPr/>
          <a:lstStyle/>
          <a:p>
            <a:fld id="{817CA824-962E-4591-BAE7-4C7DA782D3A4}" type="slidenum">
              <a:rPr lang="en-GB" smtClean="0"/>
              <a:t>8</a:t>
            </a:fld>
            <a:endParaRPr lang="en-GB"/>
          </a:p>
        </p:txBody>
      </p:sp>
      <p:pic>
        <p:nvPicPr>
          <p:cNvPr id="7" name="Immagine 6" descr="LogoTexMedClusters.jpg"/>
          <p:cNvPicPr>
            <a:picLocks noChangeAspect="1"/>
          </p:cNvPicPr>
          <p:nvPr/>
        </p:nvPicPr>
        <p:blipFill>
          <a:blip r:embed="rId2" cstate="print"/>
          <a:stretch>
            <a:fillRect/>
          </a:stretch>
        </p:blipFill>
        <p:spPr>
          <a:xfrm>
            <a:off x="7389975" y="395576"/>
            <a:ext cx="1125375" cy="5079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8" name="Immagine 7" descr="Logo Unione europea.jpg"/>
          <p:cNvPicPr>
            <a:picLocks noChangeAspect="1"/>
          </p:cNvPicPr>
          <p:nvPr/>
        </p:nvPicPr>
        <p:blipFill>
          <a:blip r:embed="rId3" cstate="print"/>
          <a:stretch>
            <a:fillRect/>
          </a:stretch>
        </p:blipFill>
        <p:spPr>
          <a:xfrm>
            <a:off x="6402080" y="6073338"/>
            <a:ext cx="737915" cy="591536"/>
          </a:xfrm>
          <a:prstGeom prst="rect">
            <a:avLst/>
          </a:prstGeom>
        </p:spPr>
      </p:pic>
      <p:pic>
        <p:nvPicPr>
          <p:cNvPr id="9" name="Immagine 8" descr="Logo ENPI.jpg"/>
          <p:cNvPicPr>
            <a:picLocks noChangeAspect="1"/>
          </p:cNvPicPr>
          <p:nvPr/>
        </p:nvPicPr>
        <p:blipFill>
          <a:blip r:embed="rId4" cstate="print"/>
          <a:stretch>
            <a:fillRect/>
          </a:stretch>
        </p:blipFill>
        <p:spPr>
          <a:xfrm>
            <a:off x="7151937" y="6095262"/>
            <a:ext cx="1059565" cy="591536"/>
          </a:xfrm>
          <a:prstGeom prst="rect">
            <a:avLst/>
          </a:prstGeom>
        </p:spPr>
      </p:pic>
      <p:sp>
        <p:nvSpPr>
          <p:cNvPr id="4" name="CasellaDiTesto 3"/>
          <p:cNvSpPr txBox="1"/>
          <p:nvPr/>
        </p:nvSpPr>
        <p:spPr>
          <a:xfrm>
            <a:off x="763231" y="2781627"/>
            <a:ext cx="1848583" cy="461665"/>
          </a:xfrm>
          <a:prstGeom prst="rect">
            <a:avLst/>
          </a:prstGeom>
          <a:noFill/>
        </p:spPr>
        <p:txBody>
          <a:bodyPr wrap="none" rtlCol="0">
            <a:spAutoFit/>
          </a:bodyPr>
          <a:lstStyle/>
          <a:p>
            <a:r>
              <a:rPr lang="en-GB" sz="2400" b="1" dirty="0">
                <a:solidFill>
                  <a:srgbClr val="C00000"/>
                </a:solidFill>
              </a:rPr>
              <a:t>Cooperation:</a:t>
            </a:r>
          </a:p>
        </p:txBody>
      </p:sp>
      <p:sp>
        <p:nvSpPr>
          <p:cNvPr id="10" name="CasellaDiTesto 9"/>
          <p:cNvSpPr txBox="1"/>
          <p:nvPr/>
        </p:nvSpPr>
        <p:spPr>
          <a:xfrm>
            <a:off x="2894189" y="2245386"/>
            <a:ext cx="4128694" cy="461665"/>
          </a:xfrm>
          <a:prstGeom prst="rect">
            <a:avLst/>
          </a:prstGeom>
          <a:noFill/>
        </p:spPr>
        <p:txBody>
          <a:bodyPr wrap="none" rtlCol="0">
            <a:spAutoFit/>
          </a:bodyPr>
          <a:lstStyle/>
          <a:p>
            <a:r>
              <a:rPr lang="en-GB" sz="2400" dirty="0"/>
              <a:t>Deals: separate individuals risks</a:t>
            </a:r>
          </a:p>
        </p:txBody>
      </p:sp>
      <p:sp>
        <p:nvSpPr>
          <p:cNvPr id="11" name="CasellaDiTesto 10"/>
          <p:cNvSpPr txBox="1"/>
          <p:nvPr/>
        </p:nvSpPr>
        <p:spPr>
          <a:xfrm>
            <a:off x="2894187" y="3291879"/>
            <a:ext cx="3640420" cy="461665"/>
          </a:xfrm>
          <a:prstGeom prst="rect">
            <a:avLst/>
          </a:prstGeom>
          <a:noFill/>
        </p:spPr>
        <p:txBody>
          <a:bodyPr wrap="none" rtlCol="0">
            <a:spAutoFit/>
          </a:bodyPr>
          <a:lstStyle/>
          <a:p>
            <a:r>
              <a:rPr lang="en-GB" sz="2400" dirty="0"/>
              <a:t>Partnership: sharing of risks</a:t>
            </a:r>
          </a:p>
        </p:txBody>
      </p:sp>
      <p:sp>
        <p:nvSpPr>
          <p:cNvPr id="12" name="CasellaDiTesto 11"/>
          <p:cNvSpPr txBox="1"/>
          <p:nvPr/>
        </p:nvSpPr>
        <p:spPr>
          <a:xfrm>
            <a:off x="763229" y="4408692"/>
            <a:ext cx="5568640" cy="461665"/>
          </a:xfrm>
          <a:prstGeom prst="rect">
            <a:avLst/>
          </a:prstGeom>
          <a:noFill/>
        </p:spPr>
        <p:txBody>
          <a:bodyPr wrap="none" rtlCol="0">
            <a:spAutoFit/>
          </a:bodyPr>
          <a:lstStyle/>
          <a:p>
            <a:r>
              <a:rPr lang="en-GB" sz="2400" b="1" dirty="0">
                <a:solidFill>
                  <a:srgbClr val="C00000"/>
                </a:solidFill>
              </a:rPr>
              <a:t>Cross Border</a:t>
            </a:r>
            <a:r>
              <a:rPr lang="en-GB" sz="2400" dirty="0"/>
              <a:t>: 	 “Abroad better than home”.</a:t>
            </a:r>
          </a:p>
        </p:txBody>
      </p:sp>
      <p:cxnSp>
        <p:nvCxnSpPr>
          <p:cNvPr id="13" name="Connettore 2 12"/>
          <p:cNvCxnSpPr/>
          <p:nvPr/>
        </p:nvCxnSpPr>
        <p:spPr>
          <a:xfrm flipV="1">
            <a:off x="2311813" y="2548499"/>
            <a:ext cx="582377" cy="23312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2311813" y="3275147"/>
            <a:ext cx="582377" cy="13655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 name="Segnaposto data 2"/>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140683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728201" y="529993"/>
            <a:ext cx="7612013" cy="1412223"/>
          </a:xfrm>
        </p:spPr>
        <p:txBody>
          <a:bodyPr>
            <a:noAutofit/>
          </a:bodyPr>
          <a:lstStyle/>
          <a:p>
            <a:r>
              <a:rPr lang="en-GB" sz="3200" b="1" dirty="0">
                <a:solidFill>
                  <a:schemeClr val="accent1">
                    <a:lumMod val="75000"/>
                  </a:schemeClr>
                </a:solidFill>
                <a:latin typeface="+mn-lt"/>
                <a:cs typeface="Arial" panose="020B0604020202020204" pitchFamily="34" charset="0"/>
              </a:rPr>
              <a:t>Business Models and CBC</a:t>
            </a:r>
            <a:br>
              <a:rPr lang="en-GB" sz="3200" b="1" dirty="0">
                <a:solidFill>
                  <a:schemeClr val="accent1">
                    <a:lumMod val="75000"/>
                  </a:schemeClr>
                </a:solidFill>
                <a:latin typeface="+mn-lt"/>
                <a:cs typeface="Arial" panose="020B0604020202020204" pitchFamily="34" charset="0"/>
              </a:rPr>
            </a:br>
            <a:r>
              <a:rPr lang="en-GB" sz="3200" b="1" dirty="0">
                <a:solidFill>
                  <a:schemeClr val="accent1">
                    <a:lumMod val="75000"/>
                  </a:schemeClr>
                </a:solidFill>
                <a:latin typeface="+mn-lt"/>
                <a:cs typeface="Arial" panose="020B0604020202020204" pitchFamily="34" charset="0"/>
              </a:rPr>
              <a:t>What sub/co-contractors offer </a:t>
            </a:r>
            <a:r>
              <a:rPr lang="en-GB" sz="3200" b="1" dirty="0" smtClean="0">
                <a:solidFill>
                  <a:schemeClr val="accent1">
                    <a:lumMod val="75000"/>
                  </a:schemeClr>
                </a:solidFill>
                <a:latin typeface="+mn-lt"/>
                <a:cs typeface="Arial" panose="020B0604020202020204" pitchFamily="34" charset="0"/>
              </a:rPr>
              <a:t/>
            </a:r>
            <a:br>
              <a:rPr lang="en-GB" sz="3200" b="1" dirty="0" smtClean="0">
                <a:solidFill>
                  <a:schemeClr val="accent1">
                    <a:lumMod val="75000"/>
                  </a:schemeClr>
                </a:solidFill>
                <a:latin typeface="+mn-lt"/>
                <a:cs typeface="Arial" panose="020B0604020202020204" pitchFamily="34" charset="0"/>
              </a:rPr>
            </a:br>
            <a:r>
              <a:rPr lang="en-GB" sz="3200" b="1" dirty="0" smtClean="0">
                <a:solidFill>
                  <a:schemeClr val="accent1">
                    <a:lumMod val="75000"/>
                  </a:schemeClr>
                </a:solidFill>
                <a:latin typeface="+mn-lt"/>
                <a:cs typeface="Arial" panose="020B0604020202020204" pitchFamily="34" charset="0"/>
              </a:rPr>
              <a:t>to </a:t>
            </a:r>
            <a:r>
              <a:rPr lang="en-GB" sz="3200" b="1" dirty="0">
                <a:solidFill>
                  <a:schemeClr val="accent1">
                    <a:lumMod val="75000"/>
                  </a:schemeClr>
                </a:solidFill>
                <a:latin typeface="+mn-lt"/>
                <a:cs typeface="Arial" panose="020B0604020202020204" pitchFamily="34" charset="0"/>
              </a:rPr>
              <a:t>the international markets.</a:t>
            </a:r>
            <a:endParaRPr lang="en-GB" sz="3200" dirty="0">
              <a:solidFill>
                <a:schemeClr val="accent5"/>
              </a:solidFill>
              <a:latin typeface="+mn-lt"/>
              <a:cs typeface="Arial" panose="020B0604020202020204" pitchFamily="34" charset="0"/>
            </a:endParaRPr>
          </a:p>
        </p:txBody>
      </p:sp>
      <p:sp>
        <p:nvSpPr>
          <p:cNvPr id="7" name="Segnaposto numero diapositiva 6"/>
          <p:cNvSpPr>
            <a:spLocks noGrp="1"/>
          </p:cNvSpPr>
          <p:nvPr>
            <p:ph type="sldNum" sz="quarter" idx="12"/>
          </p:nvPr>
        </p:nvSpPr>
        <p:spPr/>
        <p:txBody>
          <a:bodyPr/>
          <a:lstStyle/>
          <a:p>
            <a:fld id="{817CA824-962E-4591-BAE7-4C7DA782D3A4}" type="slidenum">
              <a:rPr lang="en-GB" smtClean="0"/>
              <a:t>9</a:t>
            </a:fld>
            <a:endParaRPr lang="en-GB"/>
          </a:p>
        </p:txBody>
      </p:sp>
      <p:pic>
        <p:nvPicPr>
          <p:cNvPr id="8" name="Immagine 7" descr="LogoTexMedClusters.jpg"/>
          <p:cNvPicPr>
            <a:picLocks noChangeAspect="1"/>
          </p:cNvPicPr>
          <p:nvPr/>
        </p:nvPicPr>
        <p:blipFill>
          <a:blip r:embed="rId2" cstate="print"/>
          <a:stretch>
            <a:fillRect/>
          </a:stretch>
        </p:blipFill>
        <p:spPr>
          <a:xfrm>
            <a:off x="7472462" y="356116"/>
            <a:ext cx="1125375" cy="5079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p:spPr>
      </p:pic>
      <p:pic>
        <p:nvPicPr>
          <p:cNvPr id="9" name="Immagine 8" descr="Logo Unione europea.jpg"/>
          <p:cNvPicPr>
            <a:picLocks noChangeAspect="1"/>
          </p:cNvPicPr>
          <p:nvPr/>
        </p:nvPicPr>
        <p:blipFill>
          <a:blip r:embed="rId3" cstate="print"/>
          <a:stretch>
            <a:fillRect/>
          </a:stretch>
        </p:blipFill>
        <p:spPr>
          <a:xfrm>
            <a:off x="6269969" y="6060583"/>
            <a:ext cx="737915" cy="591536"/>
          </a:xfrm>
          <a:prstGeom prst="rect">
            <a:avLst/>
          </a:prstGeom>
        </p:spPr>
      </p:pic>
      <p:pic>
        <p:nvPicPr>
          <p:cNvPr id="10" name="Immagine 9" descr="Logo ENPI.jpg"/>
          <p:cNvPicPr>
            <a:picLocks noChangeAspect="1"/>
          </p:cNvPicPr>
          <p:nvPr/>
        </p:nvPicPr>
        <p:blipFill>
          <a:blip r:embed="rId4" cstate="print"/>
          <a:stretch>
            <a:fillRect/>
          </a:stretch>
        </p:blipFill>
        <p:spPr>
          <a:xfrm>
            <a:off x="7007884" y="6060583"/>
            <a:ext cx="1059565" cy="591536"/>
          </a:xfrm>
          <a:prstGeom prst="rect">
            <a:avLst/>
          </a:prstGeom>
        </p:spPr>
      </p:pic>
      <p:sp>
        <p:nvSpPr>
          <p:cNvPr id="55" name="CasellaDiTesto 54"/>
          <p:cNvSpPr txBox="1"/>
          <p:nvPr/>
        </p:nvSpPr>
        <p:spPr>
          <a:xfrm>
            <a:off x="728201" y="2349189"/>
            <a:ext cx="7184391" cy="830997"/>
          </a:xfrm>
          <a:prstGeom prst="rect">
            <a:avLst/>
          </a:prstGeom>
          <a:noFill/>
        </p:spPr>
        <p:txBody>
          <a:bodyPr wrap="square" rtlCol="0">
            <a:spAutoFit/>
          </a:bodyPr>
          <a:lstStyle/>
          <a:p>
            <a:r>
              <a:rPr lang="en-GB" sz="2400" b="1" dirty="0">
                <a:solidFill>
                  <a:srgbClr val="C00000"/>
                </a:solidFill>
              </a:rPr>
              <a:t>Sub-contractors:  </a:t>
            </a:r>
            <a:r>
              <a:rPr lang="en-GB" sz="2400" b="1" dirty="0">
                <a:solidFill>
                  <a:srgbClr val="FF0000"/>
                </a:solidFill>
              </a:rPr>
              <a:t>Manufacturing</a:t>
            </a:r>
            <a:r>
              <a:rPr lang="en-GB" sz="2400" dirty="0">
                <a:solidFill>
                  <a:srgbClr val="FF0000"/>
                </a:solidFill>
              </a:rPr>
              <a:t> </a:t>
            </a:r>
            <a:r>
              <a:rPr lang="en-GB" sz="2400" b="1" dirty="0">
                <a:solidFill>
                  <a:srgbClr val="FF0000"/>
                </a:solidFill>
              </a:rPr>
              <a:t>Costs</a:t>
            </a:r>
            <a:r>
              <a:rPr lang="en-GB" sz="2400" dirty="0">
                <a:solidFill>
                  <a:srgbClr val="FF0000"/>
                </a:solidFill>
              </a:rPr>
              <a:t> </a:t>
            </a:r>
            <a:r>
              <a:rPr lang="en-GB" sz="2400" dirty="0"/>
              <a:t>and</a:t>
            </a:r>
            <a:r>
              <a:rPr lang="en-GB" sz="2400" dirty="0">
                <a:solidFill>
                  <a:srgbClr val="FF0000"/>
                </a:solidFill>
              </a:rPr>
              <a:t> </a:t>
            </a:r>
            <a:r>
              <a:rPr lang="en-GB" sz="2400" b="1" dirty="0">
                <a:solidFill>
                  <a:srgbClr val="FF0000"/>
                </a:solidFill>
              </a:rPr>
              <a:t>product</a:t>
            </a:r>
            <a:r>
              <a:rPr lang="en-GB" sz="2400" dirty="0">
                <a:solidFill>
                  <a:srgbClr val="FF0000"/>
                </a:solidFill>
              </a:rPr>
              <a:t> </a:t>
            </a:r>
            <a:r>
              <a:rPr lang="en-GB" sz="2400" b="1" dirty="0">
                <a:solidFill>
                  <a:srgbClr val="FF0000"/>
                </a:solidFill>
              </a:rPr>
              <a:t>quality </a:t>
            </a:r>
            <a:r>
              <a:rPr lang="en-GB" sz="2400" dirty="0"/>
              <a:t>(cost per minute/productivity, zero defects). </a:t>
            </a:r>
          </a:p>
        </p:txBody>
      </p:sp>
      <p:sp>
        <p:nvSpPr>
          <p:cNvPr id="56" name="CasellaDiTesto 55"/>
          <p:cNvSpPr txBox="1"/>
          <p:nvPr/>
        </p:nvSpPr>
        <p:spPr>
          <a:xfrm>
            <a:off x="777897" y="3587159"/>
            <a:ext cx="7737455" cy="1200329"/>
          </a:xfrm>
          <a:prstGeom prst="rect">
            <a:avLst/>
          </a:prstGeom>
          <a:noFill/>
        </p:spPr>
        <p:txBody>
          <a:bodyPr wrap="square" rtlCol="0">
            <a:spAutoFit/>
          </a:bodyPr>
          <a:lstStyle/>
          <a:p>
            <a:r>
              <a:rPr lang="en-GB" sz="2400" b="1" dirty="0">
                <a:solidFill>
                  <a:srgbClr val="C00000"/>
                </a:solidFill>
              </a:rPr>
              <a:t>Co-contractors:  </a:t>
            </a:r>
            <a:r>
              <a:rPr lang="en-GB" sz="2400" b="1" dirty="0">
                <a:solidFill>
                  <a:srgbClr val="FF0000"/>
                </a:solidFill>
              </a:rPr>
              <a:t>Services</a:t>
            </a:r>
            <a:r>
              <a:rPr lang="en-GB" sz="2400" dirty="0"/>
              <a:t> and </a:t>
            </a:r>
            <a:r>
              <a:rPr lang="en-GB" sz="2400" b="1" dirty="0">
                <a:solidFill>
                  <a:srgbClr val="FF0000"/>
                </a:solidFill>
              </a:rPr>
              <a:t>Total Quality</a:t>
            </a:r>
            <a:r>
              <a:rPr lang="en-GB" sz="2400" dirty="0"/>
              <a:t>: design, modelling, delivery, selection of materials, brand development in local markets, stimuli for innovation, ….. </a:t>
            </a:r>
          </a:p>
        </p:txBody>
      </p:sp>
      <p:sp>
        <p:nvSpPr>
          <p:cNvPr id="3" name="Segnaposto data 2"/>
          <p:cNvSpPr>
            <a:spLocks noGrp="1"/>
          </p:cNvSpPr>
          <p:nvPr>
            <p:ph type="dt" sz="half" idx="10"/>
          </p:nvPr>
        </p:nvSpPr>
        <p:spPr/>
        <p:txBody>
          <a:bodyPr/>
          <a:lstStyle/>
          <a:p>
            <a:endParaRPr lang="en-GB"/>
          </a:p>
        </p:txBody>
      </p:sp>
    </p:spTree>
    <p:extLst>
      <p:ext uri="{BB962C8B-B14F-4D97-AF65-F5344CB8AC3E}">
        <p14:creationId xmlns:p14="http://schemas.microsoft.com/office/powerpoint/2010/main" val="3869930384"/>
      </p:ext>
    </p:extLst>
  </p:cSld>
  <p:clrMapOvr>
    <a:masterClrMapping/>
  </p:clrMapOvr>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2745</TotalTime>
  <Words>687</Words>
  <Application>Microsoft Office PowerPoint</Application>
  <PresentationFormat>Presentazione su schermo (4:3)</PresentationFormat>
  <Paragraphs>117</Paragraphs>
  <Slides>12</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Arial</vt:lpstr>
      <vt:lpstr>Calibri</vt:lpstr>
      <vt:lpstr>Calibri Light</vt:lpstr>
      <vt:lpstr>Times New Roman</vt:lpstr>
      <vt:lpstr>Office Theme</vt:lpstr>
      <vt:lpstr>Francesco Pellizzari, TAM “TEX-MED Clusters”</vt:lpstr>
      <vt:lpstr>Basis of a Business Model</vt:lpstr>
      <vt:lpstr>Origin of the product specifications</vt:lpstr>
      <vt:lpstr>Value Chain and Business Models</vt:lpstr>
      <vt:lpstr>In which Business are they?</vt:lpstr>
      <vt:lpstr>Identification of business models</vt:lpstr>
      <vt:lpstr>Evolution patterns of the business models</vt:lpstr>
      <vt:lpstr>Cross Border Cooperation (CBC)</vt:lpstr>
      <vt:lpstr>Business Models and CBC What sub/co-contractors offer  to the international markets.</vt:lpstr>
      <vt:lpstr>Business Models and CBC What Full Package SMEs offer  to the international markets.</vt:lpstr>
      <vt:lpstr> The  special case of the “Hybrid”  business model. </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Francesco Pellizzari</dc:creator>
  <cp:lastModifiedBy>Francesco Pellizzari</cp:lastModifiedBy>
  <cp:revision>127</cp:revision>
  <dcterms:created xsi:type="dcterms:W3CDTF">2015-02-09T16:01:40Z</dcterms:created>
  <dcterms:modified xsi:type="dcterms:W3CDTF">2015-11-20T16:55:38Z</dcterms:modified>
</cp:coreProperties>
</file>