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5" r:id="rId2"/>
    <p:sldId id="279" r:id="rId3"/>
    <p:sldId id="268" r:id="rId4"/>
    <p:sldId id="264" r:id="rId5"/>
    <p:sldId id="276" r:id="rId6"/>
    <p:sldId id="292" r:id="rId7"/>
    <p:sldId id="280" r:id="rId8"/>
    <p:sldId id="289" r:id="rId9"/>
    <p:sldId id="278" r:id="rId10"/>
    <p:sldId id="257" r:id="rId11"/>
    <p:sldId id="277" r:id="rId12"/>
    <p:sldId id="283" r:id="rId13"/>
    <p:sldId id="281" r:id="rId14"/>
    <p:sldId id="282" r:id="rId15"/>
    <p:sldId id="285" r:id="rId16"/>
    <p:sldId id="284" r:id="rId17"/>
    <p:sldId id="290" r:id="rId18"/>
    <p:sldId id="286" r:id="rId19"/>
    <p:sldId id="287" r:id="rId20"/>
    <p:sldId id="288" r:id="rId21"/>
    <p:sldId id="291" r:id="rId22"/>
    <p:sldId id="266"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00FF"/>
    <a:srgbClr val="FFC000"/>
    <a:srgbClr val="604A7B"/>
    <a:srgbClr val="4F81BD"/>
    <a:srgbClr val="92D05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p:cViewPr varScale="1">
        <p:scale>
          <a:sx n="52" d="100"/>
          <a:sy n="52" d="100"/>
        </p:scale>
        <p:origin x="1277"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26DB42-463F-43CA-B3FB-DE8FD77B52E2}" type="datetimeFigureOut">
              <a:rPr lang="en-US" smtClean="0"/>
              <a:pPr/>
              <a:t>11/27/2015</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E2C498-D9FE-4D5F-BFCD-46ABB38DAC46}" type="slidenum">
              <a:rPr lang="en-US" smtClean="0"/>
              <a:pPr/>
              <a:t>‹N›</a:t>
            </a:fld>
            <a:endParaRPr lang="en-US"/>
          </a:p>
        </p:txBody>
      </p:sp>
    </p:spTree>
    <p:extLst>
      <p:ext uri="{BB962C8B-B14F-4D97-AF65-F5344CB8AC3E}">
        <p14:creationId xmlns:p14="http://schemas.microsoft.com/office/powerpoint/2010/main" val="320991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75E2C498-D9FE-4D5F-BFCD-46ABB38DAC46}" type="slidenum">
              <a:rPr lang="en-US" smtClean="0"/>
              <a:pPr/>
              <a:t>3</a:t>
            </a:fld>
            <a:endParaRPr lang="en-US"/>
          </a:p>
        </p:txBody>
      </p:sp>
    </p:spTree>
    <p:extLst>
      <p:ext uri="{BB962C8B-B14F-4D97-AF65-F5344CB8AC3E}">
        <p14:creationId xmlns:p14="http://schemas.microsoft.com/office/powerpoint/2010/main" val="2206832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fr-F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fr-FR"/>
          </a:p>
        </p:txBody>
      </p:sp>
      <p:sp>
        <p:nvSpPr>
          <p:cNvPr id="4" name="Segnaposto data 3"/>
          <p:cNvSpPr>
            <a:spLocks noGrp="1"/>
          </p:cNvSpPr>
          <p:nvPr>
            <p:ph type="dt" sz="half" idx="10"/>
          </p:nvPr>
        </p:nvSpPr>
        <p:spPr/>
        <p:txBody>
          <a:bodyPr/>
          <a:lstStyle/>
          <a:p>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fr-F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fr-F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fr-F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fr-F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5" name="Segnaposto data 4"/>
          <p:cNvSpPr>
            <a:spLocks noGrp="1"/>
          </p:cNvSpPr>
          <p:nvPr>
            <p:ph type="dt" sz="half" idx="10"/>
          </p:nvPr>
        </p:nvSpPr>
        <p:spPr/>
        <p:txBody>
          <a:bodyPr/>
          <a:lstStyle/>
          <a:p>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fr-F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7" name="Segnaposto data 6"/>
          <p:cNvSpPr>
            <a:spLocks noGrp="1"/>
          </p:cNvSpPr>
          <p:nvPr>
            <p:ph type="dt" sz="half" idx="10"/>
          </p:nvPr>
        </p:nvSpPr>
        <p:spPr/>
        <p:txBody>
          <a:bodyPr/>
          <a:lstStyle/>
          <a:p>
            <a:endParaRPr lang="fr-FR"/>
          </a:p>
        </p:txBody>
      </p:sp>
      <p:sp>
        <p:nvSpPr>
          <p:cNvPr id="8" name="Segnaposto piè di pagina 7"/>
          <p:cNvSpPr>
            <a:spLocks noGrp="1"/>
          </p:cNvSpPr>
          <p:nvPr>
            <p:ph type="ftr" sz="quarter" idx="11"/>
          </p:nvPr>
        </p:nvSpPr>
        <p:spPr/>
        <p:txBody>
          <a:bodyPr/>
          <a:lstStyle/>
          <a:p>
            <a:endParaRPr lang="fr-FR"/>
          </a:p>
        </p:txBody>
      </p:sp>
      <p:sp>
        <p:nvSpPr>
          <p:cNvPr id="9" name="Segnaposto numero diapositiva 8"/>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01E9E200-B787-4253-9A13-61AE61D0C841}" type="slidenum">
              <a:rPr lang="fr-FR" smtClean="0"/>
              <a:pPr/>
              <a:t>‹N›</a:t>
            </a:fld>
            <a:endParaRPr lang="fr-FR"/>
          </a:p>
        </p:txBody>
      </p:sp>
      <p:sp>
        <p:nvSpPr>
          <p:cNvPr id="6" name="Titolo 5"/>
          <p:cNvSpPr>
            <a:spLocks noGrp="1"/>
          </p:cNvSpPr>
          <p:nvPr>
            <p:ph type="title"/>
          </p:nvPr>
        </p:nvSpPr>
        <p:spPr/>
        <p:txBody>
          <a:bodyPr/>
          <a:lstStyle/>
          <a:p>
            <a:r>
              <a:rPr lang="it-IT" dirty="0" smtClean="0"/>
              <a:t>Fare clic per modificare lo stile del titolo</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data 2"/>
          <p:cNvSpPr>
            <a:spLocks noGrp="1"/>
          </p:cNvSpPr>
          <p:nvPr>
            <p:ph type="dt" sz="half" idx="10"/>
          </p:nvPr>
        </p:nvSpPr>
        <p:spPr/>
        <p:txBody>
          <a:bodyPr/>
          <a:lstStyle/>
          <a:p>
            <a:endParaRPr lang="fr-FR"/>
          </a:p>
        </p:txBody>
      </p:sp>
      <p:sp>
        <p:nvSpPr>
          <p:cNvPr id="4" name="Segnaposto piè di pagina 3"/>
          <p:cNvSpPr>
            <a:spLocks noGrp="1"/>
          </p:cNvSpPr>
          <p:nvPr>
            <p:ph type="ftr" sz="quarter" idx="11"/>
          </p:nvPr>
        </p:nvSpPr>
        <p:spPr/>
        <p:txBody>
          <a:bodyPr/>
          <a:lstStyle/>
          <a:p>
            <a:endParaRPr lang="fr-FR"/>
          </a:p>
        </p:txBody>
      </p:sp>
      <p:sp>
        <p:nvSpPr>
          <p:cNvPr id="5" name="Segnaposto numero diapositiva 4"/>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fr-FR" dirty="0"/>
          </a:p>
        </p:txBody>
      </p:sp>
      <p:sp>
        <p:nvSpPr>
          <p:cNvPr id="5" name="Segnaposto numero diapositiva 4"/>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fr-FR"/>
          </a:p>
        </p:txBody>
      </p:sp>
      <p:sp>
        <p:nvSpPr>
          <p:cNvPr id="3" name="Segnaposto piè di pagina 2"/>
          <p:cNvSpPr>
            <a:spLocks noGrp="1"/>
          </p:cNvSpPr>
          <p:nvPr>
            <p:ph type="ftr" sz="quarter" idx="11"/>
          </p:nvPr>
        </p:nvSpPr>
        <p:spPr/>
        <p:txBody>
          <a:bodyPr/>
          <a:lstStyle/>
          <a:p>
            <a:endParaRPr lang="fr-FR"/>
          </a:p>
        </p:txBody>
      </p:sp>
      <p:sp>
        <p:nvSpPr>
          <p:cNvPr id="4" name="Segnaposto numero diapositiva 3"/>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fr-F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9E200-B787-4253-9A13-61AE61D0C84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hyperlink" Target="mailto:fpellizzari@pensieroinnovatico.i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wmf"/><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1</a:t>
            </a:fld>
            <a:endParaRPr lang="fr-FR"/>
          </a:p>
        </p:txBody>
      </p:sp>
      <p:sp>
        <p:nvSpPr>
          <p:cNvPr id="3" name="Titolo 2"/>
          <p:cNvSpPr>
            <a:spLocks noGrp="1"/>
          </p:cNvSpPr>
          <p:nvPr>
            <p:ph type="title"/>
          </p:nvPr>
        </p:nvSpPr>
        <p:spPr>
          <a:xfrm>
            <a:off x="538162" y="1763196"/>
            <a:ext cx="8276444" cy="2559025"/>
          </a:xfrm>
        </p:spPr>
        <p:txBody>
          <a:bodyPr>
            <a:normAutofit/>
          </a:bodyPr>
          <a:lstStyle/>
          <a:p>
            <a:r>
              <a:rPr lang="fr-FR" sz="3200" b="1" dirty="0" err="1" smtClean="0">
                <a:solidFill>
                  <a:schemeClr val="accent1">
                    <a:lumMod val="75000"/>
                  </a:schemeClr>
                </a:solidFill>
              </a:rPr>
              <a:t>Tex-Med</a:t>
            </a:r>
            <a:r>
              <a:rPr lang="fr-FR" sz="3200" b="1" dirty="0" smtClean="0">
                <a:solidFill>
                  <a:schemeClr val="accent1">
                    <a:lumMod val="75000"/>
                  </a:schemeClr>
                </a:solidFill>
              </a:rPr>
              <a:t> Clusters </a:t>
            </a:r>
            <a:r>
              <a:rPr lang="fr-FR" sz="3200" b="1" dirty="0" err="1" smtClean="0">
                <a:solidFill>
                  <a:schemeClr val="accent1">
                    <a:lumMod val="75000"/>
                  </a:schemeClr>
                </a:solidFill>
              </a:rPr>
              <a:t>project</a:t>
            </a:r>
            <a:r>
              <a:rPr lang="fr-FR" sz="3200" b="1" dirty="0" smtClean="0">
                <a:solidFill>
                  <a:schemeClr val="accent1">
                    <a:lumMod val="75000"/>
                  </a:schemeClr>
                </a:solidFill>
              </a:rPr>
              <a:t>:</a:t>
            </a:r>
            <a:br>
              <a:rPr lang="fr-FR" sz="3200" b="1" dirty="0" smtClean="0">
                <a:solidFill>
                  <a:schemeClr val="accent1">
                    <a:lumMod val="75000"/>
                  </a:schemeClr>
                </a:solidFill>
              </a:rPr>
            </a:br>
            <a:r>
              <a:rPr lang="fr-FR" sz="3200" b="1" dirty="0" smtClean="0">
                <a:solidFill>
                  <a:schemeClr val="accent1">
                    <a:lumMod val="75000"/>
                  </a:schemeClr>
                </a:solidFill>
              </a:rPr>
              <a:t>A </a:t>
            </a:r>
            <a:r>
              <a:rPr lang="fr-FR" sz="3200" b="1" dirty="0" err="1" smtClean="0">
                <a:solidFill>
                  <a:schemeClr val="accent1">
                    <a:lumMod val="75000"/>
                  </a:schemeClr>
                </a:solidFill>
              </a:rPr>
              <a:t>pathway</a:t>
            </a:r>
            <a:r>
              <a:rPr lang="fr-FR" sz="3200" b="1" dirty="0" smtClean="0">
                <a:solidFill>
                  <a:schemeClr val="accent1">
                    <a:lumMod val="75000"/>
                  </a:schemeClr>
                </a:solidFill>
              </a:rPr>
              <a:t> to</a:t>
            </a:r>
            <a:br>
              <a:rPr lang="fr-FR" sz="3200" b="1" dirty="0" smtClean="0">
                <a:solidFill>
                  <a:schemeClr val="accent1">
                    <a:lumMod val="75000"/>
                  </a:schemeClr>
                </a:solidFill>
              </a:rPr>
            </a:br>
            <a:r>
              <a:rPr lang="fr-FR" sz="3200" b="1" dirty="0" smtClean="0">
                <a:solidFill>
                  <a:schemeClr val="accent1">
                    <a:lumMod val="75000"/>
                  </a:schemeClr>
                </a:solidFill>
              </a:rPr>
              <a:t>the </a:t>
            </a:r>
            <a:r>
              <a:rPr lang="fr-FR" sz="3200" b="1" dirty="0" err="1" smtClean="0">
                <a:solidFill>
                  <a:schemeClr val="accent1">
                    <a:lumMod val="75000"/>
                  </a:schemeClr>
                </a:solidFill>
              </a:rPr>
              <a:t>Mediterranean</a:t>
            </a:r>
            <a:r>
              <a:rPr lang="fr-FR" sz="3200" b="1" dirty="0" smtClean="0">
                <a:solidFill>
                  <a:schemeClr val="accent1">
                    <a:lumMod val="75000"/>
                  </a:schemeClr>
                </a:solidFill>
              </a:rPr>
              <a:t> T/C Hyper-Cluster </a:t>
            </a:r>
            <a:endParaRPr lang="en-GB" sz="3200" dirty="0">
              <a:solidFill>
                <a:schemeClr val="accent1">
                  <a:lumMod val="75000"/>
                </a:schemeClr>
              </a:solidFill>
            </a:endParaRPr>
          </a:p>
        </p:txBody>
      </p:sp>
      <p:sp>
        <p:nvSpPr>
          <p:cNvPr id="4" name="Titolo 2"/>
          <p:cNvSpPr txBox="1">
            <a:spLocks/>
          </p:cNvSpPr>
          <p:nvPr/>
        </p:nvSpPr>
        <p:spPr>
          <a:xfrm>
            <a:off x="691952" y="2357264"/>
            <a:ext cx="8229600" cy="1503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t/>
            </a:r>
            <a:br>
              <a:rPr lang="fr-FR" sz="3200" b="1" dirty="0" smtClean="0"/>
            </a:br>
            <a:r>
              <a:rPr lang="fr-FR" sz="3200" b="1" dirty="0" smtClean="0"/>
              <a:t/>
            </a:r>
            <a:br>
              <a:rPr lang="fr-FR" sz="3200" b="1" dirty="0" smtClean="0"/>
            </a:br>
            <a:endParaRPr lang="fr-FR" sz="3200" b="1" dirty="0"/>
          </a:p>
        </p:txBody>
      </p:sp>
      <p:sp>
        <p:nvSpPr>
          <p:cNvPr id="5" name="CasellaDiTesto 4"/>
          <p:cNvSpPr txBox="1"/>
          <p:nvPr/>
        </p:nvSpPr>
        <p:spPr>
          <a:xfrm>
            <a:off x="835968" y="6389712"/>
            <a:ext cx="5137497" cy="369332"/>
          </a:xfrm>
          <a:prstGeom prst="rect">
            <a:avLst/>
          </a:prstGeom>
          <a:noFill/>
        </p:spPr>
        <p:txBody>
          <a:bodyPr wrap="none" rtlCol="0">
            <a:spAutoFit/>
          </a:bodyPr>
          <a:lstStyle/>
          <a:p>
            <a:r>
              <a:rPr lang="fr-FR" b="1" dirty="0" err="1" smtClean="0">
                <a:solidFill>
                  <a:schemeClr val="accent1">
                    <a:lumMod val="75000"/>
                  </a:schemeClr>
                </a:solidFill>
              </a:rPr>
              <a:t>Capitalization</a:t>
            </a:r>
            <a:r>
              <a:rPr lang="fr-FR" b="1" dirty="0" smtClean="0">
                <a:solidFill>
                  <a:schemeClr val="accent1">
                    <a:lumMod val="75000"/>
                  </a:schemeClr>
                </a:solidFill>
              </a:rPr>
              <a:t> Forum, Alexandria 1st </a:t>
            </a:r>
            <a:r>
              <a:rPr lang="fr-FR" b="1" dirty="0" err="1" smtClean="0">
                <a:solidFill>
                  <a:schemeClr val="accent1">
                    <a:lumMod val="75000"/>
                  </a:schemeClr>
                </a:solidFill>
              </a:rPr>
              <a:t>December</a:t>
            </a:r>
            <a:r>
              <a:rPr lang="fr-FR" b="1" dirty="0" smtClean="0">
                <a:solidFill>
                  <a:schemeClr val="accent1">
                    <a:lumMod val="75000"/>
                  </a:schemeClr>
                </a:solidFill>
              </a:rPr>
              <a:t> 2015</a:t>
            </a:r>
            <a:endParaRPr lang="fr-FR" dirty="0">
              <a:solidFill>
                <a:schemeClr val="accent1">
                  <a:lumMod val="75000"/>
                </a:schemeClr>
              </a:solidFill>
            </a:endParaRPr>
          </a:p>
        </p:txBody>
      </p:sp>
      <p:sp>
        <p:nvSpPr>
          <p:cNvPr id="6" name="CasellaDiTesto 5"/>
          <p:cNvSpPr txBox="1"/>
          <p:nvPr/>
        </p:nvSpPr>
        <p:spPr>
          <a:xfrm>
            <a:off x="835968" y="5517232"/>
            <a:ext cx="5256584" cy="369332"/>
          </a:xfrm>
          <a:prstGeom prst="rect">
            <a:avLst/>
          </a:prstGeom>
          <a:noFill/>
        </p:spPr>
        <p:txBody>
          <a:bodyPr wrap="square" rtlCol="0">
            <a:spAutoFit/>
          </a:bodyPr>
          <a:lstStyle/>
          <a:p>
            <a:r>
              <a:rPr lang="fr-FR" i="1" dirty="0" smtClean="0"/>
              <a:t>Francesco Pellizzari –</a:t>
            </a:r>
            <a:r>
              <a:rPr lang="fr-FR" i="1" dirty="0" err="1" smtClean="0"/>
              <a:t>Technical</a:t>
            </a:r>
            <a:r>
              <a:rPr lang="fr-FR" i="1" dirty="0" smtClean="0"/>
              <a:t> Assistance Manager</a:t>
            </a:r>
            <a:endParaRPr lang="fr-FR" i="1" dirty="0"/>
          </a:p>
        </p:txBody>
      </p:sp>
      <p:pic>
        <p:nvPicPr>
          <p:cNvPr id="7" name="Immagine 6" descr="LogoTexMedClusters.jpg"/>
          <p:cNvPicPr>
            <a:picLocks noChangeAspect="1"/>
          </p:cNvPicPr>
          <p:nvPr/>
        </p:nvPicPr>
        <p:blipFill>
          <a:blip r:embed="rId2" cstate="print"/>
          <a:stretch>
            <a:fillRect/>
          </a:stretch>
        </p:blipFill>
        <p:spPr>
          <a:xfrm>
            <a:off x="4004320" y="413048"/>
            <a:ext cx="1689541" cy="762583"/>
          </a:xfrm>
          <a:prstGeom prst="rect">
            <a:avLst/>
          </a:prstGeom>
        </p:spPr>
      </p:pic>
      <p:pic>
        <p:nvPicPr>
          <p:cNvPr id="8" name="Immagine 7" descr="Logo Unione europea.jpg"/>
          <p:cNvPicPr>
            <a:picLocks noChangeAspect="1"/>
          </p:cNvPicPr>
          <p:nvPr/>
        </p:nvPicPr>
        <p:blipFill>
          <a:blip r:embed="rId3" cstate="print"/>
          <a:stretch>
            <a:fillRect/>
          </a:stretch>
        </p:blipFill>
        <p:spPr>
          <a:xfrm>
            <a:off x="5873768" y="366690"/>
            <a:ext cx="1082880" cy="868071"/>
          </a:xfrm>
          <a:prstGeom prst="rect">
            <a:avLst/>
          </a:prstGeom>
        </p:spPr>
      </p:pic>
      <p:pic>
        <p:nvPicPr>
          <p:cNvPr id="9" name="Immagine 8" descr="Logo ENPI.jpg"/>
          <p:cNvPicPr>
            <a:picLocks noChangeAspect="1"/>
          </p:cNvPicPr>
          <p:nvPr/>
        </p:nvPicPr>
        <p:blipFill>
          <a:blip r:embed="rId4" cstate="print"/>
          <a:stretch>
            <a:fillRect/>
          </a:stretch>
        </p:blipFill>
        <p:spPr>
          <a:xfrm>
            <a:off x="7153292" y="366690"/>
            <a:ext cx="1535524" cy="857255"/>
          </a:xfrm>
          <a:prstGeom prst="rect">
            <a:avLst/>
          </a:prstGeom>
        </p:spPr>
      </p:pic>
      <p:sp>
        <p:nvSpPr>
          <p:cNvPr id="10" name="Rettangolo 9"/>
          <p:cNvSpPr/>
          <p:nvPr/>
        </p:nvSpPr>
        <p:spPr>
          <a:xfrm>
            <a:off x="652434" y="625032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descr="Logo Regione Sardegna1.jpg"/>
          <p:cNvPicPr>
            <a:picLocks noChangeAspect="1"/>
          </p:cNvPicPr>
          <p:nvPr/>
        </p:nvPicPr>
        <p:blipFill>
          <a:blip r:embed="rId5" cstate="print"/>
          <a:stretch>
            <a:fillRect/>
          </a:stretch>
        </p:blipFill>
        <p:spPr>
          <a:xfrm>
            <a:off x="7028656" y="6388587"/>
            <a:ext cx="1785950" cy="530373"/>
          </a:xfrm>
          <a:prstGeom prst="rect">
            <a:avLst/>
          </a:prstGeom>
        </p:spPr>
      </p:pic>
      <p:sp>
        <p:nvSpPr>
          <p:cNvPr id="13" name="Segnaposto numero diapositiva 12"/>
          <p:cNvSpPr txBox="1">
            <a:spLocks/>
          </p:cNvSpPr>
          <p:nvPr/>
        </p:nvSpPr>
        <p:spPr>
          <a:xfrm>
            <a:off x="6705600" y="6508750"/>
            <a:ext cx="21336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E9E200-B787-4253-9A13-61AE61D0C841}" type="slidenum">
              <a:rPr lang="fr-FR" smtClean="0"/>
              <a:pPr/>
              <a:t>1</a:t>
            </a:fld>
            <a:endParaRPr lang="fr-FR"/>
          </a:p>
        </p:txBody>
      </p:sp>
    </p:spTree>
    <p:extLst>
      <p:ext uri="{BB962C8B-B14F-4D97-AF65-F5344CB8AC3E}">
        <p14:creationId xmlns:p14="http://schemas.microsoft.com/office/powerpoint/2010/main" val="3901408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3730" y="91175"/>
            <a:ext cx="8229600" cy="1143000"/>
          </a:xfrm>
        </p:spPr>
        <p:txBody>
          <a:bodyPr>
            <a:normAutofit/>
          </a:bodyPr>
          <a:lstStyle/>
          <a:p>
            <a:pPr algn="l"/>
            <a:r>
              <a:rPr lang="en-US" sz="3200" b="1" dirty="0" smtClean="0">
                <a:solidFill>
                  <a:schemeClr val="accent1">
                    <a:lumMod val="75000"/>
                  </a:schemeClr>
                </a:solidFill>
              </a:rPr>
              <a:t>Clusters </a:t>
            </a:r>
            <a:r>
              <a:rPr lang="en-GB" sz="3200" b="1" dirty="0" smtClean="0">
                <a:solidFill>
                  <a:schemeClr val="accent1">
                    <a:lumMod val="75000"/>
                  </a:schemeClr>
                </a:solidFill>
              </a:rPr>
              <a:t>Specializations.</a:t>
            </a:r>
            <a:endParaRPr lang="en-US" sz="3200" b="1" dirty="0">
              <a:solidFill>
                <a:schemeClr val="accent1">
                  <a:lumMod val="75000"/>
                </a:schemeClr>
              </a:solidFill>
            </a:endParaRPr>
          </a:p>
        </p:txBody>
      </p:sp>
      <p:pic>
        <p:nvPicPr>
          <p:cNvPr id="76" name="Immagine 75"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77" name="Immagine 76" descr="Logo ENPI.jpg"/>
          <p:cNvPicPr>
            <a:picLocks noChangeAspect="1"/>
          </p:cNvPicPr>
          <p:nvPr/>
        </p:nvPicPr>
        <p:blipFill>
          <a:blip r:embed="rId3" cstate="print"/>
          <a:stretch>
            <a:fillRect/>
          </a:stretch>
        </p:blipFill>
        <p:spPr>
          <a:xfrm>
            <a:off x="7549852" y="6413206"/>
            <a:ext cx="637480" cy="355894"/>
          </a:xfrm>
          <a:prstGeom prst="rect">
            <a:avLst/>
          </a:prstGeom>
        </p:spPr>
      </p:pic>
      <p:pic>
        <p:nvPicPr>
          <p:cNvPr id="79" name="Immagine 78"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82" name="Segnaposto numero diapositiva 81"/>
          <p:cNvSpPr>
            <a:spLocks noGrp="1"/>
          </p:cNvSpPr>
          <p:nvPr>
            <p:ph type="sldNum" sz="quarter" idx="12"/>
          </p:nvPr>
        </p:nvSpPr>
        <p:spPr>
          <a:xfrm>
            <a:off x="4838815" y="4041888"/>
            <a:ext cx="2133600" cy="365125"/>
          </a:xfrm>
        </p:spPr>
        <p:txBody>
          <a:bodyPr/>
          <a:lstStyle/>
          <a:p>
            <a:fld id="{01E9E200-B787-4253-9A13-61AE61D0C841}" type="slidenum">
              <a:rPr lang="fr-FR" smtClean="0"/>
              <a:pPr/>
              <a:t>10</a:t>
            </a:fld>
            <a:endParaRPr lang="fr-FR"/>
          </a:p>
        </p:txBody>
      </p:sp>
      <p:graphicFrame>
        <p:nvGraphicFramePr>
          <p:cNvPr id="78" name="Tabella 77"/>
          <p:cNvGraphicFramePr>
            <a:graphicFrameLocks noGrp="1"/>
          </p:cNvGraphicFramePr>
          <p:nvPr>
            <p:extLst>
              <p:ext uri="{D42A27DB-BD31-4B8C-83A1-F6EECF244321}">
                <p14:modId xmlns:p14="http://schemas.microsoft.com/office/powerpoint/2010/main" val="3534725281"/>
              </p:ext>
            </p:extLst>
          </p:nvPr>
        </p:nvGraphicFramePr>
        <p:xfrm>
          <a:off x="1045939" y="1583161"/>
          <a:ext cx="6794500" cy="3863340"/>
        </p:xfrm>
        <a:graphic>
          <a:graphicData uri="http://schemas.openxmlformats.org/drawingml/2006/table">
            <a:tbl>
              <a:tblPr/>
              <a:tblGrid>
                <a:gridCol w="1155700"/>
                <a:gridCol w="558800"/>
                <a:gridCol w="558800"/>
                <a:gridCol w="558800"/>
                <a:gridCol w="558800"/>
                <a:gridCol w="558800"/>
                <a:gridCol w="558800"/>
                <a:gridCol w="558800"/>
                <a:gridCol w="558800"/>
                <a:gridCol w="558800"/>
                <a:gridCol w="609600"/>
              </a:tblGrid>
              <a:tr h="982980">
                <a:tc>
                  <a:txBody>
                    <a:bodyPr/>
                    <a:lstStyle/>
                    <a:p>
                      <a:pPr algn="l" fontAlgn="b"/>
                      <a:r>
                        <a:rPr lang="en-GB" sz="18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4472C4"/>
                          </a:solidFill>
                          <a:effectLst/>
                          <a:latin typeface="Calibri" panose="020F0502020204030204" pitchFamily="34" charset="0"/>
                        </a:rPr>
                        <a:t>Mach. Tech.</a:t>
                      </a:r>
                    </a:p>
                  </a:txBody>
                  <a:tcPr marL="7620" marR="7620" marT="762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4472C4"/>
                          </a:solidFill>
                          <a:effectLst/>
                          <a:latin typeface="Calibri" panose="020F0502020204030204" pitchFamily="34" charset="0"/>
                        </a:rPr>
                        <a:t>Software NewTec</a:t>
                      </a:r>
                    </a:p>
                  </a:txBody>
                  <a:tcPr marL="7620" marR="7620" marT="762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4472C4"/>
                          </a:solidFill>
                          <a:effectLst/>
                          <a:latin typeface="Calibri" panose="020F0502020204030204" pitchFamily="34" charset="0"/>
                        </a:rPr>
                        <a:t>Raw Mat Fibre</a:t>
                      </a:r>
                    </a:p>
                  </a:txBody>
                  <a:tcPr marL="7620" marR="7620" marT="762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4472C4"/>
                          </a:solidFill>
                          <a:effectLst/>
                          <a:latin typeface="Calibri" panose="020F0502020204030204" pitchFamily="34" charset="0"/>
                        </a:rPr>
                        <a:t>Yarns</a:t>
                      </a:r>
                    </a:p>
                  </a:txBody>
                  <a:tcPr marL="7620" marR="7620" marT="762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4472C4"/>
                          </a:solidFill>
                          <a:effectLst/>
                          <a:latin typeface="Calibri" panose="020F0502020204030204" pitchFamily="34" charset="0"/>
                        </a:rPr>
                        <a:t>Weaving Knitting</a:t>
                      </a:r>
                    </a:p>
                  </a:txBody>
                  <a:tcPr marL="7620" marR="7620" marT="762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4472C4"/>
                          </a:solidFill>
                          <a:effectLst/>
                          <a:latin typeface="Calibri" panose="020F0502020204030204" pitchFamily="34" charset="0"/>
                        </a:rPr>
                        <a:t>Dying Finishing</a:t>
                      </a:r>
                    </a:p>
                  </a:txBody>
                  <a:tcPr marL="7620" marR="7620" marT="762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4472C4"/>
                          </a:solidFill>
                          <a:effectLst/>
                          <a:latin typeface="Calibri" panose="020F0502020204030204" pitchFamily="34" charset="0"/>
                        </a:rPr>
                        <a:t>Techn Textiles</a:t>
                      </a:r>
                    </a:p>
                  </a:txBody>
                  <a:tcPr marL="7620" marR="7620" marT="762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4472C4"/>
                          </a:solidFill>
                          <a:effectLst/>
                          <a:latin typeface="Calibri" panose="020F0502020204030204" pitchFamily="34" charset="0"/>
                        </a:rPr>
                        <a:t>Confec.</a:t>
                      </a:r>
                    </a:p>
                  </a:txBody>
                  <a:tcPr marL="7620" marR="7620" marT="762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4472C4"/>
                          </a:solidFill>
                          <a:effectLst/>
                          <a:latin typeface="Calibri" panose="020F0502020204030204" pitchFamily="34" charset="0"/>
                        </a:rPr>
                        <a:t>Brands Retail</a:t>
                      </a:r>
                    </a:p>
                  </a:txBody>
                  <a:tcPr marL="7620" marR="7620" marT="762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1" i="0" u="none" strike="noStrike">
                          <a:solidFill>
                            <a:srgbClr val="4472C4"/>
                          </a:solidFill>
                          <a:effectLst/>
                          <a:latin typeface="Calibri" panose="020F0502020204030204" pitchFamily="34" charset="0"/>
                        </a:rPr>
                        <a:t>Export</a:t>
                      </a:r>
                    </a:p>
                  </a:txBody>
                  <a:tcPr marL="7620" marR="7620" marT="762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180">
                <a:tc>
                  <a:txBody>
                    <a:bodyPr/>
                    <a:lstStyle/>
                    <a:p>
                      <a:pPr algn="l" fontAlgn="b"/>
                      <a:r>
                        <a:rPr lang="en-GB" sz="1800" b="1" i="0" u="none" strike="noStrike">
                          <a:solidFill>
                            <a:srgbClr val="000000"/>
                          </a:solidFill>
                          <a:effectLst/>
                          <a:latin typeface="Calibri" panose="020F0502020204030204" pitchFamily="34" charset="0"/>
                        </a:rPr>
                        <a:t>Prato IT</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7180">
                <a:tc>
                  <a:txBody>
                    <a:bodyPr/>
                    <a:lstStyle/>
                    <a:p>
                      <a:pPr algn="l" fontAlgn="b"/>
                      <a:r>
                        <a:rPr lang="en-GB" sz="1800" b="1" i="0" u="none" strike="noStrike">
                          <a:solidFill>
                            <a:srgbClr val="000000"/>
                          </a:solidFill>
                          <a:effectLst/>
                          <a:latin typeface="Calibri" panose="020F0502020204030204" pitchFamily="34" charset="0"/>
                        </a:rPr>
                        <a:t>Sabad. SP</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7180">
                <a:tc>
                  <a:txBody>
                    <a:bodyPr/>
                    <a:lstStyle/>
                    <a:p>
                      <a:pPr algn="l" fontAlgn="b"/>
                      <a:r>
                        <a:rPr lang="en-GB" sz="1800" b="1" i="0" u="none" strike="noStrike">
                          <a:solidFill>
                            <a:srgbClr val="000000"/>
                          </a:solidFill>
                          <a:effectLst/>
                          <a:latin typeface="Calibri" panose="020F0502020204030204" pitchFamily="34" charset="0"/>
                        </a:rPr>
                        <a:t>Thess. GR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7180">
                <a:tc>
                  <a:txBody>
                    <a:bodyPr/>
                    <a:lstStyle/>
                    <a:p>
                      <a:pPr algn="l" fontAlgn="b"/>
                      <a:r>
                        <a:rPr lang="en-GB" sz="1800" b="1" i="0" u="none" strike="noStrike">
                          <a:solidFill>
                            <a:srgbClr val="000000"/>
                          </a:solidFill>
                          <a:effectLst/>
                          <a:latin typeface="Calibri" panose="020F0502020204030204" pitchFamily="34" charset="0"/>
                        </a:rPr>
                        <a:t>Tun. Conf.</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7180">
                <a:tc>
                  <a:txBody>
                    <a:bodyPr/>
                    <a:lstStyle/>
                    <a:p>
                      <a:pPr algn="l" fontAlgn="b"/>
                      <a:r>
                        <a:rPr lang="en-GB" sz="1800" b="1" i="0" u="none" strike="noStrike">
                          <a:solidFill>
                            <a:srgbClr val="000000"/>
                          </a:solidFill>
                          <a:effectLst/>
                          <a:latin typeface="Calibri" panose="020F0502020204030204" pitchFamily="34" charset="0"/>
                        </a:rPr>
                        <a:t>Tun. TT</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180">
                <a:tc>
                  <a:txBody>
                    <a:bodyPr/>
                    <a:lstStyle/>
                    <a:p>
                      <a:pPr algn="l" fontAlgn="b"/>
                      <a:r>
                        <a:rPr lang="en-GB" sz="1800" b="1" i="0" u="none" strike="noStrike">
                          <a:solidFill>
                            <a:srgbClr val="000000"/>
                          </a:solidFill>
                          <a:effectLst/>
                          <a:latin typeface="Calibri" panose="020F0502020204030204" pitchFamily="34" charset="0"/>
                        </a:rPr>
                        <a:t>Alex EG</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180">
                <a:tc>
                  <a:txBody>
                    <a:bodyPr/>
                    <a:lstStyle/>
                    <a:p>
                      <a:pPr algn="l" fontAlgn="b"/>
                      <a:r>
                        <a:rPr lang="en-GB" sz="1800" b="1" i="0" u="none" strike="noStrike">
                          <a:solidFill>
                            <a:srgbClr val="000000"/>
                          </a:solidFill>
                          <a:effectLst/>
                          <a:latin typeface="Calibri" panose="020F0502020204030204" pitchFamily="34" charset="0"/>
                        </a:rPr>
                        <a:t>Palestine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b"/>
                      <a:r>
                        <a:rPr lang="en-GB" sz="1800" b="1" i="0" u="none" strike="noStrike">
                          <a:solidFill>
                            <a:srgbClr val="000000"/>
                          </a:solidFill>
                          <a:effectLst/>
                          <a:latin typeface="Calibri" panose="020F0502020204030204" pitchFamily="34" charset="0"/>
                        </a:rPr>
                        <a:t>Jordan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GB" sz="18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r>
              <a:tr h="304800">
                <a:tc>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4">
                  <a:txBody>
                    <a:bodyPr/>
                    <a:lstStyle/>
                    <a:p>
                      <a:pPr algn="l" fontAlgn="b"/>
                      <a:r>
                        <a:rPr lang="en-GB" sz="1800" b="0" i="0" u="none" strike="noStrike">
                          <a:solidFill>
                            <a:srgbClr val="000000"/>
                          </a:solidFill>
                          <a:effectLst/>
                          <a:latin typeface="Calibri" panose="020F0502020204030204" pitchFamily="34" charset="0"/>
                        </a:rPr>
                        <a:t> strong specialization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4">
                  <a:txBody>
                    <a:bodyPr/>
                    <a:lstStyle/>
                    <a:p>
                      <a:pPr algn="l" fontAlgn="b"/>
                      <a:r>
                        <a:rPr lang="en-GB" sz="1800" b="0" i="0" u="none" strike="noStrike" dirty="0" smtClean="0">
                          <a:solidFill>
                            <a:srgbClr val="000000"/>
                          </a:solidFill>
                          <a:effectLst/>
                          <a:latin typeface="Calibri" panose="020F0502020204030204" pitchFamily="34" charset="0"/>
                        </a:rPr>
                        <a:t> good </a:t>
                      </a:r>
                      <a:r>
                        <a:rPr lang="en-GB" sz="1800" b="0" i="0" u="none" strike="noStrike" dirty="0">
                          <a:solidFill>
                            <a:srgbClr val="000000"/>
                          </a:solidFill>
                          <a:effectLst/>
                          <a:latin typeface="Calibri" panose="020F0502020204030204" pitchFamily="34" charset="0"/>
                        </a:rPr>
                        <a:t>specialization</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83" name="CasellaDiTesto 82"/>
          <p:cNvSpPr txBox="1"/>
          <p:nvPr/>
        </p:nvSpPr>
        <p:spPr>
          <a:xfrm>
            <a:off x="2208001" y="1170476"/>
            <a:ext cx="277640" cy="584775"/>
          </a:xfrm>
          <a:prstGeom prst="rect">
            <a:avLst/>
          </a:prstGeom>
          <a:noFill/>
        </p:spPr>
        <p:txBody>
          <a:bodyPr wrap="none" rtlCol="0">
            <a:spAutoFit/>
          </a:bodyPr>
          <a:lstStyle/>
          <a:p>
            <a:r>
              <a:rPr lang="en-GB" sz="3200" dirty="0" smtClean="0">
                <a:solidFill>
                  <a:srgbClr val="FF0000"/>
                </a:solidFill>
              </a:rPr>
              <a:t> </a:t>
            </a:r>
            <a:endParaRPr lang="en-GB" sz="3200" dirty="0">
              <a:solidFill>
                <a:srgbClr val="FF0000"/>
              </a:solidFill>
            </a:endParaRPr>
          </a:p>
        </p:txBody>
      </p:sp>
      <p:sp>
        <p:nvSpPr>
          <p:cNvPr id="10" name="CasellaDiTesto 9"/>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
        <p:nvSpPr>
          <p:cNvPr id="11" name="Rettangolo 10"/>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11</a:t>
            </a:fld>
            <a:endParaRPr lang="fr-FR"/>
          </a:p>
        </p:txBody>
      </p:sp>
      <p:sp>
        <p:nvSpPr>
          <p:cNvPr id="3" name="Titolo 2"/>
          <p:cNvSpPr>
            <a:spLocks noGrp="1"/>
          </p:cNvSpPr>
          <p:nvPr>
            <p:ph type="title"/>
          </p:nvPr>
        </p:nvSpPr>
        <p:spPr>
          <a:xfrm>
            <a:off x="457200" y="274638"/>
            <a:ext cx="8229600" cy="941976"/>
          </a:xfrm>
        </p:spPr>
        <p:txBody>
          <a:bodyPr>
            <a:normAutofit/>
          </a:bodyPr>
          <a:lstStyle/>
          <a:p>
            <a:pPr algn="l"/>
            <a:r>
              <a:rPr lang="en-US" sz="3200" b="1" dirty="0">
                <a:solidFill>
                  <a:schemeClr val="accent1">
                    <a:lumMod val="75000"/>
                  </a:schemeClr>
                </a:solidFill>
              </a:rPr>
              <a:t>Integration of the value </a:t>
            </a:r>
            <a:r>
              <a:rPr lang="en-US" sz="3200" b="1" dirty="0" smtClean="0">
                <a:solidFill>
                  <a:schemeClr val="accent1">
                    <a:lumMod val="75000"/>
                  </a:schemeClr>
                </a:solidFill>
              </a:rPr>
              <a:t>chains.</a:t>
            </a:r>
            <a:endParaRPr lang="en-GB" sz="3200" dirty="0"/>
          </a:p>
        </p:txBody>
      </p:sp>
      <p:grpSp>
        <p:nvGrpSpPr>
          <p:cNvPr id="4" name="Gruppo 3"/>
          <p:cNvGrpSpPr/>
          <p:nvPr/>
        </p:nvGrpSpPr>
        <p:grpSpPr>
          <a:xfrm>
            <a:off x="1194078" y="1537668"/>
            <a:ext cx="7200800" cy="3480843"/>
            <a:chOff x="1259632" y="1556792"/>
            <a:chExt cx="7200800" cy="3816424"/>
          </a:xfrm>
        </p:grpSpPr>
        <p:sp>
          <p:nvSpPr>
            <p:cNvPr id="5" name="Pentagono 4"/>
            <p:cNvSpPr/>
            <p:nvPr/>
          </p:nvSpPr>
          <p:spPr>
            <a:xfrm>
              <a:off x="1331640" y="2132856"/>
              <a:ext cx="3600400" cy="36004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a:t>
              </a:r>
              <a:endParaRPr lang="en-GB" dirty="0">
                <a:solidFill>
                  <a:schemeClr val="tx1"/>
                </a:solidFill>
              </a:endParaRPr>
            </a:p>
          </p:txBody>
        </p:sp>
        <p:sp>
          <p:nvSpPr>
            <p:cNvPr id="6" name="Pentagono 5"/>
            <p:cNvSpPr/>
            <p:nvPr/>
          </p:nvSpPr>
          <p:spPr>
            <a:xfrm>
              <a:off x="1331640" y="3501008"/>
              <a:ext cx="2304256" cy="360040"/>
            </a:xfrm>
            <a:prstGeom prst="homePlat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5</a:t>
              </a:r>
              <a:endParaRPr lang="en-GB" dirty="0">
                <a:solidFill>
                  <a:schemeClr val="tx1"/>
                </a:solidFill>
              </a:endParaRPr>
            </a:p>
          </p:txBody>
        </p:sp>
        <p:sp>
          <p:nvSpPr>
            <p:cNvPr id="7" name="Pentagono 6"/>
            <p:cNvSpPr/>
            <p:nvPr/>
          </p:nvSpPr>
          <p:spPr>
            <a:xfrm>
              <a:off x="2483768" y="4005064"/>
              <a:ext cx="2664296" cy="36004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6</a:t>
              </a:r>
              <a:endParaRPr lang="en-GB" dirty="0">
                <a:solidFill>
                  <a:schemeClr val="tx1"/>
                </a:solidFill>
              </a:endParaRPr>
            </a:p>
          </p:txBody>
        </p:sp>
        <p:sp>
          <p:nvSpPr>
            <p:cNvPr id="8" name="Pentagono 7"/>
            <p:cNvSpPr/>
            <p:nvPr/>
          </p:nvSpPr>
          <p:spPr>
            <a:xfrm>
              <a:off x="2267744" y="1700808"/>
              <a:ext cx="3456384" cy="360040"/>
            </a:xfrm>
            <a:prstGeom prst="homePlate">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9" name="Pentagono 8"/>
            <p:cNvSpPr/>
            <p:nvPr/>
          </p:nvSpPr>
          <p:spPr>
            <a:xfrm>
              <a:off x="1403648" y="4869160"/>
              <a:ext cx="3384376" cy="360040"/>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8</a:t>
              </a:r>
              <a:endParaRPr lang="en-GB" dirty="0">
                <a:solidFill>
                  <a:schemeClr val="tx1"/>
                </a:solidFill>
              </a:endParaRPr>
            </a:p>
          </p:txBody>
        </p:sp>
        <p:sp>
          <p:nvSpPr>
            <p:cNvPr id="10" name="Pentagono 9"/>
            <p:cNvSpPr/>
            <p:nvPr/>
          </p:nvSpPr>
          <p:spPr>
            <a:xfrm>
              <a:off x="3491880" y="4437112"/>
              <a:ext cx="3024336" cy="360040"/>
            </a:xfrm>
            <a:prstGeom prst="homePlate">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7</a:t>
              </a:r>
              <a:endParaRPr lang="en-GB" dirty="0">
                <a:solidFill>
                  <a:schemeClr val="tx1"/>
                </a:solidFill>
              </a:endParaRPr>
            </a:p>
          </p:txBody>
        </p:sp>
        <p:sp>
          <p:nvSpPr>
            <p:cNvPr id="11" name="Pentagono 10"/>
            <p:cNvSpPr/>
            <p:nvPr/>
          </p:nvSpPr>
          <p:spPr>
            <a:xfrm>
              <a:off x="2915816" y="3068960"/>
              <a:ext cx="4752528" cy="36004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4</a:t>
              </a:r>
              <a:endParaRPr lang="en-GB" dirty="0">
                <a:solidFill>
                  <a:schemeClr val="tx1"/>
                </a:solidFill>
              </a:endParaRPr>
            </a:p>
          </p:txBody>
        </p:sp>
        <p:sp>
          <p:nvSpPr>
            <p:cNvPr id="12" name="Pentagono 11"/>
            <p:cNvSpPr/>
            <p:nvPr/>
          </p:nvSpPr>
          <p:spPr>
            <a:xfrm>
              <a:off x="2555776" y="2564904"/>
              <a:ext cx="3600400" cy="36004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3</a:t>
              </a:r>
              <a:endParaRPr lang="en-GB" dirty="0">
                <a:solidFill>
                  <a:schemeClr val="tx1"/>
                </a:solidFill>
              </a:endParaRPr>
            </a:p>
          </p:txBody>
        </p:sp>
        <p:sp>
          <p:nvSpPr>
            <p:cNvPr id="13" name="Pentagono 12"/>
            <p:cNvSpPr/>
            <p:nvPr/>
          </p:nvSpPr>
          <p:spPr>
            <a:xfrm>
              <a:off x="1259632" y="1556792"/>
              <a:ext cx="7200800" cy="3816424"/>
            </a:xfrm>
            <a:prstGeom prst="homePlate">
              <a:avLst/>
            </a:prstGeom>
            <a:noFill/>
            <a:ln w="5715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Connettore 7 13"/>
            <p:cNvCxnSpPr/>
            <p:nvPr/>
          </p:nvCxnSpPr>
          <p:spPr>
            <a:xfrm rot="16200000" flipH="1">
              <a:off x="3923928" y="2780928"/>
              <a:ext cx="1728192" cy="1728192"/>
            </a:xfrm>
            <a:prstGeom prst="curvedConnector3">
              <a:avLst>
                <a:gd name="adj1" fmla="val 50000"/>
              </a:avLst>
            </a:prstGeom>
            <a:ln w="28575">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6516216" y="1556792"/>
              <a:ext cx="0" cy="3816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2411760" y="1556792"/>
              <a:ext cx="0" cy="3816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3851920" y="1556792"/>
              <a:ext cx="0" cy="3816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5364088" y="1556792"/>
              <a:ext cx="0" cy="3816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7 18"/>
            <p:cNvCxnSpPr/>
            <p:nvPr/>
          </p:nvCxnSpPr>
          <p:spPr>
            <a:xfrm rot="16200000" flipH="1">
              <a:off x="1115616" y="2708920"/>
              <a:ext cx="1440160" cy="576064"/>
            </a:xfrm>
            <a:prstGeom prst="curvedConnector3">
              <a:avLst>
                <a:gd name="adj1" fmla="val 50000"/>
              </a:avLst>
            </a:prstGeom>
            <a:ln w="28575">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Connettore 7 19"/>
            <p:cNvCxnSpPr/>
            <p:nvPr/>
          </p:nvCxnSpPr>
          <p:spPr>
            <a:xfrm rot="16200000" flipH="1">
              <a:off x="4716016" y="2060848"/>
              <a:ext cx="1296144" cy="1008112"/>
            </a:xfrm>
            <a:prstGeom prst="curvedConnector3">
              <a:avLst>
                <a:gd name="adj1" fmla="val 50000"/>
              </a:avLst>
            </a:prstGeom>
            <a:ln w="28575">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Connettore 7 20"/>
            <p:cNvCxnSpPr/>
            <p:nvPr/>
          </p:nvCxnSpPr>
          <p:spPr>
            <a:xfrm rot="5400000">
              <a:off x="5760132" y="3465004"/>
              <a:ext cx="1440160" cy="936104"/>
            </a:xfrm>
            <a:prstGeom prst="curvedConnector3">
              <a:avLst>
                <a:gd name="adj1" fmla="val 50000"/>
              </a:avLst>
            </a:prstGeom>
            <a:ln w="28575">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Connettore 7 21"/>
            <p:cNvCxnSpPr/>
            <p:nvPr/>
          </p:nvCxnSpPr>
          <p:spPr>
            <a:xfrm rot="16200000" flipH="1">
              <a:off x="2591780" y="4257092"/>
              <a:ext cx="1008112" cy="792088"/>
            </a:xfrm>
            <a:prstGeom prst="curvedConnector3">
              <a:avLst>
                <a:gd name="adj1" fmla="val 50000"/>
              </a:avLst>
            </a:prstGeom>
            <a:ln w="28575">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Connettore 7 22"/>
            <p:cNvCxnSpPr/>
            <p:nvPr/>
          </p:nvCxnSpPr>
          <p:spPr>
            <a:xfrm>
              <a:off x="3563888" y="3284984"/>
              <a:ext cx="1008112" cy="864096"/>
            </a:xfrm>
            <a:prstGeom prst="curvedConnector3">
              <a:avLst>
                <a:gd name="adj1" fmla="val 50000"/>
              </a:avLst>
            </a:prstGeom>
            <a:ln w="28575">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Connettore 7 23"/>
            <p:cNvCxnSpPr/>
            <p:nvPr/>
          </p:nvCxnSpPr>
          <p:spPr>
            <a:xfrm rot="16200000" flipH="1">
              <a:off x="1187624" y="4077072"/>
              <a:ext cx="1440160" cy="576064"/>
            </a:xfrm>
            <a:prstGeom prst="curvedConnector3">
              <a:avLst>
                <a:gd name="adj1" fmla="val 50000"/>
              </a:avLst>
            </a:prstGeom>
            <a:ln w="28575">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Connettore 7 24"/>
            <p:cNvCxnSpPr/>
            <p:nvPr/>
          </p:nvCxnSpPr>
          <p:spPr>
            <a:xfrm>
              <a:off x="2987824" y="1844824"/>
              <a:ext cx="936104" cy="504056"/>
            </a:xfrm>
            <a:prstGeom prst="curvedConnector3">
              <a:avLst>
                <a:gd name="adj1" fmla="val 50000"/>
              </a:avLst>
            </a:prstGeom>
            <a:ln w="28575">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Connettore 7 25"/>
            <p:cNvCxnSpPr/>
            <p:nvPr/>
          </p:nvCxnSpPr>
          <p:spPr>
            <a:xfrm rot="5400000">
              <a:off x="2303748" y="3104964"/>
              <a:ext cx="936104" cy="144016"/>
            </a:xfrm>
            <a:prstGeom prst="curvedConnector3">
              <a:avLst>
                <a:gd name="adj1" fmla="val 48680"/>
              </a:avLst>
            </a:prstGeom>
            <a:ln w="28575">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Ovale 26"/>
            <p:cNvSpPr/>
            <p:nvPr/>
          </p:nvSpPr>
          <p:spPr>
            <a:xfrm>
              <a:off x="4788024" y="1772816"/>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e 27"/>
            <p:cNvSpPr/>
            <p:nvPr/>
          </p:nvSpPr>
          <p:spPr>
            <a:xfrm>
              <a:off x="2843808" y="1772816"/>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e 28"/>
            <p:cNvSpPr/>
            <p:nvPr/>
          </p:nvSpPr>
          <p:spPr>
            <a:xfrm>
              <a:off x="5796136" y="3212976"/>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e 29"/>
            <p:cNvSpPr/>
            <p:nvPr/>
          </p:nvSpPr>
          <p:spPr>
            <a:xfrm>
              <a:off x="3923928" y="2348880"/>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e 30"/>
            <p:cNvSpPr/>
            <p:nvPr/>
          </p:nvSpPr>
          <p:spPr>
            <a:xfrm>
              <a:off x="2843808" y="2636912"/>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e 31"/>
            <p:cNvSpPr/>
            <p:nvPr/>
          </p:nvSpPr>
          <p:spPr>
            <a:xfrm>
              <a:off x="1475656" y="2132856"/>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e 32"/>
            <p:cNvSpPr/>
            <p:nvPr/>
          </p:nvSpPr>
          <p:spPr>
            <a:xfrm>
              <a:off x="5940152" y="4653136"/>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e 33"/>
            <p:cNvSpPr/>
            <p:nvPr/>
          </p:nvSpPr>
          <p:spPr>
            <a:xfrm>
              <a:off x="5580112" y="4509120"/>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e 34"/>
            <p:cNvSpPr/>
            <p:nvPr/>
          </p:nvSpPr>
          <p:spPr>
            <a:xfrm>
              <a:off x="4572000" y="4149080"/>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e 35"/>
            <p:cNvSpPr/>
            <p:nvPr/>
          </p:nvSpPr>
          <p:spPr>
            <a:xfrm>
              <a:off x="3851920" y="2636912"/>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e 36"/>
            <p:cNvSpPr/>
            <p:nvPr/>
          </p:nvSpPr>
          <p:spPr>
            <a:xfrm>
              <a:off x="3419872" y="3140968"/>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e 37"/>
            <p:cNvSpPr/>
            <p:nvPr/>
          </p:nvSpPr>
          <p:spPr>
            <a:xfrm>
              <a:off x="2627784" y="3645024"/>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e 38"/>
            <p:cNvSpPr/>
            <p:nvPr/>
          </p:nvSpPr>
          <p:spPr>
            <a:xfrm>
              <a:off x="1979712" y="3645024"/>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e 39"/>
            <p:cNvSpPr/>
            <p:nvPr/>
          </p:nvSpPr>
          <p:spPr>
            <a:xfrm>
              <a:off x="1619672" y="3573016"/>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e 40"/>
            <p:cNvSpPr/>
            <p:nvPr/>
          </p:nvSpPr>
          <p:spPr>
            <a:xfrm>
              <a:off x="2195736" y="5013176"/>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e 41"/>
            <p:cNvSpPr/>
            <p:nvPr/>
          </p:nvSpPr>
          <p:spPr>
            <a:xfrm>
              <a:off x="3491880" y="5085184"/>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e 42"/>
            <p:cNvSpPr/>
            <p:nvPr/>
          </p:nvSpPr>
          <p:spPr>
            <a:xfrm>
              <a:off x="2627784" y="4077072"/>
              <a:ext cx="144016" cy="144016"/>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4" name="Immagine 43"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45" name="Immagine 44" descr="Logo ENPI.jpg"/>
          <p:cNvPicPr>
            <a:picLocks noChangeAspect="1"/>
          </p:cNvPicPr>
          <p:nvPr/>
        </p:nvPicPr>
        <p:blipFill>
          <a:blip r:embed="rId3" cstate="print"/>
          <a:stretch>
            <a:fillRect/>
          </a:stretch>
        </p:blipFill>
        <p:spPr>
          <a:xfrm>
            <a:off x="7549852" y="6413206"/>
            <a:ext cx="637480" cy="355894"/>
          </a:xfrm>
          <a:prstGeom prst="rect">
            <a:avLst/>
          </a:prstGeom>
        </p:spPr>
      </p:pic>
      <p:pic>
        <p:nvPicPr>
          <p:cNvPr id="46" name="Immagine 45"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47" name="CasellaDiTesto 46"/>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
        <p:nvSpPr>
          <p:cNvPr id="48" name="Rettangolo 47"/>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CasellaDiTesto 48"/>
          <p:cNvSpPr txBox="1"/>
          <p:nvPr/>
        </p:nvSpPr>
        <p:spPr>
          <a:xfrm>
            <a:off x="1328250" y="5304468"/>
            <a:ext cx="6698693" cy="584775"/>
          </a:xfrm>
          <a:prstGeom prst="rect">
            <a:avLst/>
          </a:prstGeom>
          <a:noFill/>
        </p:spPr>
        <p:txBody>
          <a:bodyPr wrap="none" rtlCol="0">
            <a:spAutoFit/>
          </a:bodyPr>
          <a:lstStyle/>
          <a:p>
            <a:r>
              <a:rPr lang="en-GB" sz="3200" dirty="0" smtClean="0">
                <a:solidFill>
                  <a:srgbClr val="FF0000"/>
                </a:solidFill>
              </a:rPr>
              <a:t>One Macro Mediterranean Value Chain</a:t>
            </a:r>
            <a:endParaRPr lang="en-GB" sz="3200" dirty="0">
              <a:solidFill>
                <a:srgbClr val="FF0000"/>
              </a:solidFill>
            </a:endParaRPr>
          </a:p>
        </p:txBody>
      </p:sp>
    </p:spTree>
    <p:extLst>
      <p:ext uri="{BB962C8B-B14F-4D97-AF65-F5344CB8AC3E}">
        <p14:creationId xmlns:p14="http://schemas.microsoft.com/office/powerpoint/2010/main" val="198537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12</a:t>
            </a:fld>
            <a:endParaRPr lang="fr-FR"/>
          </a:p>
        </p:txBody>
      </p:sp>
      <p:sp>
        <p:nvSpPr>
          <p:cNvPr id="3" name="Titolo 2"/>
          <p:cNvSpPr>
            <a:spLocks noGrp="1"/>
          </p:cNvSpPr>
          <p:nvPr>
            <p:ph type="title"/>
          </p:nvPr>
        </p:nvSpPr>
        <p:spPr>
          <a:xfrm>
            <a:off x="353272" y="2441561"/>
            <a:ext cx="8229600" cy="1143000"/>
          </a:xfrm>
        </p:spPr>
        <p:txBody>
          <a:bodyPr>
            <a:normAutofit fontScale="90000"/>
          </a:bodyPr>
          <a:lstStyle/>
          <a:p>
            <a:r>
              <a:rPr lang="en-GB" dirty="0" smtClean="0"/>
              <a:t>3. The ENPI Programme </a:t>
            </a:r>
            <a:br>
              <a:rPr lang="en-GB" dirty="0" smtClean="0"/>
            </a:br>
            <a:r>
              <a:rPr lang="en-GB" dirty="0" smtClean="0"/>
              <a:t>Strategic Actions</a:t>
            </a:r>
            <a:endParaRPr lang="en-GB" dirty="0"/>
          </a:p>
        </p:txBody>
      </p:sp>
      <p:pic>
        <p:nvPicPr>
          <p:cNvPr id="4" name="Immagine 3"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5" name="Immagine 4"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6" name="Rettangolo 5"/>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8" name="CasellaDiTesto 7"/>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Tree>
    <p:extLst>
      <p:ext uri="{BB962C8B-B14F-4D97-AF65-F5344CB8AC3E}">
        <p14:creationId xmlns:p14="http://schemas.microsoft.com/office/powerpoint/2010/main" val="40309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13</a:t>
            </a:fld>
            <a:endParaRPr lang="fr-FR"/>
          </a:p>
        </p:txBody>
      </p:sp>
      <p:sp>
        <p:nvSpPr>
          <p:cNvPr id="3" name="Titolo 2"/>
          <p:cNvSpPr>
            <a:spLocks noGrp="1"/>
          </p:cNvSpPr>
          <p:nvPr>
            <p:ph type="title"/>
          </p:nvPr>
        </p:nvSpPr>
        <p:spPr/>
        <p:txBody>
          <a:bodyPr>
            <a:normAutofit/>
          </a:bodyPr>
          <a:lstStyle/>
          <a:p>
            <a:pPr algn="l"/>
            <a:r>
              <a:rPr lang="en-US" sz="3200" b="1" dirty="0" smtClean="0">
                <a:solidFill>
                  <a:schemeClr val="accent1">
                    <a:lumMod val="75000"/>
                  </a:schemeClr>
                </a:solidFill>
              </a:rPr>
              <a:t>Cross Border Cooperation Initiatives.</a:t>
            </a:r>
            <a:endParaRPr lang="en-GB" sz="3200" dirty="0"/>
          </a:p>
        </p:txBody>
      </p:sp>
      <p:sp>
        <p:nvSpPr>
          <p:cNvPr id="4" name="Titolo 2"/>
          <p:cNvSpPr txBox="1">
            <a:spLocks/>
          </p:cNvSpPr>
          <p:nvPr/>
        </p:nvSpPr>
        <p:spPr>
          <a:xfrm>
            <a:off x="198205" y="27307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chemeClr val="accent1">
                  <a:lumMod val="75000"/>
                </a:schemeClr>
              </a:solidFill>
            </a:endParaRPr>
          </a:p>
        </p:txBody>
      </p:sp>
      <p:sp>
        <p:nvSpPr>
          <p:cNvPr id="5" name="Rettangolo 4"/>
          <p:cNvSpPr/>
          <p:nvPr/>
        </p:nvSpPr>
        <p:spPr>
          <a:xfrm>
            <a:off x="843038" y="1988840"/>
            <a:ext cx="3619517" cy="1684372"/>
          </a:xfrm>
          <a:prstGeom prst="rect">
            <a:avLst/>
          </a:prstGeom>
        </p:spPr>
        <p:txBody>
          <a:bodyPr wrap="square">
            <a:spAutoFit/>
          </a:bodyPr>
          <a:lstStyle/>
          <a:p>
            <a:pPr>
              <a:lnSpc>
                <a:spcPct val="107000"/>
              </a:lnSpc>
              <a:spcAft>
                <a:spcPts val="800"/>
              </a:spcAft>
            </a:pPr>
            <a:r>
              <a:rPr lang="en-US" sz="2400" b="1"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Innovation &amp;Tech-textiles </a:t>
            </a:r>
            <a:endParaRPr lang="en-GB" sz="2400" b="1"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b="1"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EU programs for Innovation</a:t>
            </a:r>
            <a:endParaRPr lang="en-GB" sz="1600" b="1"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b="1"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Technical textiles</a:t>
            </a:r>
            <a:endParaRPr lang="en-GB" sz="1600" b="1"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b="1"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Recycled Cotton</a:t>
            </a:r>
            <a:endParaRPr lang="en-GB" sz="1600" b="1" dirty="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CasellaDiTesto 5"/>
          <p:cNvSpPr txBox="1"/>
          <p:nvPr/>
        </p:nvSpPr>
        <p:spPr>
          <a:xfrm>
            <a:off x="843038" y="4125689"/>
            <a:ext cx="3038396" cy="886461"/>
          </a:xfrm>
          <a:prstGeom prst="rect">
            <a:avLst/>
          </a:prstGeom>
          <a:noFill/>
        </p:spPr>
        <p:txBody>
          <a:bodyPr wrap="none" rtlCol="0">
            <a:spAutoFit/>
          </a:bodyPr>
          <a:lstStyle/>
          <a:p>
            <a:pPr>
              <a:lnSpc>
                <a:spcPct val="107000"/>
              </a:lnSpc>
              <a:spcAft>
                <a:spcPts val="800"/>
              </a:spcAft>
            </a:pPr>
            <a:r>
              <a:rPr lang="en-US" sz="24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Market </a:t>
            </a:r>
            <a:r>
              <a:rPr lang="en-US" sz="2400" b="1"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Development</a:t>
            </a:r>
            <a:endParaRPr lang="en-GB" sz="2400" b="1"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b="1"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International development</a:t>
            </a:r>
            <a:endParaRPr lang="en-GB" sz="1600" b="1"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CasellaDiTesto 6"/>
          <p:cNvSpPr txBox="1"/>
          <p:nvPr/>
        </p:nvSpPr>
        <p:spPr>
          <a:xfrm>
            <a:off x="4535599" y="1988840"/>
            <a:ext cx="4151201" cy="1220783"/>
          </a:xfrm>
          <a:prstGeom prst="rect">
            <a:avLst/>
          </a:prstGeom>
          <a:noFill/>
        </p:spPr>
        <p:txBody>
          <a:bodyPr wrap="none" rtlCol="0">
            <a:spAutoFit/>
          </a:bodyPr>
          <a:lstStyle/>
          <a:p>
            <a:pPr>
              <a:spcAft>
                <a:spcPts val="600"/>
              </a:spcAft>
            </a:pPr>
            <a:r>
              <a:rPr lang="it-IT" sz="2400" b="1" dirty="0">
                <a:solidFill>
                  <a:srgbClr val="D60093"/>
                </a:solidFill>
                <a:latin typeface="Calibri" panose="020F0502020204030204" pitchFamily="34" charset="0"/>
                <a:ea typeface="Times New Roman" panose="02020603050405020304" pitchFamily="18" charset="0"/>
                <a:cs typeface="Times New Roman" panose="02020603050405020304" pitchFamily="18" charset="0"/>
              </a:rPr>
              <a:t>Brands </a:t>
            </a:r>
            <a:r>
              <a:rPr lang="it-IT" sz="2400" b="1" dirty="0" smtClean="0">
                <a:solidFill>
                  <a:srgbClr val="D60093"/>
                </a:solidFill>
                <a:latin typeface="Calibri" panose="020F0502020204030204" pitchFamily="34" charset="0"/>
                <a:ea typeface="Times New Roman" panose="02020603050405020304" pitchFamily="18" charset="0"/>
                <a:cs typeface="Times New Roman" panose="02020603050405020304" pitchFamily="18" charset="0"/>
              </a:rPr>
              <a:t>&amp; Business </a:t>
            </a:r>
            <a:r>
              <a:rPr lang="it-IT" sz="2400" b="1" dirty="0" err="1" smtClean="0">
                <a:solidFill>
                  <a:srgbClr val="D60093"/>
                </a:solidFill>
                <a:latin typeface="Calibri" panose="020F0502020204030204" pitchFamily="34" charset="0"/>
                <a:ea typeface="Times New Roman" panose="02020603050405020304" pitchFamily="18" charset="0"/>
                <a:cs typeface="Times New Roman" panose="02020603050405020304" pitchFamily="18" charset="0"/>
              </a:rPr>
              <a:t>Models</a:t>
            </a:r>
            <a:endParaRPr lang="it-IT" sz="2400" b="1" dirty="0" smtClean="0">
              <a:solidFill>
                <a:srgbClr val="D60093"/>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b="1" dirty="0" smtClean="0">
                <a:solidFill>
                  <a:srgbClr val="D60093"/>
                </a:solidFill>
                <a:latin typeface="Calibri" panose="020F0502020204030204" pitchFamily="34" charset="0"/>
                <a:ea typeface="Times New Roman" panose="02020603050405020304" pitchFamily="18" charset="0"/>
                <a:cs typeface="Times New Roman" panose="02020603050405020304" pitchFamily="18" charset="0"/>
              </a:rPr>
              <a:t>Development of </a:t>
            </a:r>
            <a:r>
              <a:rPr lang="en-US" b="1" dirty="0">
                <a:solidFill>
                  <a:srgbClr val="D60093"/>
                </a:solidFill>
                <a:latin typeface="Calibri" panose="020F0502020204030204" pitchFamily="34" charset="0"/>
                <a:ea typeface="Times New Roman" panose="02020603050405020304" pitchFamily="18" charset="0"/>
                <a:cs typeface="Times New Roman" panose="02020603050405020304" pitchFamily="18" charset="0"/>
              </a:rPr>
              <a:t>Local </a:t>
            </a:r>
            <a:r>
              <a:rPr lang="en-US" b="1" dirty="0" smtClean="0">
                <a:solidFill>
                  <a:srgbClr val="D60093"/>
                </a:solidFill>
                <a:latin typeface="Calibri" panose="020F0502020204030204" pitchFamily="34" charset="0"/>
                <a:ea typeface="Times New Roman" panose="02020603050405020304" pitchFamily="18" charset="0"/>
                <a:cs typeface="Times New Roman" panose="02020603050405020304" pitchFamily="18" charset="0"/>
              </a:rPr>
              <a:t>Brands</a:t>
            </a:r>
          </a:p>
          <a:p>
            <a:pPr marL="285750" indent="-285750">
              <a:lnSpc>
                <a:spcPct val="107000"/>
              </a:lnSpc>
              <a:spcAft>
                <a:spcPts val="800"/>
              </a:spcAft>
              <a:buFont typeface="Arial" panose="020B0604020202020204" pitchFamily="34" charset="0"/>
              <a:buChar char="•"/>
            </a:pPr>
            <a:r>
              <a:rPr lang="en-US" b="1" dirty="0" smtClean="0">
                <a:solidFill>
                  <a:srgbClr val="D60093"/>
                </a:solidFill>
                <a:latin typeface="Calibri" panose="020F0502020204030204" pitchFamily="34" charset="0"/>
                <a:ea typeface="Times New Roman" panose="02020603050405020304" pitchFamily="18" charset="0"/>
                <a:cs typeface="Times New Roman" panose="02020603050405020304" pitchFamily="18" charset="0"/>
              </a:rPr>
              <a:t>From Subcontracting to Co-contracting</a:t>
            </a:r>
          </a:p>
        </p:txBody>
      </p:sp>
      <p:sp>
        <p:nvSpPr>
          <p:cNvPr id="8" name="Rettangolo 7"/>
          <p:cNvSpPr/>
          <p:nvPr/>
        </p:nvSpPr>
        <p:spPr>
          <a:xfrm>
            <a:off x="4535599" y="4125689"/>
            <a:ext cx="3356625" cy="815608"/>
          </a:xfrm>
          <a:prstGeom prst="rect">
            <a:avLst/>
          </a:prstGeom>
        </p:spPr>
        <p:txBody>
          <a:bodyPr wrap="none">
            <a:spAutoFit/>
          </a:bodyPr>
          <a:lstStyle/>
          <a:p>
            <a:pPr>
              <a:spcAft>
                <a:spcPts val="600"/>
              </a:spcAft>
            </a:pPr>
            <a:r>
              <a:rPr lang="en-US" sz="2400" b="1" dirty="0" smtClean="0">
                <a:solidFill>
                  <a:srgbClr val="C00000"/>
                </a:solidFill>
              </a:rPr>
              <a:t>Operations</a:t>
            </a:r>
          </a:p>
          <a:p>
            <a:pPr marL="285750" indent="-285750">
              <a:spcAft>
                <a:spcPts val="600"/>
              </a:spcAft>
              <a:buFont typeface="Arial" panose="020B0604020202020204" pitchFamily="34" charset="0"/>
              <a:buChar char="•"/>
            </a:pPr>
            <a:r>
              <a:rPr lang="en-US"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S</a:t>
            </a:r>
            <a:r>
              <a:rPr lang="en-US" b="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tock </a:t>
            </a:r>
            <a:r>
              <a:rPr lang="en-US"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(leftovers) </a:t>
            </a:r>
            <a:r>
              <a:rPr lang="en-US" b="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Management</a:t>
            </a:r>
            <a:endParaRPr lang="en-US" b="1" dirty="0" smtClean="0">
              <a:solidFill>
                <a:srgbClr val="C00000"/>
              </a:solidFill>
            </a:endParaRPr>
          </a:p>
        </p:txBody>
      </p:sp>
      <p:pic>
        <p:nvPicPr>
          <p:cNvPr id="9" name="Immagine 8"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10" name="Immagine 9"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11" name="Rettangolo 10"/>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13" name="CasellaDiTesto 12"/>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Tree>
    <p:extLst>
      <p:ext uri="{BB962C8B-B14F-4D97-AF65-F5344CB8AC3E}">
        <p14:creationId xmlns:p14="http://schemas.microsoft.com/office/powerpoint/2010/main" val="1455904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14</a:t>
            </a:fld>
            <a:endParaRPr lang="fr-FR"/>
          </a:p>
        </p:txBody>
      </p:sp>
      <p:sp>
        <p:nvSpPr>
          <p:cNvPr id="3" name="Titolo 2"/>
          <p:cNvSpPr>
            <a:spLocks noGrp="1"/>
          </p:cNvSpPr>
          <p:nvPr>
            <p:ph type="title"/>
          </p:nvPr>
        </p:nvSpPr>
        <p:spPr>
          <a:xfrm>
            <a:off x="353272" y="2441561"/>
            <a:ext cx="8229600" cy="1143000"/>
          </a:xfrm>
        </p:spPr>
        <p:txBody>
          <a:bodyPr>
            <a:normAutofit fontScale="90000"/>
          </a:bodyPr>
          <a:lstStyle/>
          <a:p>
            <a:r>
              <a:rPr lang="en-GB" dirty="0"/>
              <a:t>4</a:t>
            </a:r>
            <a:r>
              <a:rPr lang="en-GB" dirty="0" smtClean="0"/>
              <a:t>. Project tools for </a:t>
            </a:r>
            <a:br>
              <a:rPr lang="en-GB" dirty="0" smtClean="0"/>
            </a:br>
            <a:r>
              <a:rPr lang="en-GB" dirty="0" smtClean="0"/>
              <a:t>CBC Initiatives</a:t>
            </a:r>
            <a:endParaRPr lang="en-GB" dirty="0"/>
          </a:p>
        </p:txBody>
      </p:sp>
      <p:pic>
        <p:nvPicPr>
          <p:cNvPr id="4" name="Immagine 3"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5" name="Immagine 4"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6" name="Rettangolo 5"/>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8" name="CasellaDiTesto 7"/>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Tree>
    <p:extLst>
      <p:ext uri="{BB962C8B-B14F-4D97-AF65-F5344CB8AC3E}">
        <p14:creationId xmlns:p14="http://schemas.microsoft.com/office/powerpoint/2010/main" val="2801232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agono 11"/>
          <p:cNvSpPr/>
          <p:nvPr/>
        </p:nvSpPr>
        <p:spPr>
          <a:xfrm>
            <a:off x="857597" y="2601591"/>
            <a:ext cx="7417907" cy="989291"/>
          </a:xfrm>
          <a:prstGeom prst="homePlate">
            <a:avLst>
              <a:gd name="adj" fmla="val 10516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egnaposto numero diapositiva 1"/>
          <p:cNvSpPr>
            <a:spLocks noGrp="1"/>
          </p:cNvSpPr>
          <p:nvPr>
            <p:ph type="sldNum" sz="quarter" idx="12"/>
          </p:nvPr>
        </p:nvSpPr>
        <p:spPr>
          <a:xfrm>
            <a:off x="6268869" y="5872532"/>
            <a:ext cx="2133600" cy="365125"/>
          </a:xfrm>
        </p:spPr>
        <p:txBody>
          <a:bodyPr/>
          <a:lstStyle/>
          <a:p>
            <a:fld id="{01E9E200-B787-4253-9A13-61AE61D0C841}" type="slidenum">
              <a:rPr lang="fr-FR" smtClean="0"/>
              <a:pPr/>
              <a:t>15</a:t>
            </a:fld>
            <a:endParaRPr lang="fr-FR"/>
          </a:p>
        </p:txBody>
      </p:sp>
      <p:sp>
        <p:nvSpPr>
          <p:cNvPr id="3" name="Titolo 2"/>
          <p:cNvSpPr>
            <a:spLocks noGrp="1"/>
          </p:cNvSpPr>
          <p:nvPr>
            <p:ph type="title"/>
          </p:nvPr>
        </p:nvSpPr>
        <p:spPr/>
        <p:txBody>
          <a:bodyPr>
            <a:normAutofit/>
          </a:bodyPr>
          <a:lstStyle/>
          <a:p>
            <a:pPr algn="l"/>
            <a:r>
              <a:rPr lang="en-GB" sz="3200" b="1" dirty="0" err="1" smtClean="0">
                <a:solidFill>
                  <a:schemeClr val="accent1">
                    <a:lumMod val="75000"/>
                  </a:schemeClr>
                </a:solidFill>
              </a:rPr>
              <a:t>Tex</a:t>
            </a:r>
            <a:r>
              <a:rPr lang="en-GB" sz="3200" b="1" dirty="0" smtClean="0">
                <a:solidFill>
                  <a:schemeClr val="accent1">
                    <a:lumMod val="75000"/>
                  </a:schemeClr>
                </a:solidFill>
              </a:rPr>
              <a:t>-Med Clusters development.</a:t>
            </a:r>
            <a:endParaRPr lang="en-GB" sz="3200" b="1" dirty="0">
              <a:solidFill>
                <a:schemeClr val="accent1">
                  <a:lumMod val="75000"/>
                </a:schemeClr>
              </a:solidFill>
            </a:endParaRPr>
          </a:p>
        </p:txBody>
      </p:sp>
      <p:sp>
        <p:nvSpPr>
          <p:cNvPr id="5" name="Ovale 4"/>
          <p:cNvSpPr/>
          <p:nvPr/>
        </p:nvSpPr>
        <p:spPr>
          <a:xfrm>
            <a:off x="460944" y="2699655"/>
            <a:ext cx="936104" cy="7920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75000"/>
                  </a:schemeClr>
                </a:solidFill>
              </a:rPr>
              <a:t>KICK OFF</a:t>
            </a:r>
            <a:endParaRPr lang="en-GB" b="1" dirty="0">
              <a:solidFill>
                <a:schemeClr val="accent1">
                  <a:lumMod val="75000"/>
                </a:schemeClr>
              </a:solidFill>
            </a:endParaRPr>
          </a:p>
        </p:txBody>
      </p:sp>
      <p:sp>
        <p:nvSpPr>
          <p:cNvPr id="6" name="Ovale 5"/>
          <p:cNvSpPr/>
          <p:nvPr/>
        </p:nvSpPr>
        <p:spPr>
          <a:xfrm>
            <a:off x="1450809" y="2715755"/>
            <a:ext cx="936104" cy="7920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b="1" dirty="0" smtClean="0">
                <a:solidFill>
                  <a:schemeClr val="accent1">
                    <a:lumMod val="75000"/>
                  </a:schemeClr>
                </a:solidFill>
              </a:rPr>
              <a:t>WRAP</a:t>
            </a:r>
          </a:p>
          <a:p>
            <a:pPr algn="ctr"/>
            <a:r>
              <a:rPr lang="en-GB" b="1" dirty="0" smtClean="0">
                <a:solidFill>
                  <a:schemeClr val="accent1">
                    <a:lumMod val="75000"/>
                  </a:schemeClr>
                </a:solidFill>
              </a:rPr>
              <a:t> UP</a:t>
            </a:r>
            <a:endParaRPr lang="en-GB" b="1" dirty="0">
              <a:solidFill>
                <a:schemeClr val="accent1">
                  <a:lumMod val="75000"/>
                </a:schemeClr>
              </a:solidFill>
            </a:endParaRPr>
          </a:p>
        </p:txBody>
      </p:sp>
      <p:sp>
        <p:nvSpPr>
          <p:cNvPr id="7" name="Ovale 6"/>
          <p:cNvSpPr/>
          <p:nvPr/>
        </p:nvSpPr>
        <p:spPr>
          <a:xfrm>
            <a:off x="2523481" y="2699655"/>
            <a:ext cx="936104" cy="7920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b="1" dirty="0" smtClean="0">
                <a:solidFill>
                  <a:schemeClr val="accent1">
                    <a:lumMod val="75000"/>
                  </a:schemeClr>
                </a:solidFill>
              </a:rPr>
              <a:t>CLUS</a:t>
            </a:r>
          </a:p>
          <a:p>
            <a:pPr algn="ctr"/>
            <a:r>
              <a:rPr lang="en-GB" b="1" dirty="0" smtClean="0">
                <a:solidFill>
                  <a:schemeClr val="accent1">
                    <a:lumMod val="75000"/>
                  </a:schemeClr>
                </a:solidFill>
              </a:rPr>
              <a:t>CONF</a:t>
            </a:r>
            <a:endParaRPr lang="en-GB" b="1" dirty="0">
              <a:solidFill>
                <a:schemeClr val="accent1">
                  <a:lumMod val="75000"/>
                </a:schemeClr>
              </a:solidFill>
            </a:endParaRPr>
          </a:p>
        </p:txBody>
      </p:sp>
      <p:sp>
        <p:nvSpPr>
          <p:cNvPr id="10" name="Ovale 9"/>
          <p:cNvSpPr/>
          <p:nvPr/>
        </p:nvSpPr>
        <p:spPr>
          <a:xfrm>
            <a:off x="5125468" y="2698912"/>
            <a:ext cx="936104" cy="7920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b="1" dirty="0" smtClean="0">
                <a:solidFill>
                  <a:schemeClr val="accent1">
                    <a:lumMod val="75000"/>
                  </a:schemeClr>
                </a:solidFill>
              </a:rPr>
              <a:t>SMEs</a:t>
            </a:r>
          </a:p>
          <a:p>
            <a:pPr algn="ctr"/>
            <a:r>
              <a:rPr lang="en-GB" b="1" dirty="0" smtClean="0">
                <a:solidFill>
                  <a:schemeClr val="accent1">
                    <a:lumMod val="75000"/>
                  </a:schemeClr>
                </a:solidFill>
              </a:rPr>
              <a:t>CONF</a:t>
            </a:r>
            <a:endParaRPr lang="en-GB" b="1" dirty="0">
              <a:solidFill>
                <a:schemeClr val="accent1">
                  <a:lumMod val="75000"/>
                </a:schemeClr>
              </a:solidFill>
            </a:endParaRPr>
          </a:p>
        </p:txBody>
      </p:sp>
      <p:sp>
        <p:nvSpPr>
          <p:cNvPr id="11" name="Ovale 10"/>
          <p:cNvSpPr/>
          <p:nvPr/>
        </p:nvSpPr>
        <p:spPr>
          <a:xfrm>
            <a:off x="7339401" y="2699655"/>
            <a:ext cx="936104" cy="7920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b="1" dirty="0" smtClean="0">
                <a:solidFill>
                  <a:schemeClr val="accent1">
                    <a:lumMod val="75000"/>
                  </a:schemeClr>
                </a:solidFill>
              </a:rPr>
              <a:t>CAP </a:t>
            </a:r>
            <a:r>
              <a:rPr lang="en-GB" sz="1600" b="1" dirty="0" smtClean="0">
                <a:solidFill>
                  <a:schemeClr val="accent1">
                    <a:lumMod val="75000"/>
                  </a:schemeClr>
                </a:solidFill>
              </a:rPr>
              <a:t>FORUM</a:t>
            </a:r>
          </a:p>
        </p:txBody>
      </p:sp>
      <p:sp>
        <p:nvSpPr>
          <p:cNvPr id="16" name="CasellaDiTesto 15"/>
          <p:cNvSpPr txBox="1"/>
          <p:nvPr/>
        </p:nvSpPr>
        <p:spPr>
          <a:xfrm>
            <a:off x="704771" y="1821877"/>
            <a:ext cx="1562607" cy="369332"/>
          </a:xfrm>
          <a:prstGeom prst="rect">
            <a:avLst/>
          </a:prstGeom>
          <a:noFill/>
        </p:spPr>
        <p:txBody>
          <a:bodyPr wrap="none" rtlCol="0">
            <a:spAutoFit/>
          </a:bodyPr>
          <a:lstStyle/>
          <a:p>
            <a:r>
              <a:rPr lang="en-GB" b="1" dirty="0" smtClean="0">
                <a:solidFill>
                  <a:schemeClr val="bg1">
                    <a:lumMod val="65000"/>
                  </a:schemeClr>
                </a:solidFill>
              </a:rPr>
              <a:t>ASSESSEMENT</a:t>
            </a:r>
            <a:endParaRPr lang="en-GB" b="1" dirty="0">
              <a:solidFill>
                <a:schemeClr val="bg1">
                  <a:lumMod val="65000"/>
                </a:schemeClr>
              </a:solidFill>
            </a:endParaRPr>
          </a:p>
        </p:txBody>
      </p:sp>
      <p:sp>
        <p:nvSpPr>
          <p:cNvPr id="17" name="CasellaDiTesto 16"/>
          <p:cNvSpPr txBox="1"/>
          <p:nvPr/>
        </p:nvSpPr>
        <p:spPr>
          <a:xfrm>
            <a:off x="1926007" y="2128639"/>
            <a:ext cx="1531188" cy="369332"/>
          </a:xfrm>
          <a:prstGeom prst="rect">
            <a:avLst/>
          </a:prstGeom>
          <a:noFill/>
        </p:spPr>
        <p:txBody>
          <a:bodyPr wrap="none" rtlCol="0">
            <a:spAutoFit/>
          </a:bodyPr>
          <a:lstStyle/>
          <a:p>
            <a:r>
              <a:rPr lang="en-GB" b="1" dirty="0" smtClean="0">
                <a:solidFill>
                  <a:srgbClr val="00B050"/>
                </a:solidFill>
              </a:rPr>
              <a:t>PREPARATION</a:t>
            </a:r>
            <a:endParaRPr lang="en-GB" b="1" dirty="0">
              <a:solidFill>
                <a:srgbClr val="00B050"/>
              </a:solidFill>
            </a:endParaRPr>
          </a:p>
        </p:txBody>
      </p:sp>
      <p:sp>
        <p:nvSpPr>
          <p:cNvPr id="18" name="CasellaDiTesto 17"/>
          <p:cNvSpPr txBox="1"/>
          <p:nvPr/>
        </p:nvSpPr>
        <p:spPr>
          <a:xfrm>
            <a:off x="3061042" y="1839855"/>
            <a:ext cx="4681090" cy="369332"/>
          </a:xfrm>
          <a:prstGeom prst="rect">
            <a:avLst/>
          </a:prstGeom>
          <a:noFill/>
        </p:spPr>
        <p:txBody>
          <a:bodyPr wrap="none" rtlCol="0">
            <a:spAutoFit/>
          </a:bodyPr>
          <a:lstStyle/>
          <a:p>
            <a:r>
              <a:rPr lang="en-GB" b="1" dirty="0" smtClean="0">
                <a:solidFill>
                  <a:srgbClr val="FF0000"/>
                </a:solidFill>
              </a:rPr>
              <a:t>I    M    P    L    E    M    E    N    T    A    T    I   O    N</a:t>
            </a:r>
            <a:endParaRPr lang="en-GB" b="1" dirty="0">
              <a:solidFill>
                <a:srgbClr val="FF0000"/>
              </a:solidFill>
            </a:endParaRPr>
          </a:p>
        </p:txBody>
      </p:sp>
      <p:sp>
        <p:nvSpPr>
          <p:cNvPr id="19" name="CasellaDiTesto 18"/>
          <p:cNvSpPr txBox="1"/>
          <p:nvPr/>
        </p:nvSpPr>
        <p:spPr>
          <a:xfrm>
            <a:off x="7049499" y="2134275"/>
            <a:ext cx="1737079" cy="369332"/>
          </a:xfrm>
          <a:prstGeom prst="rect">
            <a:avLst/>
          </a:prstGeom>
          <a:noFill/>
        </p:spPr>
        <p:txBody>
          <a:bodyPr wrap="none" rtlCol="0">
            <a:spAutoFit/>
          </a:bodyPr>
          <a:lstStyle/>
          <a:p>
            <a:r>
              <a:rPr lang="en-GB" b="1" dirty="0" smtClean="0">
                <a:solidFill>
                  <a:schemeClr val="accent1">
                    <a:lumMod val="75000"/>
                  </a:schemeClr>
                </a:solidFill>
              </a:rPr>
              <a:t>CAPITALIZATION</a:t>
            </a:r>
            <a:endParaRPr lang="en-GB" b="1" dirty="0">
              <a:solidFill>
                <a:schemeClr val="accent1">
                  <a:lumMod val="75000"/>
                </a:schemeClr>
              </a:solidFill>
            </a:endParaRPr>
          </a:p>
        </p:txBody>
      </p:sp>
      <p:sp>
        <p:nvSpPr>
          <p:cNvPr id="24" name="CasellaDiTesto 23"/>
          <p:cNvSpPr txBox="1"/>
          <p:nvPr/>
        </p:nvSpPr>
        <p:spPr>
          <a:xfrm rot="16200000">
            <a:off x="3121410" y="4653577"/>
            <a:ext cx="1863780" cy="369332"/>
          </a:xfrm>
          <a:prstGeom prst="rect">
            <a:avLst/>
          </a:prstGeom>
          <a:noFill/>
        </p:spPr>
        <p:txBody>
          <a:bodyPr wrap="none" rtlCol="0">
            <a:spAutoFit/>
          </a:bodyPr>
          <a:lstStyle/>
          <a:p>
            <a:r>
              <a:rPr lang="en-GB" b="1" dirty="0" smtClean="0"/>
              <a:t>INNOVATION DAY</a:t>
            </a:r>
            <a:endParaRPr lang="en-GB" b="1" dirty="0"/>
          </a:p>
        </p:txBody>
      </p:sp>
      <p:sp>
        <p:nvSpPr>
          <p:cNvPr id="26" name="CasellaDiTesto 25"/>
          <p:cNvSpPr txBox="1"/>
          <p:nvPr/>
        </p:nvSpPr>
        <p:spPr>
          <a:xfrm rot="16200000">
            <a:off x="3778251" y="4464814"/>
            <a:ext cx="1519134" cy="369332"/>
          </a:xfrm>
          <a:prstGeom prst="rect">
            <a:avLst/>
          </a:prstGeom>
          <a:noFill/>
        </p:spPr>
        <p:txBody>
          <a:bodyPr wrap="none" rtlCol="0">
            <a:spAutoFit/>
          </a:bodyPr>
          <a:lstStyle/>
          <a:p>
            <a:r>
              <a:rPr lang="en-GB" b="1" dirty="0" smtClean="0"/>
              <a:t>TECHTEXTILES</a:t>
            </a:r>
            <a:endParaRPr lang="en-GB" b="1" dirty="0"/>
          </a:p>
        </p:txBody>
      </p:sp>
      <p:sp>
        <p:nvSpPr>
          <p:cNvPr id="27" name="CasellaDiTesto 26"/>
          <p:cNvSpPr txBox="1"/>
          <p:nvPr/>
        </p:nvSpPr>
        <p:spPr>
          <a:xfrm rot="16200000">
            <a:off x="4215334" y="4513224"/>
            <a:ext cx="1615955" cy="369332"/>
          </a:xfrm>
          <a:prstGeom prst="rect">
            <a:avLst/>
          </a:prstGeom>
          <a:noFill/>
        </p:spPr>
        <p:txBody>
          <a:bodyPr wrap="none" rtlCol="0">
            <a:spAutoFit/>
          </a:bodyPr>
          <a:lstStyle/>
          <a:p>
            <a:r>
              <a:rPr lang="en-GB" b="1" dirty="0" smtClean="0"/>
              <a:t>WS MONASTIR</a:t>
            </a:r>
            <a:endParaRPr lang="en-GB" b="1" dirty="0"/>
          </a:p>
        </p:txBody>
      </p:sp>
      <p:sp>
        <p:nvSpPr>
          <p:cNvPr id="29" name="CasellaDiTesto 28"/>
          <p:cNvSpPr txBox="1"/>
          <p:nvPr/>
        </p:nvSpPr>
        <p:spPr>
          <a:xfrm rot="16200000">
            <a:off x="5525343" y="4360266"/>
            <a:ext cx="1310039" cy="369332"/>
          </a:xfrm>
          <a:prstGeom prst="rect">
            <a:avLst/>
          </a:prstGeom>
          <a:noFill/>
        </p:spPr>
        <p:txBody>
          <a:bodyPr wrap="none" rtlCol="0">
            <a:spAutoFit/>
          </a:bodyPr>
          <a:lstStyle/>
          <a:p>
            <a:r>
              <a:rPr lang="en-GB" b="1" dirty="0" smtClean="0"/>
              <a:t>WS ATHENS</a:t>
            </a:r>
            <a:endParaRPr lang="en-GB" b="1" dirty="0"/>
          </a:p>
        </p:txBody>
      </p:sp>
      <p:sp>
        <p:nvSpPr>
          <p:cNvPr id="30" name="CasellaDiTesto 29"/>
          <p:cNvSpPr txBox="1"/>
          <p:nvPr/>
        </p:nvSpPr>
        <p:spPr>
          <a:xfrm rot="16200000">
            <a:off x="5875312" y="4485076"/>
            <a:ext cx="1559658" cy="369332"/>
          </a:xfrm>
          <a:prstGeom prst="rect">
            <a:avLst/>
          </a:prstGeom>
          <a:noFill/>
        </p:spPr>
        <p:txBody>
          <a:bodyPr wrap="none" rtlCol="0">
            <a:spAutoFit/>
          </a:bodyPr>
          <a:lstStyle/>
          <a:p>
            <a:r>
              <a:rPr lang="en-GB" b="1" dirty="0" smtClean="0"/>
              <a:t>WS  DEAD SEA</a:t>
            </a:r>
            <a:endParaRPr lang="en-GB" b="1" dirty="0"/>
          </a:p>
        </p:txBody>
      </p:sp>
      <p:sp>
        <p:nvSpPr>
          <p:cNvPr id="31" name="CasellaDiTesto 30"/>
          <p:cNvSpPr txBox="1"/>
          <p:nvPr/>
        </p:nvSpPr>
        <p:spPr>
          <a:xfrm rot="16200000">
            <a:off x="6792684" y="4055663"/>
            <a:ext cx="700833" cy="369332"/>
          </a:xfrm>
          <a:prstGeom prst="rect">
            <a:avLst/>
          </a:prstGeom>
          <a:noFill/>
        </p:spPr>
        <p:txBody>
          <a:bodyPr wrap="none" rtlCol="0">
            <a:spAutoFit/>
          </a:bodyPr>
          <a:lstStyle/>
          <a:p>
            <a:r>
              <a:rPr lang="en-GB" b="1" dirty="0" smtClean="0"/>
              <a:t>ITMA</a:t>
            </a:r>
            <a:endParaRPr lang="en-GB" b="1" dirty="0"/>
          </a:p>
        </p:txBody>
      </p:sp>
      <p:sp>
        <p:nvSpPr>
          <p:cNvPr id="37" name="CasellaDiTesto 36"/>
          <p:cNvSpPr txBox="1"/>
          <p:nvPr/>
        </p:nvSpPr>
        <p:spPr>
          <a:xfrm>
            <a:off x="2796326" y="3533392"/>
            <a:ext cx="413896" cy="646331"/>
          </a:xfrm>
          <a:prstGeom prst="rect">
            <a:avLst/>
          </a:prstGeom>
          <a:noFill/>
        </p:spPr>
        <p:txBody>
          <a:bodyPr wrap="none" rtlCol="0" anchor="b">
            <a:spAutoFit/>
          </a:bodyPr>
          <a:lstStyle/>
          <a:p>
            <a:r>
              <a:rPr lang="en-GB" sz="3600" b="1" dirty="0">
                <a:solidFill>
                  <a:srgbClr val="FF0000"/>
                </a:solidFill>
              </a:rPr>
              <a:t>*</a:t>
            </a:r>
          </a:p>
        </p:txBody>
      </p:sp>
      <p:sp>
        <p:nvSpPr>
          <p:cNvPr id="20" name="Ovale 19"/>
          <p:cNvSpPr/>
          <p:nvPr/>
        </p:nvSpPr>
        <p:spPr>
          <a:xfrm>
            <a:off x="6973223" y="3250421"/>
            <a:ext cx="288032" cy="2671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e 44"/>
          <p:cNvSpPr/>
          <p:nvPr/>
        </p:nvSpPr>
        <p:spPr>
          <a:xfrm>
            <a:off x="6520087" y="3245617"/>
            <a:ext cx="288032" cy="2671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e 45"/>
          <p:cNvSpPr/>
          <p:nvPr/>
        </p:nvSpPr>
        <p:spPr>
          <a:xfrm>
            <a:off x="6020675" y="3250421"/>
            <a:ext cx="288032" cy="2671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e 46"/>
          <p:cNvSpPr/>
          <p:nvPr/>
        </p:nvSpPr>
        <p:spPr>
          <a:xfrm>
            <a:off x="4862626" y="3240702"/>
            <a:ext cx="288032" cy="2671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e 47"/>
          <p:cNvSpPr/>
          <p:nvPr/>
        </p:nvSpPr>
        <p:spPr>
          <a:xfrm>
            <a:off x="4394898" y="3250708"/>
            <a:ext cx="288032" cy="2671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e 48"/>
          <p:cNvSpPr/>
          <p:nvPr/>
        </p:nvSpPr>
        <p:spPr>
          <a:xfrm>
            <a:off x="3905722" y="3250421"/>
            <a:ext cx="288032" cy="2671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e 49"/>
          <p:cNvSpPr/>
          <p:nvPr/>
        </p:nvSpPr>
        <p:spPr>
          <a:xfrm>
            <a:off x="3462070" y="3245511"/>
            <a:ext cx="288032" cy="2671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CasellaDiTesto 50"/>
          <p:cNvSpPr txBox="1"/>
          <p:nvPr/>
        </p:nvSpPr>
        <p:spPr>
          <a:xfrm rot="16200000">
            <a:off x="2679091" y="4660791"/>
            <a:ext cx="1849352" cy="369332"/>
          </a:xfrm>
          <a:prstGeom prst="rect">
            <a:avLst/>
          </a:prstGeom>
          <a:noFill/>
        </p:spPr>
        <p:txBody>
          <a:bodyPr wrap="none" rtlCol="0">
            <a:spAutoFit/>
          </a:bodyPr>
          <a:lstStyle/>
          <a:p>
            <a:r>
              <a:rPr lang="en-GB" b="1" dirty="0" smtClean="0"/>
              <a:t>STOCK INITIATIVE</a:t>
            </a:r>
            <a:endParaRPr lang="en-GB" b="1" dirty="0"/>
          </a:p>
        </p:txBody>
      </p:sp>
      <p:sp>
        <p:nvSpPr>
          <p:cNvPr id="52" name="CasellaDiTesto 51"/>
          <p:cNvSpPr txBox="1"/>
          <p:nvPr/>
        </p:nvSpPr>
        <p:spPr>
          <a:xfrm>
            <a:off x="3845702" y="3534256"/>
            <a:ext cx="413896" cy="646331"/>
          </a:xfrm>
          <a:prstGeom prst="rect">
            <a:avLst/>
          </a:prstGeom>
          <a:noFill/>
        </p:spPr>
        <p:txBody>
          <a:bodyPr wrap="none" rtlCol="0" anchor="b">
            <a:spAutoFit/>
          </a:bodyPr>
          <a:lstStyle/>
          <a:p>
            <a:r>
              <a:rPr lang="en-GB" sz="3600" b="1" dirty="0">
                <a:solidFill>
                  <a:srgbClr val="FF0000"/>
                </a:solidFill>
              </a:rPr>
              <a:t>*</a:t>
            </a:r>
          </a:p>
        </p:txBody>
      </p:sp>
      <p:sp>
        <p:nvSpPr>
          <p:cNvPr id="53" name="CasellaDiTesto 52"/>
          <p:cNvSpPr txBox="1"/>
          <p:nvPr/>
        </p:nvSpPr>
        <p:spPr>
          <a:xfrm>
            <a:off x="4369339" y="3533392"/>
            <a:ext cx="413896" cy="646331"/>
          </a:xfrm>
          <a:prstGeom prst="rect">
            <a:avLst/>
          </a:prstGeom>
          <a:noFill/>
        </p:spPr>
        <p:txBody>
          <a:bodyPr wrap="none" rtlCol="0" anchor="b">
            <a:spAutoFit/>
          </a:bodyPr>
          <a:lstStyle/>
          <a:p>
            <a:r>
              <a:rPr lang="en-GB" sz="3600" b="1" dirty="0">
                <a:solidFill>
                  <a:srgbClr val="FF0000"/>
                </a:solidFill>
              </a:rPr>
              <a:t>*</a:t>
            </a:r>
          </a:p>
        </p:txBody>
      </p:sp>
      <p:sp>
        <p:nvSpPr>
          <p:cNvPr id="54" name="CasellaDiTesto 53"/>
          <p:cNvSpPr txBox="1"/>
          <p:nvPr/>
        </p:nvSpPr>
        <p:spPr>
          <a:xfrm>
            <a:off x="4860405" y="3533392"/>
            <a:ext cx="413896" cy="646331"/>
          </a:xfrm>
          <a:prstGeom prst="rect">
            <a:avLst/>
          </a:prstGeom>
          <a:noFill/>
        </p:spPr>
        <p:txBody>
          <a:bodyPr wrap="none" rtlCol="0" anchor="b">
            <a:spAutoFit/>
          </a:bodyPr>
          <a:lstStyle/>
          <a:p>
            <a:r>
              <a:rPr lang="en-GB" sz="3600" b="1" dirty="0">
                <a:solidFill>
                  <a:srgbClr val="FF0000"/>
                </a:solidFill>
              </a:rPr>
              <a:t>*</a:t>
            </a:r>
          </a:p>
        </p:txBody>
      </p:sp>
      <p:sp>
        <p:nvSpPr>
          <p:cNvPr id="55" name="CasellaDiTesto 54"/>
          <p:cNvSpPr txBox="1"/>
          <p:nvPr/>
        </p:nvSpPr>
        <p:spPr>
          <a:xfrm>
            <a:off x="5436139" y="3533392"/>
            <a:ext cx="413896" cy="646331"/>
          </a:xfrm>
          <a:prstGeom prst="rect">
            <a:avLst/>
          </a:prstGeom>
          <a:noFill/>
        </p:spPr>
        <p:txBody>
          <a:bodyPr wrap="none" rtlCol="0" anchor="b">
            <a:spAutoFit/>
          </a:bodyPr>
          <a:lstStyle/>
          <a:p>
            <a:r>
              <a:rPr lang="en-GB" sz="3600" b="1" dirty="0">
                <a:solidFill>
                  <a:srgbClr val="FF0000"/>
                </a:solidFill>
              </a:rPr>
              <a:t>*</a:t>
            </a:r>
          </a:p>
        </p:txBody>
      </p:sp>
      <p:sp>
        <p:nvSpPr>
          <p:cNvPr id="56" name="CasellaDiTesto 55"/>
          <p:cNvSpPr txBox="1"/>
          <p:nvPr/>
        </p:nvSpPr>
        <p:spPr>
          <a:xfrm>
            <a:off x="5989898" y="3533392"/>
            <a:ext cx="413896" cy="646331"/>
          </a:xfrm>
          <a:prstGeom prst="rect">
            <a:avLst/>
          </a:prstGeom>
          <a:noFill/>
        </p:spPr>
        <p:txBody>
          <a:bodyPr wrap="none" rtlCol="0" anchor="b">
            <a:spAutoFit/>
          </a:bodyPr>
          <a:lstStyle/>
          <a:p>
            <a:r>
              <a:rPr lang="en-GB" sz="3600" b="1" dirty="0">
                <a:solidFill>
                  <a:srgbClr val="FF0000"/>
                </a:solidFill>
              </a:rPr>
              <a:t>*</a:t>
            </a:r>
          </a:p>
        </p:txBody>
      </p:sp>
      <p:sp>
        <p:nvSpPr>
          <p:cNvPr id="57" name="CasellaDiTesto 56"/>
          <p:cNvSpPr txBox="1"/>
          <p:nvPr/>
        </p:nvSpPr>
        <p:spPr>
          <a:xfrm>
            <a:off x="6483529" y="3533392"/>
            <a:ext cx="413896" cy="646331"/>
          </a:xfrm>
          <a:prstGeom prst="rect">
            <a:avLst/>
          </a:prstGeom>
          <a:noFill/>
        </p:spPr>
        <p:txBody>
          <a:bodyPr wrap="none" rtlCol="0" anchor="b">
            <a:spAutoFit/>
          </a:bodyPr>
          <a:lstStyle/>
          <a:p>
            <a:r>
              <a:rPr lang="en-GB" sz="3600" b="1" dirty="0">
                <a:solidFill>
                  <a:srgbClr val="FF0000"/>
                </a:solidFill>
              </a:rPr>
              <a:t>*</a:t>
            </a:r>
          </a:p>
        </p:txBody>
      </p:sp>
      <p:sp>
        <p:nvSpPr>
          <p:cNvPr id="58" name="CasellaDiTesto 57"/>
          <p:cNvSpPr txBox="1"/>
          <p:nvPr/>
        </p:nvSpPr>
        <p:spPr>
          <a:xfrm>
            <a:off x="6974608" y="3533392"/>
            <a:ext cx="413896" cy="646331"/>
          </a:xfrm>
          <a:prstGeom prst="rect">
            <a:avLst/>
          </a:prstGeom>
          <a:noFill/>
        </p:spPr>
        <p:txBody>
          <a:bodyPr wrap="none" rtlCol="0" anchor="b">
            <a:spAutoFit/>
          </a:bodyPr>
          <a:lstStyle/>
          <a:p>
            <a:r>
              <a:rPr lang="en-GB" sz="3600" b="1" dirty="0">
                <a:solidFill>
                  <a:srgbClr val="FF0000"/>
                </a:solidFill>
              </a:rPr>
              <a:t>*</a:t>
            </a:r>
          </a:p>
        </p:txBody>
      </p:sp>
      <p:sp>
        <p:nvSpPr>
          <p:cNvPr id="59" name="CasellaDiTesto 58"/>
          <p:cNvSpPr txBox="1"/>
          <p:nvPr/>
        </p:nvSpPr>
        <p:spPr>
          <a:xfrm>
            <a:off x="7638961" y="3533392"/>
            <a:ext cx="413896" cy="646331"/>
          </a:xfrm>
          <a:prstGeom prst="rect">
            <a:avLst/>
          </a:prstGeom>
          <a:noFill/>
        </p:spPr>
        <p:txBody>
          <a:bodyPr wrap="none" rtlCol="0" anchor="b">
            <a:spAutoFit/>
          </a:bodyPr>
          <a:lstStyle/>
          <a:p>
            <a:r>
              <a:rPr lang="en-GB" sz="3600" b="1" dirty="0">
                <a:solidFill>
                  <a:srgbClr val="FF0000"/>
                </a:solidFill>
              </a:rPr>
              <a:t>*</a:t>
            </a:r>
          </a:p>
        </p:txBody>
      </p:sp>
      <p:sp>
        <p:nvSpPr>
          <p:cNvPr id="60" name="CasellaDiTesto 59"/>
          <p:cNvSpPr txBox="1"/>
          <p:nvPr/>
        </p:nvSpPr>
        <p:spPr>
          <a:xfrm>
            <a:off x="3434986" y="3533392"/>
            <a:ext cx="413896" cy="646331"/>
          </a:xfrm>
          <a:prstGeom prst="rect">
            <a:avLst/>
          </a:prstGeom>
          <a:noFill/>
        </p:spPr>
        <p:txBody>
          <a:bodyPr wrap="none" rtlCol="0" anchor="b">
            <a:spAutoFit/>
          </a:bodyPr>
          <a:lstStyle/>
          <a:p>
            <a:r>
              <a:rPr lang="en-GB" sz="3600" b="1" dirty="0">
                <a:solidFill>
                  <a:srgbClr val="FF0000"/>
                </a:solidFill>
              </a:rPr>
              <a:t>*</a:t>
            </a:r>
          </a:p>
        </p:txBody>
      </p:sp>
      <p:grpSp>
        <p:nvGrpSpPr>
          <p:cNvPr id="62" name="Gruppo 61"/>
          <p:cNvGrpSpPr/>
          <p:nvPr/>
        </p:nvGrpSpPr>
        <p:grpSpPr>
          <a:xfrm>
            <a:off x="497823" y="5085881"/>
            <a:ext cx="2432738" cy="662355"/>
            <a:chOff x="497823" y="5085881"/>
            <a:chExt cx="2432738" cy="662355"/>
          </a:xfrm>
        </p:grpSpPr>
        <p:sp>
          <p:nvSpPr>
            <p:cNvPr id="61" name="CasellaDiTesto 60"/>
            <p:cNvSpPr txBox="1"/>
            <p:nvPr/>
          </p:nvSpPr>
          <p:spPr>
            <a:xfrm>
              <a:off x="497823" y="5101905"/>
              <a:ext cx="413896" cy="646331"/>
            </a:xfrm>
            <a:prstGeom prst="rect">
              <a:avLst/>
            </a:prstGeom>
            <a:noFill/>
          </p:spPr>
          <p:txBody>
            <a:bodyPr wrap="none" rtlCol="0" anchor="b">
              <a:spAutoFit/>
            </a:bodyPr>
            <a:lstStyle/>
            <a:p>
              <a:r>
                <a:rPr lang="en-GB" sz="3600" b="1" dirty="0">
                  <a:solidFill>
                    <a:srgbClr val="FF0000"/>
                  </a:solidFill>
                </a:rPr>
                <a:t>*</a:t>
              </a:r>
            </a:p>
          </p:txBody>
        </p:sp>
        <p:sp>
          <p:nvSpPr>
            <p:cNvPr id="25" name="CasellaDiTesto 24"/>
            <p:cNvSpPr txBox="1"/>
            <p:nvPr/>
          </p:nvSpPr>
          <p:spPr>
            <a:xfrm>
              <a:off x="1111473" y="5085881"/>
              <a:ext cx="1819088" cy="646331"/>
            </a:xfrm>
            <a:prstGeom prst="rect">
              <a:avLst/>
            </a:prstGeom>
            <a:noFill/>
          </p:spPr>
          <p:txBody>
            <a:bodyPr wrap="none" rtlCol="0">
              <a:spAutoFit/>
            </a:bodyPr>
            <a:lstStyle/>
            <a:p>
              <a:r>
                <a:rPr lang="en-GB" b="1" dirty="0" smtClean="0">
                  <a:solidFill>
                    <a:srgbClr val="FF0000"/>
                  </a:solidFill>
                </a:rPr>
                <a:t>MATCH MAKING </a:t>
              </a:r>
            </a:p>
            <a:p>
              <a:r>
                <a:rPr lang="en-GB" b="1" dirty="0" smtClean="0">
                  <a:solidFill>
                    <a:srgbClr val="FF0000"/>
                  </a:solidFill>
                </a:rPr>
                <a:t>MEETINGS </a:t>
              </a:r>
              <a:endParaRPr lang="en-GB" b="1" dirty="0">
                <a:solidFill>
                  <a:srgbClr val="FF0000"/>
                </a:solidFill>
              </a:endParaRPr>
            </a:p>
          </p:txBody>
        </p:sp>
      </p:grpSp>
      <p:pic>
        <p:nvPicPr>
          <p:cNvPr id="63" name="Immagine 62"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64" name="Immagine 63"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65" name="Rettangolo 64"/>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6" name="Immagine 65"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67" name="CasellaDiTesto 66"/>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Tree>
    <p:extLst>
      <p:ext uri="{BB962C8B-B14F-4D97-AF65-F5344CB8AC3E}">
        <p14:creationId xmlns:p14="http://schemas.microsoft.com/office/powerpoint/2010/main" val="303139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16</a:t>
            </a:fld>
            <a:endParaRPr lang="fr-FR"/>
          </a:p>
        </p:txBody>
      </p:sp>
      <p:sp>
        <p:nvSpPr>
          <p:cNvPr id="3" name="Titolo 2"/>
          <p:cNvSpPr>
            <a:spLocks noGrp="1"/>
          </p:cNvSpPr>
          <p:nvPr>
            <p:ph type="title"/>
          </p:nvPr>
        </p:nvSpPr>
        <p:spPr/>
        <p:txBody>
          <a:bodyPr>
            <a:normAutofit/>
          </a:bodyPr>
          <a:lstStyle/>
          <a:p>
            <a:pPr algn="l"/>
            <a:r>
              <a:rPr lang="en-GB" sz="3200" b="1" dirty="0" smtClean="0">
                <a:solidFill>
                  <a:schemeClr val="accent1">
                    <a:lumMod val="75000"/>
                  </a:schemeClr>
                </a:solidFill>
              </a:rPr>
              <a:t>Actions (Project implementation).</a:t>
            </a:r>
            <a:endParaRPr lang="en-GB" sz="3200" b="1" dirty="0">
              <a:solidFill>
                <a:schemeClr val="accent1">
                  <a:lumMod val="75000"/>
                </a:schemeClr>
              </a:solidFill>
            </a:endParaRPr>
          </a:p>
        </p:txBody>
      </p:sp>
      <p:sp>
        <p:nvSpPr>
          <p:cNvPr id="4" name="Rettangolo 3"/>
          <p:cNvSpPr/>
          <p:nvPr/>
        </p:nvSpPr>
        <p:spPr>
          <a:xfrm>
            <a:off x="606317" y="1562533"/>
            <a:ext cx="7862283" cy="4044056"/>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n-GB"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3 Workshops </a:t>
            </a:r>
            <a:r>
              <a:rPr lang="en-GB" sz="2400" dirty="0" smtClean="0">
                <a:latin typeface="Calibri" panose="020F0502020204030204" pitchFamily="34" charset="0"/>
                <a:ea typeface="Calibri" panose="020F0502020204030204" pitchFamily="34" charset="0"/>
                <a:cs typeface="Times New Roman" panose="02020603050405020304" pitchFamily="18" charset="0"/>
              </a:rPr>
              <a:t>in </a:t>
            </a:r>
            <a:r>
              <a:rPr lang="en-GB" sz="2400" dirty="0">
                <a:latin typeface="Calibri" panose="020F0502020204030204" pitchFamily="34" charset="0"/>
                <a:ea typeface="Calibri" panose="020F0502020204030204" pitchFamily="34" charset="0"/>
                <a:cs typeface="Times New Roman" panose="02020603050405020304" pitchFamily="18" charset="0"/>
              </a:rPr>
              <a:t>order to raise awareness on critical issues as well as to frame the CBC partnerships into a consistent context</a:t>
            </a:r>
            <a:r>
              <a:rPr lang="en-GB" sz="24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Symbol" panose="05050102010706020507" pitchFamily="18" charset="2"/>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10 Match-Making </a:t>
            </a:r>
            <a:r>
              <a:rPr lang="en-GB"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meetings</a:t>
            </a:r>
            <a:r>
              <a:rPr lang="en-GB"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2400" dirty="0" smtClean="0">
                <a:latin typeface="Calibri" panose="020F0502020204030204" pitchFamily="34" charset="0"/>
                <a:ea typeface="Calibri" panose="020F0502020204030204" pitchFamily="34" charset="0"/>
                <a:cs typeface="Times New Roman" panose="02020603050405020304" pitchFamily="18" charset="0"/>
              </a:rPr>
              <a:t>in </a:t>
            </a:r>
            <a:r>
              <a:rPr lang="en-GB" sz="2400" dirty="0">
                <a:latin typeface="Calibri" panose="020F0502020204030204" pitchFamily="34" charset="0"/>
                <a:ea typeface="Calibri" panose="020F0502020204030204" pitchFamily="34" charset="0"/>
                <a:cs typeface="Times New Roman" panose="02020603050405020304" pitchFamily="18" charset="0"/>
              </a:rPr>
              <a:t>order to make easier the identification of CBC Initiatives coming up from needs and ideas of SMEs (bottom-up approach</a:t>
            </a:r>
            <a:r>
              <a:rPr lang="en-GB" sz="24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Symbol" panose="05050102010706020507" pitchFamily="18" charset="2"/>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2 Joint </a:t>
            </a:r>
            <a:r>
              <a:rPr lang="en-GB"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Practical Activities </a:t>
            </a:r>
            <a:r>
              <a:rPr lang="en-GB" sz="2400" dirty="0">
                <a:latin typeface="Calibri" panose="020F0502020204030204" pitchFamily="34" charset="0"/>
                <a:ea typeface="Calibri" panose="020F0502020204030204" pitchFamily="34" charset="0"/>
                <a:cs typeface="Times New Roman" panose="02020603050405020304" pitchFamily="18" charset="0"/>
              </a:rPr>
              <a:t>in the area of innovation (such as: preparation of proposals, visits to leading fairs</a:t>
            </a:r>
            <a:r>
              <a:rPr lang="en-GB" sz="2400" dirty="0" smtClean="0">
                <a:latin typeface="Calibri" panose="020F0502020204030204" pitchFamily="34"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6" name="Immagine 5"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7" name="Rettangolo 6"/>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9" name="CasellaDiTesto 8"/>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Tree>
    <p:extLst>
      <p:ext uri="{BB962C8B-B14F-4D97-AF65-F5344CB8AC3E}">
        <p14:creationId xmlns:p14="http://schemas.microsoft.com/office/powerpoint/2010/main" val="461308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17</a:t>
            </a:fld>
            <a:endParaRPr lang="fr-FR"/>
          </a:p>
        </p:txBody>
      </p:sp>
      <p:sp>
        <p:nvSpPr>
          <p:cNvPr id="3" name="Titolo 2"/>
          <p:cNvSpPr>
            <a:spLocks noGrp="1"/>
          </p:cNvSpPr>
          <p:nvPr>
            <p:ph type="title"/>
          </p:nvPr>
        </p:nvSpPr>
        <p:spPr>
          <a:xfrm>
            <a:off x="467544" y="2564904"/>
            <a:ext cx="8229600" cy="1143000"/>
          </a:xfrm>
        </p:spPr>
        <p:txBody>
          <a:bodyPr>
            <a:normAutofit fontScale="90000"/>
          </a:bodyPr>
          <a:lstStyle/>
          <a:p>
            <a:r>
              <a:rPr lang="en-GB" dirty="0" smtClean="0"/>
              <a:t>5. </a:t>
            </a:r>
            <a:r>
              <a:rPr lang="en-GB" dirty="0" err="1" smtClean="0"/>
              <a:t>Tex</a:t>
            </a:r>
            <a:r>
              <a:rPr lang="en-GB" dirty="0" smtClean="0"/>
              <a:t>-Med Clusters</a:t>
            </a:r>
            <a:br>
              <a:rPr lang="en-GB" dirty="0" smtClean="0"/>
            </a:br>
            <a:r>
              <a:rPr lang="en-GB" dirty="0" smtClean="0"/>
              <a:t>Project Legacy</a:t>
            </a:r>
            <a:endParaRPr lang="en-GB" dirty="0"/>
          </a:p>
        </p:txBody>
      </p:sp>
      <p:pic>
        <p:nvPicPr>
          <p:cNvPr id="4" name="Immagine 3"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5" name="Immagine 4"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6" name="Rettangolo 5"/>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8" name="CasellaDiTesto 7"/>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Tree>
    <p:extLst>
      <p:ext uri="{BB962C8B-B14F-4D97-AF65-F5344CB8AC3E}">
        <p14:creationId xmlns:p14="http://schemas.microsoft.com/office/powerpoint/2010/main" val="3744151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18</a:t>
            </a:fld>
            <a:endParaRPr lang="fr-FR"/>
          </a:p>
        </p:txBody>
      </p:sp>
      <p:sp>
        <p:nvSpPr>
          <p:cNvPr id="3" name="Titolo 2"/>
          <p:cNvSpPr>
            <a:spLocks noGrp="1"/>
          </p:cNvSpPr>
          <p:nvPr>
            <p:ph type="title"/>
          </p:nvPr>
        </p:nvSpPr>
        <p:spPr/>
        <p:txBody>
          <a:bodyPr>
            <a:normAutofit/>
          </a:bodyPr>
          <a:lstStyle/>
          <a:p>
            <a:pPr algn="l"/>
            <a:r>
              <a:rPr lang="en-GB" sz="3200" b="1" dirty="0" smtClean="0">
                <a:solidFill>
                  <a:schemeClr val="accent1">
                    <a:lumMod val="75000"/>
                  </a:schemeClr>
                </a:solidFill>
              </a:rPr>
              <a:t>Lessons learned.</a:t>
            </a:r>
            <a:endParaRPr lang="en-GB" sz="3200" b="1" dirty="0">
              <a:solidFill>
                <a:schemeClr val="accent1">
                  <a:lumMod val="75000"/>
                </a:schemeClr>
              </a:solidFill>
            </a:endParaRPr>
          </a:p>
        </p:txBody>
      </p:sp>
      <p:sp>
        <p:nvSpPr>
          <p:cNvPr id="4" name="Rettangolo 3"/>
          <p:cNvSpPr/>
          <p:nvPr/>
        </p:nvSpPr>
        <p:spPr>
          <a:xfrm>
            <a:off x="632802" y="1530325"/>
            <a:ext cx="7859216" cy="3795911"/>
          </a:xfrm>
          <a:prstGeom prst="rect">
            <a:avLst/>
          </a:prstGeom>
        </p:spPr>
        <p:txBody>
          <a:bodyPr wrap="square">
            <a:spAutoFit/>
          </a:bodyPr>
          <a:lstStyle/>
          <a:p>
            <a:pPr marL="342900" indent="-342900">
              <a:lnSpc>
                <a:spcPct val="107000"/>
              </a:lnSpc>
              <a:spcAft>
                <a:spcPts val="800"/>
              </a:spcAft>
              <a:buAutoNum type="arabicPeriod"/>
            </a:pPr>
            <a:r>
              <a:rPr lang="en-GB" sz="2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C</a:t>
            </a:r>
            <a:r>
              <a:rPr lang="en-GB" sz="20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ross </a:t>
            </a:r>
            <a:r>
              <a:rPr lang="en-GB" sz="2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border partnerships cannot be built up </a:t>
            </a:r>
            <a:r>
              <a:rPr lang="en-GB" sz="20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without a </a:t>
            </a:r>
            <a:r>
              <a:rPr lang="en-GB" sz="2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shared vision, </a:t>
            </a:r>
            <a:r>
              <a:rPr lang="en-GB" sz="20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an </a:t>
            </a:r>
            <a:r>
              <a:rPr lang="en-GB" sz="2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outlined strategy and a conceptual framework to refer to</a:t>
            </a:r>
            <a:r>
              <a:rPr lang="en-GB"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GB"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smtClean="0">
                <a:latin typeface="Calibri" panose="020F0502020204030204" pitchFamily="34" charset="0"/>
                <a:ea typeface="Calibri" panose="020F0502020204030204" pitchFamily="34" charset="0"/>
                <a:cs typeface="Times New Roman" panose="02020603050405020304" pitchFamily="18" charset="0"/>
              </a:rPr>
              <a:t>There </a:t>
            </a:r>
            <a:r>
              <a:rPr lang="en-GB" sz="2000" dirty="0">
                <a:latin typeface="Calibri" panose="020F0502020204030204" pitchFamily="34" charset="0"/>
                <a:ea typeface="Calibri" panose="020F0502020204030204" pitchFamily="34" charset="0"/>
                <a:cs typeface="Times New Roman" panose="02020603050405020304" pitchFamily="18" charset="0"/>
              </a:rPr>
              <a:t>is not long-lasting cooperation without a </a:t>
            </a:r>
            <a:r>
              <a:rPr lang="en-GB" sz="2000" dirty="0" smtClean="0">
                <a:latin typeface="Calibri" panose="020F0502020204030204" pitchFamily="34" charset="0"/>
                <a:ea typeface="Calibri" panose="020F0502020204030204" pitchFamily="34" charset="0"/>
                <a:cs typeface="Times New Roman" panose="02020603050405020304" pitchFamily="18" charset="0"/>
              </a:rPr>
              <a:t>robust and </a:t>
            </a:r>
            <a:r>
              <a:rPr lang="en-GB" sz="2000" dirty="0">
                <a:latin typeface="Calibri" panose="020F0502020204030204" pitchFamily="34" charset="0"/>
                <a:ea typeface="Calibri" panose="020F0502020204030204" pitchFamily="34" charset="0"/>
                <a:cs typeface="Times New Roman" panose="02020603050405020304" pitchFamily="18" charset="0"/>
              </a:rPr>
              <a:t>comprehensive model. The mix of conceptual and practical activities </a:t>
            </a:r>
            <a:r>
              <a:rPr lang="en-GB" sz="2000" dirty="0" smtClean="0">
                <a:latin typeface="Calibri" panose="020F0502020204030204" pitchFamily="34" charset="0"/>
                <a:ea typeface="Calibri" panose="020F0502020204030204" pitchFamily="34" charset="0"/>
                <a:cs typeface="Times New Roman" panose="02020603050405020304" pitchFamily="18" charset="0"/>
              </a:rPr>
              <a:t>of the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Tex</a:t>
            </a:r>
            <a:r>
              <a:rPr lang="en-GB" sz="2000" dirty="0" smtClean="0">
                <a:latin typeface="Calibri" panose="020F0502020204030204" pitchFamily="34" charset="0"/>
                <a:ea typeface="Calibri" panose="020F0502020204030204" pitchFamily="34" charset="0"/>
                <a:cs typeface="Times New Roman" panose="02020603050405020304" pitchFamily="18" charset="0"/>
              </a:rPr>
              <a:t>-Med Clusters Project demonstrated </a:t>
            </a:r>
            <a:r>
              <a:rPr lang="en-GB" sz="2000" dirty="0">
                <a:latin typeface="Calibri" panose="020F0502020204030204" pitchFamily="34" charset="0"/>
                <a:ea typeface="Calibri" panose="020F0502020204030204" pitchFamily="34" charset="0"/>
                <a:cs typeface="Times New Roman" panose="02020603050405020304" pitchFamily="18" charset="0"/>
              </a:rPr>
              <a:t>to be </a:t>
            </a:r>
            <a:r>
              <a:rPr lang="en-GB" sz="2000" dirty="0" smtClean="0">
                <a:latin typeface="Calibri" panose="020F0502020204030204" pitchFamily="34" charset="0"/>
                <a:ea typeface="Calibri" panose="020F0502020204030204" pitchFamily="34" charset="0"/>
                <a:cs typeface="Times New Roman" panose="02020603050405020304" pitchFamily="18" charset="0"/>
              </a:rPr>
              <a:t>appropriate.</a:t>
            </a:r>
          </a:p>
          <a:p>
            <a:pPr>
              <a:lnSpc>
                <a:spcPct val="107000"/>
              </a:lnSpc>
              <a:spcAft>
                <a:spcPts val="800"/>
              </a:spcAft>
            </a:pPr>
            <a:endParaRPr lang="en-GB"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2. </a:t>
            </a:r>
            <a:r>
              <a:rPr lang="en-GB" sz="2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M</a:t>
            </a:r>
            <a:r>
              <a:rPr lang="en-GB" sz="20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uch </a:t>
            </a:r>
            <a:r>
              <a:rPr lang="en-GB" sz="2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time is needed</a:t>
            </a:r>
            <a:r>
              <a:rPr lang="en-GB"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2000" dirty="0" smtClean="0">
                <a:latin typeface="Calibri" panose="020F0502020204030204" pitchFamily="34" charset="0"/>
                <a:ea typeface="Calibri" panose="020F0502020204030204" pitchFamily="34" charset="0"/>
                <a:cs typeface="Times New Roman" panose="02020603050405020304" pitchFamily="18" charset="0"/>
              </a:rPr>
              <a:t>to </a:t>
            </a:r>
            <a:r>
              <a:rPr lang="en-GB" sz="2000" dirty="0">
                <a:latin typeface="Calibri" panose="020F0502020204030204" pitchFamily="34" charset="0"/>
                <a:ea typeface="Calibri" panose="020F0502020204030204" pitchFamily="34" charset="0"/>
                <a:cs typeface="Times New Roman" panose="02020603050405020304" pitchFamily="18" charset="0"/>
              </a:rPr>
              <a:t>share up a vision, identify common goals and build up an accepted approach. </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smtClean="0">
                <a:latin typeface="Calibri" panose="020F0502020204030204" pitchFamily="34" charset="0"/>
                <a:ea typeface="Calibri" panose="020F0502020204030204" pitchFamily="34" charset="0"/>
                <a:cs typeface="Times New Roman" panose="02020603050405020304" pitchFamily="18" charset="0"/>
              </a:rPr>
              <a:t>From now on the project could full express the potential so far built to achieve major operational results.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6" name="Immagine 5" descr="Logo ENPI.jpg"/>
          <p:cNvPicPr>
            <a:picLocks noChangeAspect="1"/>
          </p:cNvPicPr>
          <p:nvPr/>
        </p:nvPicPr>
        <p:blipFill>
          <a:blip r:embed="rId3" cstate="print"/>
          <a:stretch>
            <a:fillRect/>
          </a:stretch>
        </p:blipFill>
        <p:spPr>
          <a:xfrm>
            <a:off x="7549852" y="6413206"/>
            <a:ext cx="637480" cy="355894"/>
          </a:xfrm>
          <a:prstGeom prst="rect">
            <a:avLst/>
          </a:prstGeom>
        </p:spPr>
      </p:pic>
      <p:pic>
        <p:nvPicPr>
          <p:cNvPr id="7" name="Immagine 6"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8" name="CasellaDiTesto 7"/>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
        <p:nvSpPr>
          <p:cNvPr id="9" name="Rettangolo 8"/>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94793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19</a:t>
            </a:fld>
            <a:endParaRPr lang="fr-FR"/>
          </a:p>
        </p:txBody>
      </p:sp>
      <p:sp>
        <p:nvSpPr>
          <p:cNvPr id="3" name="Titolo 2"/>
          <p:cNvSpPr>
            <a:spLocks noGrp="1"/>
          </p:cNvSpPr>
          <p:nvPr>
            <p:ph type="title"/>
          </p:nvPr>
        </p:nvSpPr>
        <p:spPr/>
        <p:txBody>
          <a:bodyPr>
            <a:normAutofit/>
          </a:bodyPr>
          <a:lstStyle/>
          <a:p>
            <a:pPr algn="l"/>
            <a:r>
              <a:rPr lang="en-GB" sz="3200" b="1" dirty="0" smtClean="0">
                <a:solidFill>
                  <a:schemeClr val="accent1">
                    <a:lumMod val="75000"/>
                  </a:schemeClr>
                </a:solidFill>
              </a:rPr>
              <a:t>Capitalization.</a:t>
            </a:r>
            <a:endParaRPr lang="en-GB" sz="3200" dirty="0">
              <a:solidFill>
                <a:schemeClr val="accent1">
                  <a:lumMod val="75000"/>
                </a:schemeClr>
              </a:solidFill>
            </a:endParaRPr>
          </a:p>
        </p:txBody>
      </p:sp>
      <p:sp>
        <p:nvSpPr>
          <p:cNvPr id="4" name="Rettangolo 3"/>
          <p:cNvSpPr/>
          <p:nvPr/>
        </p:nvSpPr>
        <p:spPr>
          <a:xfrm>
            <a:off x="656692" y="1417638"/>
            <a:ext cx="7830616" cy="4094198"/>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v"/>
            </a:pPr>
            <a:r>
              <a:rPr lang="en-GB"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Widespread Awareness </a:t>
            </a:r>
            <a:r>
              <a:rPr lang="en-GB"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about the </a:t>
            </a:r>
            <a:r>
              <a:rPr lang="en-GB"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emerging T/C industry.</a:t>
            </a:r>
          </a:p>
          <a:p>
            <a:pPr marL="354013">
              <a:lnSpc>
                <a:spcPct val="107000"/>
              </a:lnSpc>
            </a:pPr>
            <a:r>
              <a:rPr lang="en-GB" dirty="0" smtClean="0">
                <a:latin typeface="Calibri" panose="020F0502020204030204" pitchFamily="34" charset="0"/>
                <a:ea typeface="Calibri" panose="020F0502020204030204" pitchFamily="34" charset="0"/>
                <a:cs typeface="Times New Roman" panose="02020603050405020304" pitchFamily="18" charset="0"/>
              </a:rPr>
              <a:t>The </a:t>
            </a:r>
            <a:r>
              <a:rPr lang="en-GB" dirty="0">
                <a:latin typeface="Calibri" panose="020F0502020204030204" pitchFamily="34" charset="0"/>
                <a:ea typeface="Calibri" panose="020F0502020204030204" pitchFamily="34" charset="0"/>
                <a:cs typeface="Times New Roman" panose="02020603050405020304" pitchFamily="18" charset="0"/>
              </a:rPr>
              <a:t>educational/training approach greatly upgraded the awareness of SMEs about the future development of the industry. </a:t>
            </a:r>
          </a:p>
          <a:p>
            <a:pPr marL="342900" lvl="0" indent="-342900">
              <a:lnSpc>
                <a:spcPct val="107000"/>
              </a:lnSpc>
              <a:spcAft>
                <a:spcPts val="0"/>
              </a:spcAft>
              <a:buFont typeface="Calibri" panose="020F0502020204030204" pitchFamily="34" charset="0"/>
              <a:buChar char="-"/>
            </a:pPr>
            <a:endParaRPr lang="en-GB" sz="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v"/>
            </a:pPr>
            <a:r>
              <a:rPr lang="en-GB"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Networking/Personal and Institutional </a:t>
            </a:r>
            <a:r>
              <a:rPr lang="en-GB"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relationships.</a:t>
            </a:r>
          </a:p>
          <a:p>
            <a:pPr marL="354013">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A strong network of relationships ensures cooperation among clusters beyond the duration of the project.</a:t>
            </a:r>
          </a:p>
          <a:p>
            <a:pPr marL="342900" lvl="0" indent="-342900">
              <a:lnSpc>
                <a:spcPct val="107000"/>
              </a:lnSpc>
              <a:spcAft>
                <a:spcPts val="0"/>
              </a:spcAft>
              <a:buFont typeface="Calibri" panose="020F0502020204030204" pitchFamily="34" charset="0"/>
              <a:buChar char="-"/>
            </a:pPr>
            <a:endParaRPr lang="en-GB" sz="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GB"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New </a:t>
            </a:r>
            <a:r>
              <a:rPr lang="en-GB"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Assets for Cooperation.</a:t>
            </a:r>
            <a:endParaRPr lang="en-GB"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A </a:t>
            </a:r>
            <a:r>
              <a:rPr lang="en-GB" dirty="0">
                <a:latin typeface="Calibri" panose="020F0502020204030204" pitchFamily="34" charset="0"/>
                <a:ea typeface="Calibri" panose="020F0502020204030204" pitchFamily="34" charset="0"/>
                <a:cs typeface="Times New Roman" panose="02020603050405020304" pitchFamily="18" charset="0"/>
              </a:rPr>
              <a:t>remarkable “project know-how reservoir” </a:t>
            </a:r>
            <a:r>
              <a:rPr lang="en-GB" dirty="0" smtClean="0">
                <a:latin typeface="Calibri" panose="020F0502020204030204" pitchFamily="34" charset="0"/>
                <a:ea typeface="Calibri" panose="020F0502020204030204" pitchFamily="34" charset="0"/>
                <a:cs typeface="Times New Roman" panose="02020603050405020304" pitchFamily="18" charset="0"/>
              </a:rPr>
              <a:t>of methods </a:t>
            </a:r>
            <a:r>
              <a:rPr lang="en-GB" dirty="0">
                <a:latin typeface="Calibri" panose="020F0502020204030204" pitchFamily="34" charset="0"/>
                <a:ea typeface="Calibri" panose="020F0502020204030204" pitchFamily="34" charset="0"/>
                <a:cs typeface="Times New Roman" panose="02020603050405020304" pitchFamily="18" charset="0"/>
              </a:rPr>
              <a:t>and </a:t>
            </a:r>
            <a:r>
              <a:rPr lang="en-GB" dirty="0" smtClean="0">
                <a:latin typeface="Calibri" panose="020F0502020204030204" pitchFamily="34" charset="0"/>
                <a:ea typeface="Calibri" panose="020F0502020204030204" pitchFamily="34" charset="0"/>
                <a:cs typeface="Times New Roman" panose="02020603050405020304" pitchFamily="18" charset="0"/>
              </a:rPr>
              <a:t>models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Four permanent partnership agreements among PPs.</a:t>
            </a:r>
          </a:p>
          <a:p>
            <a:pPr marL="742950" lvl="1" indent="-285750">
              <a:lnSpc>
                <a:spcPct val="107000"/>
              </a:lnSpc>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Eight “Mediterranean </a:t>
            </a:r>
            <a:r>
              <a:rPr lang="en-GB" dirty="0" smtClean="0">
                <a:latin typeface="Calibri" panose="020F0502020204030204" pitchFamily="34" charset="0"/>
                <a:ea typeface="Calibri" panose="020F0502020204030204" pitchFamily="34" charset="0"/>
                <a:cs typeface="Times New Roman" panose="02020603050405020304" pitchFamily="18" charset="0"/>
              </a:rPr>
              <a:t>desks”</a:t>
            </a:r>
          </a:p>
          <a:p>
            <a:pPr marL="742950" lvl="1" indent="-285750">
              <a:lnSpc>
                <a:spcPct val="107000"/>
              </a:lnSpc>
              <a:buFont typeface="Arial" panose="020B060402020202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A </a:t>
            </a:r>
            <a:r>
              <a:rPr lang="en-GB" dirty="0">
                <a:latin typeface="Calibri" panose="020F0502020204030204" pitchFamily="34" charset="0"/>
                <a:ea typeface="Calibri" panose="020F0502020204030204" pitchFamily="34" charset="0"/>
                <a:cs typeface="Times New Roman" panose="02020603050405020304" pitchFamily="18" charset="0"/>
              </a:rPr>
              <a:t>working network of professional </a:t>
            </a:r>
            <a:r>
              <a:rPr lang="en-GB" dirty="0" smtClean="0">
                <a:latin typeface="Calibri" panose="020F0502020204030204" pitchFamily="34" charset="0"/>
                <a:ea typeface="Calibri" panose="020F0502020204030204" pitchFamily="34" charset="0"/>
                <a:cs typeface="Times New Roman" panose="02020603050405020304" pitchFamily="18" charset="0"/>
              </a:rPr>
              <a:t>relationships.</a:t>
            </a:r>
          </a:p>
          <a:p>
            <a:endParaRPr lang="en-GB" dirty="0" smtClean="0">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uppo 6"/>
          <p:cNvGrpSpPr/>
          <p:nvPr/>
        </p:nvGrpSpPr>
        <p:grpSpPr>
          <a:xfrm>
            <a:off x="1043608" y="5013176"/>
            <a:ext cx="7273017" cy="1200329"/>
            <a:chOff x="244320" y="4911671"/>
            <a:chExt cx="7273017" cy="1200329"/>
          </a:xfrm>
        </p:grpSpPr>
        <p:sp>
          <p:nvSpPr>
            <p:cNvPr id="5" name="CasellaDiTesto 4"/>
            <p:cNvSpPr txBox="1"/>
            <p:nvPr/>
          </p:nvSpPr>
          <p:spPr>
            <a:xfrm>
              <a:off x="244320" y="4911671"/>
              <a:ext cx="7273017" cy="1200329"/>
            </a:xfrm>
            <a:prstGeom prst="rect">
              <a:avLst/>
            </a:prstGeom>
            <a:noFill/>
          </p:spPr>
          <p:txBody>
            <a:bodyPr wrap="none" rtlCol="0">
              <a:spAutoFit/>
            </a:bodyPr>
            <a:lstStyle/>
            <a:p>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“Idea </a:t>
              </a:r>
              <a:r>
                <a:rPr lang="en-GB"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of </a:t>
              </a:r>
              <a:r>
                <a:rPr lang="en-GB" sz="24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Partnerships</a:t>
              </a:r>
              <a:r>
                <a:rPr lang="en-GB"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24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Spirit of </a:t>
              </a:r>
              <a:r>
                <a:rPr lang="en-GB" sz="24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Partnerships</a:t>
              </a:r>
              <a:r>
                <a:rPr lang="en-GB"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endParaRPr lang="en-GB" sz="2400" dirty="0"/>
            </a:p>
          </p:txBody>
        </p:sp>
        <p:sp>
          <p:nvSpPr>
            <p:cNvPr id="6" name="Freccia a destra 5"/>
            <p:cNvSpPr/>
            <p:nvPr/>
          </p:nvSpPr>
          <p:spPr>
            <a:xfrm>
              <a:off x="3448780" y="5236292"/>
              <a:ext cx="864096" cy="5510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Immagine 7"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9" name="Immagine 8" descr="Logo ENPI.jpg"/>
          <p:cNvPicPr>
            <a:picLocks noChangeAspect="1"/>
          </p:cNvPicPr>
          <p:nvPr/>
        </p:nvPicPr>
        <p:blipFill>
          <a:blip r:embed="rId3" cstate="print"/>
          <a:stretch>
            <a:fillRect/>
          </a:stretch>
        </p:blipFill>
        <p:spPr>
          <a:xfrm>
            <a:off x="7549852" y="6413206"/>
            <a:ext cx="637480" cy="355894"/>
          </a:xfrm>
          <a:prstGeom prst="rect">
            <a:avLst/>
          </a:prstGeom>
        </p:spPr>
      </p:pic>
      <p:pic>
        <p:nvPicPr>
          <p:cNvPr id="10" name="Immagine 9"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11" name="CasellaDiTesto 10"/>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
        <p:nvSpPr>
          <p:cNvPr id="12" name="Rettangolo 11"/>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353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2</a:t>
            </a:fld>
            <a:endParaRPr lang="fr-FR"/>
          </a:p>
        </p:txBody>
      </p:sp>
      <p:sp>
        <p:nvSpPr>
          <p:cNvPr id="3" name="Titolo 2"/>
          <p:cNvSpPr>
            <a:spLocks noGrp="1"/>
          </p:cNvSpPr>
          <p:nvPr>
            <p:ph type="title"/>
          </p:nvPr>
        </p:nvSpPr>
        <p:spPr>
          <a:xfrm>
            <a:off x="457200" y="2636912"/>
            <a:ext cx="8229600" cy="1143000"/>
          </a:xfrm>
        </p:spPr>
        <p:txBody>
          <a:bodyPr/>
          <a:lstStyle/>
          <a:p>
            <a:r>
              <a:rPr lang="en-GB" dirty="0" smtClean="0"/>
              <a:t>1. Approach</a:t>
            </a:r>
            <a:endParaRPr lang="en-GB" dirty="0"/>
          </a:p>
        </p:txBody>
      </p:sp>
      <p:pic>
        <p:nvPicPr>
          <p:cNvPr id="4" name="Immagine 3"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5" name="Immagine 4"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6" name="Rettangolo 5"/>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8" name="CasellaDiTesto 7"/>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Tree>
    <p:extLst>
      <p:ext uri="{BB962C8B-B14F-4D97-AF65-F5344CB8AC3E}">
        <p14:creationId xmlns:p14="http://schemas.microsoft.com/office/powerpoint/2010/main" val="1571867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20</a:t>
            </a:fld>
            <a:endParaRPr lang="fr-FR"/>
          </a:p>
        </p:txBody>
      </p:sp>
      <p:sp>
        <p:nvSpPr>
          <p:cNvPr id="3" name="Titolo 2"/>
          <p:cNvSpPr>
            <a:spLocks noGrp="1"/>
          </p:cNvSpPr>
          <p:nvPr>
            <p:ph type="title"/>
          </p:nvPr>
        </p:nvSpPr>
        <p:spPr/>
        <p:txBody>
          <a:bodyPr>
            <a:normAutofit/>
          </a:bodyPr>
          <a:lstStyle/>
          <a:p>
            <a:pPr algn="l"/>
            <a:r>
              <a:rPr lang="en-GB" sz="3200" b="1" dirty="0" smtClean="0">
                <a:solidFill>
                  <a:schemeClr val="accent1">
                    <a:lumMod val="75000"/>
                  </a:schemeClr>
                </a:solidFill>
              </a:rPr>
              <a:t>Next Steps.</a:t>
            </a:r>
            <a:endParaRPr lang="en-GB" sz="3200" b="1" dirty="0">
              <a:solidFill>
                <a:schemeClr val="accent1">
                  <a:lumMod val="75000"/>
                </a:schemeClr>
              </a:solidFill>
            </a:endParaRPr>
          </a:p>
        </p:txBody>
      </p:sp>
      <p:sp>
        <p:nvSpPr>
          <p:cNvPr id="4" name="Rettangolo 3"/>
          <p:cNvSpPr/>
          <p:nvPr/>
        </p:nvSpPr>
        <p:spPr>
          <a:xfrm>
            <a:off x="656692" y="1700808"/>
            <a:ext cx="7830616" cy="4458144"/>
          </a:xfrm>
          <a:prstGeom prst="rect">
            <a:avLst/>
          </a:prstGeom>
        </p:spPr>
        <p:txBody>
          <a:bodyPr wrap="square">
            <a:spAutoFit/>
          </a:bodyPr>
          <a:lstStyle/>
          <a:p>
            <a:pPr>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The </a:t>
            </a:r>
            <a:r>
              <a:rPr lang="en-GB" dirty="0">
                <a:latin typeface="Calibri" panose="020F0502020204030204" pitchFamily="34" charset="0"/>
                <a:ea typeface="Calibri" panose="020F0502020204030204" pitchFamily="34" charset="0"/>
                <a:cs typeface="Times New Roman" panose="02020603050405020304" pitchFamily="18" charset="0"/>
              </a:rPr>
              <a:t>next steps should target two main objectives</a:t>
            </a:r>
            <a:r>
              <a:rPr lang="en-GB" dirty="0" smtClean="0">
                <a:latin typeface="Calibri" panose="020F0502020204030204" pitchFamily="34" charset="0"/>
                <a:ea typeface="Calibri" panose="020F0502020204030204" pitchFamily="34" charset="0"/>
                <a:cs typeface="Times New Roman" panose="02020603050405020304" pitchFamily="18" charset="0"/>
              </a:rPr>
              <a:t>:</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AutoNum type="arabicPeriod"/>
            </a:pPr>
            <a:r>
              <a:rPr lang="en-GB"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Exert </a:t>
            </a:r>
            <a:r>
              <a:rPr lang="en-GB"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new </a:t>
            </a:r>
            <a:r>
              <a:rPr lang="en-GB"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joint efforts </a:t>
            </a:r>
            <a:r>
              <a:rPr lang="en-GB"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to access and penetrate international </a:t>
            </a:r>
            <a:r>
              <a:rPr lang="en-GB"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markets</a:t>
            </a:r>
            <a:r>
              <a:rPr lang="en-GB"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Northern Europe, USA, Russia, the Gulf, Africa ....</a:t>
            </a:r>
          </a:p>
          <a:p>
            <a:pPr>
              <a:lnSpc>
                <a:spcPct val="107000"/>
              </a:lnSpc>
              <a:spcAft>
                <a:spcPts val="800"/>
              </a:spcAft>
            </a:pPr>
            <a:r>
              <a:rPr lang="en-GB"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2</a:t>
            </a:r>
            <a:r>
              <a:rPr lang="en-GB" sz="20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Complete </a:t>
            </a:r>
            <a:r>
              <a:rPr lang="en-GB"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 work by taking into considerations areas of CBC Initiatives that were considered of second </a:t>
            </a:r>
            <a:r>
              <a:rPr lang="en-GB" sz="20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priority. </a:t>
            </a:r>
          </a:p>
          <a:p>
            <a:pPr marL="342900" lvl="0" indent="-342900">
              <a:lnSpc>
                <a:spcPct val="107000"/>
              </a:lnSpc>
              <a:spcAft>
                <a:spcPts val="0"/>
              </a:spcAft>
              <a:buFont typeface="Calibri" panose="020F050202020403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C09: Style and Performance.</a:t>
            </a:r>
          </a:p>
          <a:p>
            <a:pPr marL="342900" lvl="0" indent="-342900">
              <a:lnSpc>
                <a:spcPct val="107000"/>
              </a:lnSpc>
              <a:spcAft>
                <a:spcPts val="0"/>
              </a:spcAft>
              <a:buFont typeface="Calibri" panose="020F050202020403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C08</a:t>
            </a:r>
            <a:r>
              <a:rPr lang="en-GB" dirty="0">
                <a:latin typeface="Calibri" panose="020F0502020204030204" pitchFamily="34" charset="0"/>
                <a:ea typeface="Calibri" panose="020F0502020204030204" pitchFamily="34" charset="0"/>
                <a:cs typeface="Times New Roman" panose="02020603050405020304" pitchFamily="18" charset="0"/>
              </a:rPr>
              <a:t>: Islamic </a:t>
            </a:r>
            <a:r>
              <a:rPr lang="en-GB" dirty="0" smtClean="0">
                <a:latin typeface="Calibri" panose="020F0502020204030204" pitchFamily="34" charset="0"/>
                <a:ea typeface="Calibri" panose="020F0502020204030204" pitchFamily="34" charset="0"/>
                <a:cs typeface="Times New Roman" panose="02020603050405020304" pitchFamily="18" charset="0"/>
              </a:rPr>
              <a:t>fashion.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D12</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e-commerce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D13: e-Platform </a:t>
            </a:r>
            <a:r>
              <a:rPr lang="en-GB" dirty="0">
                <a:latin typeface="Calibri" panose="020F0502020204030204" pitchFamily="34" charset="0"/>
                <a:ea typeface="Calibri" panose="020F0502020204030204" pitchFamily="34" charset="0"/>
                <a:cs typeface="Times New Roman" panose="02020603050405020304" pitchFamily="18" charset="0"/>
              </a:rPr>
              <a:t>for </a:t>
            </a:r>
            <a:r>
              <a:rPr lang="en-GB" dirty="0" smtClean="0">
                <a:latin typeface="Calibri" panose="020F0502020204030204" pitchFamily="34" charset="0"/>
                <a:ea typeface="Calibri" panose="020F0502020204030204" pitchFamily="34" charset="0"/>
                <a:cs typeface="Times New Roman" panose="02020603050405020304" pitchFamily="18" charset="0"/>
              </a:rPr>
              <a:t>raw materials</a:t>
            </a:r>
          </a:p>
          <a:p>
            <a:pPr marL="342900" lvl="0" indent="-342900">
              <a:lnSpc>
                <a:spcPct val="107000"/>
              </a:lnSpc>
              <a:spcAft>
                <a:spcPts val="0"/>
              </a:spcAft>
              <a:buFont typeface="Calibri" panose="020F050202020403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A03: e- Platform </a:t>
            </a:r>
            <a:r>
              <a:rPr lang="en-GB" dirty="0" smtClean="0">
                <a:latin typeface="Calibri" panose="020F0502020204030204" pitchFamily="34" charset="0"/>
                <a:ea typeface="Calibri" panose="020F0502020204030204" pitchFamily="34" charset="0"/>
                <a:cs typeface="Times New Roman" panose="02020603050405020304" pitchFamily="18" charset="0"/>
              </a:rPr>
              <a:t>for technical </a:t>
            </a:r>
            <a:r>
              <a:rPr lang="en-GB" dirty="0">
                <a:latin typeface="Calibri" panose="020F0502020204030204" pitchFamily="34" charset="0"/>
                <a:ea typeface="Calibri" panose="020F0502020204030204" pitchFamily="34" charset="0"/>
                <a:cs typeface="Times New Roman" panose="02020603050405020304" pitchFamily="18" charset="0"/>
              </a:rPr>
              <a:t>textiles</a:t>
            </a:r>
          </a:p>
          <a:p>
            <a:pPr marL="342900" indent="-342900">
              <a:lnSpc>
                <a:spcPct val="107000"/>
              </a:lnSpc>
              <a:spcAft>
                <a:spcPts val="800"/>
              </a:spcAft>
              <a:buFont typeface="Calibri" panose="020F050202020403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A04: Improvement </a:t>
            </a:r>
            <a:r>
              <a:rPr lang="en-GB" dirty="0">
                <a:latin typeface="Calibri" panose="020F0502020204030204" pitchFamily="34" charset="0"/>
                <a:ea typeface="Calibri" panose="020F0502020204030204" pitchFamily="34" charset="0"/>
                <a:cs typeface="Times New Roman" panose="02020603050405020304" pitchFamily="18" charset="0"/>
              </a:rPr>
              <a:t>of Mediterranean Cotton, grown or recycled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8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5" name="Segnaposto numero diapositiva 1"/>
          <p:cNvSpPr txBox="1">
            <a:spLocks/>
          </p:cNvSpPr>
          <p:nvPr/>
        </p:nvSpPr>
        <p:spPr>
          <a:xfrm>
            <a:off x="6553200" y="6356350"/>
            <a:ext cx="21336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E9E200-B787-4253-9A13-61AE61D0C841}" type="slidenum">
              <a:rPr lang="fr-FR" smtClean="0"/>
              <a:pPr/>
              <a:t>20</a:t>
            </a:fld>
            <a:endParaRPr lang="fr-FR"/>
          </a:p>
        </p:txBody>
      </p:sp>
      <p:pic>
        <p:nvPicPr>
          <p:cNvPr id="6" name="Immagine 5"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7" name="Immagine 6"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8" name="CasellaDiTesto 7"/>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
        <p:nvSpPr>
          <p:cNvPr id="9" name="Rettangolo 8"/>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Tree>
    <p:extLst>
      <p:ext uri="{BB962C8B-B14F-4D97-AF65-F5344CB8AC3E}">
        <p14:creationId xmlns:p14="http://schemas.microsoft.com/office/powerpoint/2010/main" val="1995741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21</a:t>
            </a:fld>
            <a:endParaRPr lang="fr-FR"/>
          </a:p>
        </p:txBody>
      </p:sp>
      <p:sp>
        <p:nvSpPr>
          <p:cNvPr id="3" name="Titolo 2"/>
          <p:cNvSpPr>
            <a:spLocks noGrp="1"/>
          </p:cNvSpPr>
          <p:nvPr>
            <p:ph type="title"/>
          </p:nvPr>
        </p:nvSpPr>
        <p:spPr>
          <a:xfrm>
            <a:off x="353272" y="959514"/>
            <a:ext cx="8229600" cy="1143000"/>
          </a:xfrm>
        </p:spPr>
        <p:txBody>
          <a:bodyPr>
            <a:normAutofit/>
          </a:bodyPr>
          <a:lstStyle/>
          <a:p>
            <a:r>
              <a:rPr lang="en-GB" dirty="0" smtClean="0"/>
              <a:t>Thank You.</a:t>
            </a:r>
            <a:endParaRPr lang="en-GB" dirty="0"/>
          </a:p>
        </p:txBody>
      </p:sp>
      <p:sp>
        <p:nvSpPr>
          <p:cNvPr id="4" name="Segnaposto numero diapositiva 1"/>
          <p:cNvSpPr txBox="1">
            <a:spLocks/>
          </p:cNvSpPr>
          <p:nvPr/>
        </p:nvSpPr>
        <p:spPr>
          <a:xfrm>
            <a:off x="6553200" y="6356350"/>
            <a:ext cx="21336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E9E200-B787-4253-9A13-61AE61D0C841}" type="slidenum">
              <a:rPr lang="fr-FR" smtClean="0"/>
              <a:pPr/>
              <a:t>21</a:t>
            </a:fld>
            <a:endParaRPr lang="fr-FR"/>
          </a:p>
        </p:txBody>
      </p:sp>
      <p:pic>
        <p:nvPicPr>
          <p:cNvPr id="5" name="Immagine 4" descr="LogoTexMedClusters.jpg"/>
          <p:cNvPicPr>
            <a:picLocks noChangeAspect="1"/>
          </p:cNvPicPr>
          <p:nvPr/>
        </p:nvPicPr>
        <p:blipFill>
          <a:blip r:embed="rId2" cstate="print"/>
          <a:stretch>
            <a:fillRect/>
          </a:stretch>
        </p:blipFill>
        <p:spPr>
          <a:xfrm>
            <a:off x="7596336" y="260648"/>
            <a:ext cx="1223259" cy="552124"/>
          </a:xfrm>
          <a:prstGeom prst="rect">
            <a:avLst/>
          </a:prstGeom>
        </p:spPr>
      </p:pic>
      <p:sp>
        <p:nvSpPr>
          <p:cNvPr id="6" name="CasellaDiTesto 5"/>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
        <p:nvSpPr>
          <p:cNvPr id="7" name="Rettangolo 6"/>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Logo Unione europea scritta lato.jpg"/>
          <p:cNvPicPr>
            <a:picLocks noChangeAspect="1"/>
          </p:cNvPicPr>
          <p:nvPr/>
        </p:nvPicPr>
        <p:blipFill>
          <a:blip r:embed="rId3" cstate="print"/>
          <a:stretch>
            <a:fillRect/>
          </a:stretch>
        </p:blipFill>
        <p:spPr>
          <a:xfrm>
            <a:off x="6467005" y="6496225"/>
            <a:ext cx="958676" cy="280991"/>
          </a:xfrm>
          <a:prstGeom prst="rect">
            <a:avLst/>
          </a:prstGeom>
        </p:spPr>
      </p:pic>
      <p:sp>
        <p:nvSpPr>
          <p:cNvPr id="9" name="CasellaDiTesto 8"/>
          <p:cNvSpPr txBox="1"/>
          <p:nvPr/>
        </p:nvSpPr>
        <p:spPr>
          <a:xfrm>
            <a:off x="1187624" y="2492896"/>
            <a:ext cx="6058838" cy="1938992"/>
          </a:xfrm>
          <a:prstGeom prst="rect">
            <a:avLst/>
          </a:prstGeom>
          <a:noFill/>
        </p:spPr>
        <p:txBody>
          <a:bodyPr wrap="none" rtlCol="0">
            <a:spAutoFit/>
          </a:bodyPr>
          <a:lstStyle/>
          <a:p>
            <a:r>
              <a:rPr lang="en-GB" sz="2400" dirty="0" smtClean="0"/>
              <a:t>For Contacts after the end of </a:t>
            </a:r>
            <a:r>
              <a:rPr lang="en-GB" sz="2400" dirty="0" err="1" smtClean="0"/>
              <a:t>Tex</a:t>
            </a:r>
            <a:r>
              <a:rPr lang="en-GB" sz="2400" dirty="0" smtClean="0"/>
              <a:t>-Med Clusters:</a:t>
            </a:r>
          </a:p>
          <a:p>
            <a:endParaRPr lang="en-GB" sz="2400" dirty="0" smtClean="0"/>
          </a:p>
          <a:p>
            <a:r>
              <a:rPr lang="en-GB" sz="2400" dirty="0" smtClean="0"/>
              <a:t>Francesco Pellizzari</a:t>
            </a:r>
          </a:p>
          <a:p>
            <a:r>
              <a:rPr lang="en-GB" sz="2400" dirty="0" smtClean="0">
                <a:hlinkClick r:id="rId4"/>
              </a:rPr>
              <a:t>fpellizzari@pensieroinnovativo.it</a:t>
            </a:r>
            <a:endParaRPr lang="en-GB" sz="2400" dirty="0" smtClean="0"/>
          </a:p>
          <a:p>
            <a:r>
              <a:rPr lang="en-GB" sz="2400" dirty="0" smtClean="0"/>
              <a:t>+39 335 6940 586</a:t>
            </a:r>
            <a:endParaRPr lang="en-GB" sz="2400" dirty="0"/>
          </a:p>
        </p:txBody>
      </p:sp>
    </p:spTree>
    <p:extLst>
      <p:ext uri="{BB962C8B-B14F-4D97-AF65-F5344CB8AC3E}">
        <p14:creationId xmlns:p14="http://schemas.microsoft.com/office/powerpoint/2010/main" val="735072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22</a:t>
            </a:fld>
            <a:endParaRPr lang="fr-FR"/>
          </a:p>
        </p:txBody>
      </p:sp>
      <p:sp>
        <p:nvSpPr>
          <p:cNvPr id="3" name="Titolo 2"/>
          <p:cNvSpPr>
            <a:spLocks noGrp="1"/>
          </p:cNvSpPr>
          <p:nvPr>
            <p:ph type="title"/>
          </p:nvPr>
        </p:nvSpPr>
        <p:spPr>
          <a:xfrm>
            <a:off x="353272" y="713582"/>
            <a:ext cx="8229600" cy="1143000"/>
          </a:xfrm>
        </p:spPr>
        <p:txBody>
          <a:bodyPr/>
          <a:lstStyle/>
          <a:p>
            <a:r>
              <a:rPr lang="en-US" dirty="0" smtClean="0"/>
              <a:t>Disclaimer</a:t>
            </a:r>
            <a:endParaRPr lang="en-US" dirty="0"/>
          </a:p>
        </p:txBody>
      </p:sp>
      <p:sp>
        <p:nvSpPr>
          <p:cNvPr id="4" name="Rectangle 2"/>
          <p:cNvSpPr>
            <a:spLocks noChangeArrowheads="1"/>
          </p:cNvSpPr>
          <p:nvPr/>
        </p:nvSpPr>
        <p:spPr bwMode="auto">
          <a:xfrm>
            <a:off x="971550" y="1989138"/>
            <a:ext cx="7143750" cy="1606550"/>
          </a:xfrm>
          <a:prstGeom prst="rect">
            <a:avLst/>
          </a:prstGeom>
          <a:noFill/>
          <a:ln w="9525">
            <a:noFill/>
            <a:miter lim="800000"/>
            <a:headEnd/>
            <a:tailEnd/>
          </a:ln>
        </p:spPr>
        <p:txBody>
          <a:bodyPr anchor="ctr">
            <a:spAutoFit/>
          </a:bodyPr>
          <a:lstStyle/>
          <a:p>
            <a:pPr algn="just"/>
            <a:r>
              <a:rPr lang="en-US" sz="1100" dirty="0"/>
              <a:t>The 2007-2013 ENPI CBC Mediterranean Sea Basin </a:t>
            </a:r>
            <a:r>
              <a:rPr lang="en-US" sz="1100" dirty="0" err="1"/>
              <a:t>Programme</a:t>
            </a:r>
            <a:r>
              <a:rPr lang="en-US" sz="1100" dirty="0"/>
              <a:t> is a multilateral Cross-Border Cooperation initiative funded by the European </a:t>
            </a:r>
            <a:r>
              <a:rPr lang="en-US" sz="1100" dirty="0" err="1"/>
              <a:t>Neighbourhood</a:t>
            </a:r>
            <a:r>
              <a:rPr lang="en-US" sz="1100" dirty="0"/>
              <a:t> and Partnership Instrument (ENPI). The </a:t>
            </a:r>
            <a:r>
              <a:rPr lang="en-US" sz="1100" dirty="0" err="1"/>
              <a:t>Programme</a:t>
            </a:r>
            <a:r>
              <a:rPr lang="en-US" sz="1100" dirty="0"/>
              <a:t> objective is to promote the sustainable and harmonious cooperation process at the Mediterranean Basin level by dealing with the common challenges and enhancing its endogenous potential. It finances cooperation projects as a contribution to the economic, social, environmental and cultural development of the Mediterranean region. The following 14 countries participate in the </a:t>
            </a:r>
            <a:r>
              <a:rPr lang="en-US" sz="1100" dirty="0" err="1"/>
              <a:t>Programme</a:t>
            </a:r>
            <a:r>
              <a:rPr lang="en-US" sz="1100" dirty="0"/>
              <a:t>: Cyprus, Egypt, France, Greece, Israel, Italy, Jordan, Lebanon, Malta, Palestine, Portugal, Spain, Syria (participation currently suspended), Tunisia. The Joint Managing Authority (JMA) is the Autonomous Region of Sardinia (Italy). Official </a:t>
            </a:r>
            <a:r>
              <a:rPr lang="en-US" sz="1100" dirty="0" err="1"/>
              <a:t>Programme</a:t>
            </a:r>
            <a:r>
              <a:rPr lang="en-US" sz="1100" dirty="0"/>
              <a:t> languages are Arabic, English and French (www.enpicbcmed.eu).</a:t>
            </a:r>
          </a:p>
        </p:txBody>
      </p:sp>
      <p:sp>
        <p:nvSpPr>
          <p:cNvPr id="5" name="CasellaDiTesto 9"/>
          <p:cNvSpPr txBox="1">
            <a:spLocks noChangeArrowheads="1"/>
          </p:cNvSpPr>
          <p:nvPr/>
        </p:nvSpPr>
        <p:spPr bwMode="auto">
          <a:xfrm>
            <a:off x="971550" y="3860800"/>
            <a:ext cx="7129463" cy="1146175"/>
          </a:xfrm>
          <a:prstGeom prst="rect">
            <a:avLst/>
          </a:prstGeom>
          <a:noFill/>
          <a:ln w="9525">
            <a:noFill/>
            <a:miter lim="800000"/>
            <a:headEnd/>
            <a:tailEnd/>
          </a:ln>
        </p:spPr>
        <p:txBody>
          <a:bodyPr>
            <a:spAutoFit/>
          </a:bodyPr>
          <a:lstStyle/>
          <a:p>
            <a:pPr algn="ctr"/>
            <a:endParaRPr lang="en-GB" sz="1400" i="1" dirty="0">
              <a:latin typeface="Calibri" pitchFamily="34" charset="0"/>
            </a:endParaRPr>
          </a:p>
          <a:p>
            <a:endParaRPr lang="en-GB" sz="1100" dirty="0"/>
          </a:p>
          <a:p>
            <a:r>
              <a:rPr lang="en-GB" sz="1100" dirty="0"/>
              <a:t>This presentation has been produced with the financial assistance of the European Union under the ENPI CBC Mediterranean Sea Basin Programme. The content of this document are the sole responsibility of </a:t>
            </a:r>
            <a:r>
              <a:rPr lang="en-GB" sz="1100" dirty="0" smtClean="0"/>
              <a:t>UIP and </a:t>
            </a:r>
            <a:r>
              <a:rPr lang="en-GB" sz="1100" dirty="0"/>
              <a:t>can under no circumstances be regarded as reflecting the position of the European Union or of the Programme’s management structures.</a:t>
            </a:r>
          </a:p>
        </p:txBody>
      </p:sp>
      <p:sp>
        <p:nvSpPr>
          <p:cNvPr id="6" name="CasellaDiTesto 5"/>
          <p:cNvSpPr txBox="1"/>
          <p:nvPr/>
        </p:nvSpPr>
        <p:spPr>
          <a:xfrm>
            <a:off x="412428" y="6437868"/>
            <a:ext cx="2952328" cy="307777"/>
          </a:xfrm>
          <a:prstGeom prst="rect">
            <a:avLst/>
          </a:prstGeom>
          <a:noFill/>
          <a:ln>
            <a:noFill/>
          </a:ln>
        </p:spPr>
        <p:txBody>
          <a:bodyPr wrap="square" rtlCol="0">
            <a:spAutoFit/>
          </a:bodyPr>
          <a:lstStyle/>
          <a:p>
            <a:r>
              <a:rPr lang="fr-FR" sz="1400" b="1" dirty="0">
                <a:solidFill>
                  <a:schemeClr val="accent1">
                    <a:lumMod val="75000"/>
                  </a:schemeClr>
                </a:solidFill>
              </a:rPr>
              <a:t>Milan, 17 </a:t>
            </a:r>
            <a:r>
              <a:rPr lang="fr-FR" sz="1400" b="1" dirty="0" err="1">
                <a:solidFill>
                  <a:schemeClr val="accent1">
                    <a:lumMod val="75000"/>
                  </a:schemeClr>
                </a:solidFill>
              </a:rPr>
              <a:t>November</a:t>
            </a:r>
            <a:r>
              <a:rPr lang="fr-FR" sz="1400" b="1" dirty="0">
                <a:solidFill>
                  <a:schemeClr val="accent1">
                    <a:lumMod val="75000"/>
                  </a:schemeClr>
                </a:solidFill>
              </a:rPr>
              <a:t> 2015</a:t>
            </a:r>
            <a:endParaRPr lang="fr-FR" sz="1400" dirty="0">
              <a:solidFill>
                <a:schemeClr val="accent1">
                  <a:lumMod val="75000"/>
                </a:schemeClr>
              </a:solidFill>
            </a:endParaRPr>
          </a:p>
        </p:txBody>
      </p:sp>
      <p:pic>
        <p:nvPicPr>
          <p:cNvPr id="7" name="Immagine 6" descr="Logo ENPI.jpg"/>
          <p:cNvPicPr>
            <a:picLocks noChangeAspect="1"/>
          </p:cNvPicPr>
          <p:nvPr/>
        </p:nvPicPr>
        <p:blipFill>
          <a:blip r:embed="rId2" cstate="print"/>
          <a:stretch>
            <a:fillRect/>
          </a:stretch>
        </p:blipFill>
        <p:spPr>
          <a:xfrm>
            <a:off x="7549852" y="6413206"/>
            <a:ext cx="637480" cy="355894"/>
          </a:xfrm>
          <a:prstGeom prst="rect">
            <a:avLst/>
          </a:prstGeom>
        </p:spPr>
      </p:pic>
      <p:sp>
        <p:nvSpPr>
          <p:cNvPr id="8" name="Rettangolo 7"/>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Logo Unione europea scritta lato.jpg"/>
          <p:cNvPicPr>
            <a:picLocks noChangeAspect="1"/>
          </p:cNvPicPr>
          <p:nvPr/>
        </p:nvPicPr>
        <p:blipFill>
          <a:blip r:embed="rId3" cstate="print"/>
          <a:stretch>
            <a:fillRect/>
          </a:stretch>
        </p:blipFill>
        <p:spPr>
          <a:xfrm>
            <a:off x="6467005" y="6496225"/>
            <a:ext cx="958676" cy="280991"/>
          </a:xfrm>
          <a:prstGeom prst="rect">
            <a:avLst/>
          </a:prstGeom>
        </p:spPr>
      </p:pic>
      <p:pic>
        <p:nvPicPr>
          <p:cNvPr id="10" name="Immagine 9" descr="LogoTexMedClusters.jpg"/>
          <p:cNvPicPr>
            <a:picLocks noChangeAspect="1"/>
          </p:cNvPicPr>
          <p:nvPr/>
        </p:nvPicPr>
        <p:blipFill>
          <a:blip r:embed="rId4" cstate="print"/>
          <a:stretch>
            <a:fillRect/>
          </a:stretch>
        </p:blipFill>
        <p:spPr>
          <a:xfrm>
            <a:off x="7596336" y="260648"/>
            <a:ext cx="1223259" cy="55212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76036" y="494316"/>
            <a:ext cx="8229600" cy="1143000"/>
          </a:xfrm>
        </p:spPr>
        <p:txBody>
          <a:bodyPr>
            <a:normAutofit/>
          </a:bodyPr>
          <a:lstStyle/>
          <a:p>
            <a:pPr algn="l"/>
            <a:r>
              <a:rPr lang="it-IT" sz="3200" b="1" dirty="0" smtClean="0">
                <a:solidFill>
                  <a:schemeClr val="accent1">
                    <a:lumMod val="75000"/>
                  </a:schemeClr>
                </a:solidFill>
              </a:rPr>
              <a:t>The </a:t>
            </a:r>
            <a:r>
              <a:rPr lang="it-IT" sz="3200" b="1" dirty="0" err="1" smtClean="0">
                <a:solidFill>
                  <a:schemeClr val="accent1">
                    <a:lumMod val="75000"/>
                  </a:schemeClr>
                </a:solidFill>
              </a:rPr>
              <a:t>starting</a:t>
            </a:r>
            <a:r>
              <a:rPr lang="it-IT" sz="3200" b="1" dirty="0" smtClean="0">
                <a:solidFill>
                  <a:schemeClr val="accent1">
                    <a:lumMod val="75000"/>
                  </a:schemeClr>
                </a:solidFill>
              </a:rPr>
              <a:t> model.</a:t>
            </a:r>
            <a:endParaRPr lang="en-GB" sz="3200" b="1" dirty="0">
              <a:solidFill>
                <a:schemeClr val="accent1">
                  <a:lumMod val="75000"/>
                </a:schemeClr>
              </a:solidFill>
            </a:endParaRPr>
          </a:p>
        </p:txBody>
      </p:sp>
      <p:pic>
        <p:nvPicPr>
          <p:cNvPr id="173" name="Immagine 172" descr="LogoTexMedClusters.jpg"/>
          <p:cNvPicPr>
            <a:picLocks noChangeAspect="1"/>
          </p:cNvPicPr>
          <p:nvPr/>
        </p:nvPicPr>
        <p:blipFill>
          <a:blip r:embed="rId3" cstate="print"/>
          <a:stretch>
            <a:fillRect/>
          </a:stretch>
        </p:blipFill>
        <p:spPr>
          <a:xfrm>
            <a:off x="7596336" y="260648"/>
            <a:ext cx="1223259" cy="552124"/>
          </a:xfrm>
          <a:prstGeom prst="rect">
            <a:avLst/>
          </a:prstGeom>
        </p:spPr>
      </p:pic>
      <p:pic>
        <p:nvPicPr>
          <p:cNvPr id="174" name="Immagine 173" descr="Logo ENPI.jpg"/>
          <p:cNvPicPr>
            <a:picLocks noChangeAspect="1"/>
          </p:cNvPicPr>
          <p:nvPr/>
        </p:nvPicPr>
        <p:blipFill>
          <a:blip r:embed="rId4" cstate="print"/>
          <a:stretch>
            <a:fillRect/>
          </a:stretch>
        </p:blipFill>
        <p:spPr>
          <a:xfrm>
            <a:off x="7549852" y="6413206"/>
            <a:ext cx="637480" cy="355894"/>
          </a:xfrm>
          <a:prstGeom prst="rect">
            <a:avLst/>
          </a:prstGeom>
        </p:spPr>
      </p:pic>
      <p:sp>
        <p:nvSpPr>
          <p:cNvPr id="175" name="Rettangolo 174"/>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6" name="Immagine 175" descr="Logo Unione europea scritta lato.jpg"/>
          <p:cNvPicPr>
            <a:picLocks noChangeAspect="1"/>
          </p:cNvPicPr>
          <p:nvPr/>
        </p:nvPicPr>
        <p:blipFill>
          <a:blip r:embed="rId5" cstate="print"/>
          <a:stretch>
            <a:fillRect/>
          </a:stretch>
        </p:blipFill>
        <p:spPr>
          <a:xfrm>
            <a:off x="6467005" y="6496225"/>
            <a:ext cx="958676" cy="280991"/>
          </a:xfrm>
          <a:prstGeom prst="rect">
            <a:avLst/>
          </a:prstGeom>
        </p:spPr>
      </p:pic>
      <p:sp>
        <p:nvSpPr>
          <p:cNvPr id="31" name="CasellaDiTesto 30"/>
          <p:cNvSpPr txBox="1"/>
          <p:nvPr/>
        </p:nvSpPr>
        <p:spPr>
          <a:xfrm>
            <a:off x="4800213" y="-566823"/>
            <a:ext cx="774571" cy="369332"/>
          </a:xfrm>
          <a:prstGeom prst="rect">
            <a:avLst/>
          </a:prstGeom>
          <a:noFill/>
        </p:spPr>
        <p:txBody>
          <a:bodyPr wrap="none" rtlCol="0">
            <a:spAutoFit/>
          </a:bodyPr>
          <a:lstStyle/>
          <a:p>
            <a:r>
              <a:rPr lang="it-IT" dirty="0" smtClean="0"/>
              <a:t>Russia</a:t>
            </a:r>
          </a:p>
        </p:txBody>
      </p:sp>
      <p:sp>
        <p:nvSpPr>
          <p:cNvPr id="35" name="CasellaDiTesto 34"/>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grpSp>
        <p:nvGrpSpPr>
          <p:cNvPr id="14" name="Gruppo 13"/>
          <p:cNvGrpSpPr/>
          <p:nvPr/>
        </p:nvGrpSpPr>
        <p:grpSpPr>
          <a:xfrm>
            <a:off x="1413761" y="2692103"/>
            <a:ext cx="6450897" cy="2237804"/>
            <a:chOff x="1345125" y="3009046"/>
            <a:chExt cx="6450897" cy="2237804"/>
          </a:xfrm>
        </p:grpSpPr>
        <p:pic>
          <p:nvPicPr>
            <p:cNvPr id="80" name="Immagine 79"/>
            <p:cNvPicPr>
              <a:picLocks noChangeAspect="1"/>
            </p:cNvPicPr>
            <p:nvPr/>
          </p:nvPicPr>
          <p:blipFill>
            <a:blip r:embed="rId6"/>
            <a:stretch>
              <a:fillRect/>
            </a:stretch>
          </p:blipFill>
          <p:spPr>
            <a:xfrm>
              <a:off x="1345125" y="3010194"/>
              <a:ext cx="6450897" cy="2236656"/>
            </a:xfrm>
            <a:prstGeom prst="rect">
              <a:avLst/>
            </a:prstGeom>
            <a:solidFill>
              <a:schemeClr val="accent2">
                <a:lumMod val="75000"/>
              </a:schemeClr>
            </a:solidFill>
          </p:spPr>
        </p:pic>
        <p:cxnSp>
          <p:nvCxnSpPr>
            <p:cNvPr id="36" name="Connettore 1 35"/>
            <p:cNvCxnSpPr/>
            <p:nvPr/>
          </p:nvCxnSpPr>
          <p:spPr>
            <a:xfrm>
              <a:off x="2922034" y="3299374"/>
              <a:ext cx="3529034" cy="17460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a:endCxn id="13" idx="3"/>
            </p:cNvCxnSpPr>
            <p:nvPr/>
          </p:nvCxnSpPr>
          <p:spPr>
            <a:xfrm flipV="1">
              <a:off x="3537792" y="3322488"/>
              <a:ext cx="529408" cy="9538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2970185" y="3374730"/>
              <a:ext cx="4350028" cy="9707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Connettore 1 55"/>
            <p:cNvCxnSpPr>
              <a:stCxn id="12" idx="5"/>
              <a:endCxn id="10" idx="1"/>
            </p:cNvCxnSpPr>
            <p:nvPr/>
          </p:nvCxnSpPr>
          <p:spPr>
            <a:xfrm>
              <a:off x="5902595" y="3502661"/>
              <a:ext cx="1300255" cy="6563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a:off x="4238433" y="3234623"/>
              <a:ext cx="2232982" cy="17984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Connettore 1 62"/>
            <p:cNvCxnSpPr/>
            <p:nvPr/>
          </p:nvCxnSpPr>
          <p:spPr>
            <a:xfrm>
              <a:off x="2955987" y="3320640"/>
              <a:ext cx="573597" cy="9624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Connettore 1 71"/>
            <p:cNvCxnSpPr/>
            <p:nvPr/>
          </p:nvCxnSpPr>
          <p:spPr>
            <a:xfrm>
              <a:off x="5666564" y="3449062"/>
              <a:ext cx="813059" cy="1574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Connettore 1 73"/>
            <p:cNvCxnSpPr/>
            <p:nvPr/>
          </p:nvCxnSpPr>
          <p:spPr>
            <a:xfrm flipH="1">
              <a:off x="3956723" y="3205221"/>
              <a:ext cx="237764" cy="14291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e 5"/>
            <p:cNvSpPr/>
            <p:nvPr/>
          </p:nvSpPr>
          <p:spPr>
            <a:xfrm>
              <a:off x="2747501" y="3113343"/>
              <a:ext cx="417267" cy="365113"/>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e 6"/>
            <p:cNvSpPr/>
            <p:nvPr/>
          </p:nvSpPr>
          <p:spPr>
            <a:xfrm>
              <a:off x="3357481" y="4117863"/>
              <a:ext cx="389860" cy="34113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e 7"/>
            <p:cNvSpPr/>
            <p:nvPr/>
          </p:nvSpPr>
          <p:spPr>
            <a:xfrm>
              <a:off x="3739590" y="4471426"/>
              <a:ext cx="415452" cy="363525"/>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e 8"/>
            <p:cNvSpPr/>
            <p:nvPr/>
          </p:nvSpPr>
          <p:spPr>
            <a:xfrm>
              <a:off x="6237366" y="4849752"/>
              <a:ext cx="427405" cy="373984"/>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e 9"/>
            <p:cNvSpPr/>
            <p:nvPr/>
          </p:nvSpPr>
          <p:spPr>
            <a:xfrm>
              <a:off x="7141595" y="4105432"/>
              <a:ext cx="418273" cy="365994"/>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e 10"/>
            <p:cNvSpPr/>
            <p:nvPr/>
          </p:nvSpPr>
          <p:spPr>
            <a:xfrm>
              <a:off x="7365267" y="4507444"/>
              <a:ext cx="401931" cy="35169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e 11"/>
            <p:cNvSpPr/>
            <p:nvPr/>
          </p:nvSpPr>
          <p:spPr>
            <a:xfrm>
              <a:off x="5549628" y="3193810"/>
              <a:ext cx="413527" cy="361841"/>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e 12"/>
            <p:cNvSpPr/>
            <p:nvPr/>
          </p:nvSpPr>
          <p:spPr>
            <a:xfrm>
              <a:off x="4005740" y="3009046"/>
              <a:ext cx="419675" cy="36722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CasellaDiTesto 1"/>
          <p:cNvSpPr txBox="1"/>
          <p:nvPr/>
        </p:nvSpPr>
        <p:spPr>
          <a:xfrm>
            <a:off x="1802197" y="1888989"/>
            <a:ext cx="5246436" cy="523220"/>
          </a:xfrm>
          <a:prstGeom prst="rect">
            <a:avLst/>
          </a:prstGeom>
          <a:noFill/>
        </p:spPr>
        <p:txBody>
          <a:bodyPr wrap="none" rtlCol="0">
            <a:spAutoFit/>
          </a:bodyPr>
          <a:lstStyle/>
          <a:p>
            <a:r>
              <a:rPr lang="en-GB" sz="2800" b="1" dirty="0" smtClean="0">
                <a:solidFill>
                  <a:srgbClr val="FF0000"/>
                </a:solidFill>
              </a:rPr>
              <a:t>Subcontracting and Delocalization</a:t>
            </a:r>
            <a:endParaRPr lang="en-GB" sz="2800" b="1" dirty="0">
              <a:solidFill>
                <a:srgbClr val="FF0000"/>
              </a:solidFill>
            </a:endParaRPr>
          </a:p>
        </p:txBody>
      </p:sp>
    </p:spTree>
    <p:extLst>
      <p:ext uri="{BB962C8B-B14F-4D97-AF65-F5344CB8AC3E}">
        <p14:creationId xmlns:p14="http://schemas.microsoft.com/office/powerpoint/2010/main" val="256393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112" y="241272"/>
            <a:ext cx="8229600" cy="1143000"/>
          </a:xfrm>
        </p:spPr>
        <p:txBody>
          <a:bodyPr>
            <a:normAutofit/>
          </a:bodyPr>
          <a:lstStyle/>
          <a:p>
            <a:pPr algn="l"/>
            <a:r>
              <a:rPr lang="en-US" sz="3200" b="1" dirty="0" smtClean="0">
                <a:solidFill>
                  <a:schemeClr val="accent1">
                    <a:lumMod val="75000"/>
                  </a:schemeClr>
                </a:solidFill>
              </a:rPr>
              <a:t>The targeted model.</a:t>
            </a:r>
            <a:endParaRPr lang="en-US" sz="3200" b="1" dirty="0">
              <a:solidFill>
                <a:schemeClr val="accent1">
                  <a:lumMod val="75000"/>
                </a:schemeClr>
              </a:solidFill>
            </a:endParaRPr>
          </a:p>
        </p:txBody>
      </p:sp>
      <p:pic>
        <p:nvPicPr>
          <p:cNvPr id="5" name="Immagine 4"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6" name="Immagine 5"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7" name="Rettangolo 6"/>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11" name="Segnaposto numero diapositiva 10"/>
          <p:cNvSpPr>
            <a:spLocks noGrp="1"/>
          </p:cNvSpPr>
          <p:nvPr>
            <p:ph type="sldNum" sz="quarter" idx="12"/>
          </p:nvPr>
        </p:nvSpPr>
        <p:spPr/>
        <p:txBody>
          <a:bodyPr/>
          <a:lstStyle/>
          <a:p>
            <a:fld id="{01E9E200-B787-4253-9A13-61AE61D0C841}" type="slidenum">
              <a:rPr lang="fr-FR" smtClean="0"/>
              <a:pPr/>
              <a:t>4</a:t>
            </a:fld>
            <a:endParaRPr lang="fr-FR"/>
          </a:p>
        </p:txBody>
      </p:sp>
      <p:pic>
        <p:nvPicPr>
          <p:cNvPr id="35" name="Immagine 34"/>
          <p:cNvPicPr>
            <a:picLocks noChangeAspect="1"/>
          </p:cNvPicPr>
          <p:nvPr/>
        </p:nvPicPr>
        <p:blipFill>
          <a:blip r:embed="rId5"/>
          <a:stretch>
            <a:fillRect/>
          </a:stretch>
        </p:blipFill>
        <p:spPr>
          <a:xfrm>
            <a:off x="1162457" y="2340677"/>
            <a:ext cx="6577895" cy="2652356"/>
          </a:xfrm>
          <a:prstGeom prst="rect">
            <a:avLst/>
          </a:prstGeom>
          <a:solidFill>
            <a:schemeClr val="accent2">
              <a:lumMod val="75000"/>
            </a:schemeClr>
          </a:solidFill>
        </p:spPr>
      </p:pic>
      <p:pic>
        <p:nvPicPr>
          <p:cNvPr id="45" name="Immagine 44"/>
          <p:cNvPicPr>
            <a:picLocks noChangeAspect="1"/>
          </p:cNvPicPr>
          <p:nvPr/>
        </p:nvPicPr>
        <p:blipFill>
          <a:blip r:embed="rId6"/>
          <a:stretch>
            <a:fillRect/>
          </a:stretch>
        </p:blipFill>
        <p:spPr>
          <a:xfrm>
            <a:off x="3909798" y="2770162"/>
            <a:ext cx="2184719" cy="1870961"/>
          </a:xfrm>
          <a:prstGeom prst="rect">
            <a:avLst/>
          </a:prstGeom>
          <a:noFill/>
        </p:spPr>
      </p:pic>
      <p:sp>
        <p:nvSpPr>
          <p:cNvPr id="36" name="Ovale 35"/>
          <p:cNvSpPr/>
          <p:nvPr/>
        </p:nvSpPr>
        <p:spPr>
          <a:xfrm>
            <a:off x="1759425" y="2771506"/>
            <a:ext cx="4741826" cy="21243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e 38"/>
          <p:cNvSpPr/>
          <p:nvPr/>
        </p:nvSpPr>
        <p:spPr>
          <a:xfrm>
            <a:off x="2627591" y="2602900"/>
            <a:ext cx="428958" cy="418532"/>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Ovale 62"/>
          <p:cNvSpPr/>
          <p:nvPr/>
        </p:nvSpPr>
        <p:spPr>
          <a:xfrm>
            <a:off x="5535682" y="2600145"/>
            <a:ext cx="428958" cy="418532"/>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e 63"/>
          <p:cNvSpPr/>
          <p:nvPr/>
        </p:nvSpPr>
        <p:spPr>
          <a:xfrm>
            <a:off x="7013415" y="4109091"/>
            <a:ext cx="428958" cy="418532"/>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e 64"/>
          <p:cNvSpPr/>
          <p:nvPr/>
        </p:nvSpPr>
        <p:spPr>
          <a:xfrm>
            <a:off x="7180175" y="3623502"/>
            <a:ext cx="428958" cy="418532"/>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Ovale 65"/>
          <p:cNvSpPr/>
          <p:nvPr/>
        </p:nvSpPr>
        <p:spPr>
          <a:xfrm>
            <a:off x="6151599" y="4497549"/>
            <a:ext cx="428958" cy="418532"/>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Ovale 66"/>
          <p:cNvSpPr/>
          <p:nvPr/>
        </p:nvSpPr>
        <p:spPr>
          <a:xfrm>
            <a:off x="3628005" y="4123070"/>
            <a:ext cx="428958" cy="418532"/>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Ovale 67"/>
          <p:cNvSpPr/>
          <p:nvPr/>
        </p:nvSpPr>
        <p:spPr>
          <a:xfrm>
            <a:off x="3394540" y="3692240"/>
            <a:ext cx="428958" cy="418532"/>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e 68"/>
          <p:cNvSpPr/>
          <p:nvPr/>
        </p:nvSpPr>
        <p:spPr>
          <a:xfrm>
            <a:off x="3735473" y="2387592"/>
            <a:ext cx="428958" cy="418532"/>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ttangolo 11"/>
          <p:cNvSpPr/>
          <p:nvPr/>
        </p:nvSpPr>
        <p:spPr>
          <a:xfrm>
            <a:off x="1347896" y="5164697"/>
            <a:ext cx="6392456" cy="584775"/>
          </a:xfrm>
          <a:prstGeom prst="rect">
            <a:avLst/>
          </a:prstGeom>
        </p:spPr>
        <p:txBody>
          <a:bodyPr wrap="none">
            <a:spAutoFit/>
          </a:bodyPr>
          <a:lstStyle/>
          <a:p>
            <a:r>
              <a:rPr lang="en-US" sz="3200" b="1" dirty="0"/>
              <a:t>The </a:t>
            </a:r>
            <a:r>
              <a:rPr lang="en-US" sz="3200" b="1" dirty="0" smtClean="0"/>
              <a:t>Mediterranean T/C </a:t>
            </a:r>
            <a:r>
              <a:rPr lang="en-US" sz="3200" b="1" dirty="0" err="1" smtClean="0"/>
              <a:t>Hypercluster</a:t>
            </a:r>
            <a:endParaRPr lang="en-GB" sz="3200" dirty="0"/>
          </a:p>
        </p:txBody>
      </p:sp>
      <p:sp>
        <p:nvSpPr>
          <p:cNvPr id="70" name="CasellaDiTesto 69"/>
          <p:cNvSpPr txBox="1"/>
          <p:nvPr/>
        </p:nvSpPr>
        <p:spPr>
          <a:xfrm>
            <a:off x="1777775" y="1609269"/>
            <a:ext cx="5586273" cy="523220"/>
          </a:xfrm>
          <a:prstGeom prst="rect">
            <a:avLst/>
          </a:prstGeom>
          <a:noFill/>
        </p:spPr>
        <p:txBody>
          <a:bodyPr wrap="none" rtlCol="0">
            <a:spAutoFit/>
          </a:bodyPr>
          <a:lstStyle/>
          <a:p>
            <a:r>
              <a:rPr lang="en-GB" sz="2800" b="1" dirty="0" smtClean="0">
                <a:solidFill>
                  <a:srgbClr val="FF0000"/>
                </a:solidFill>
              </a:rPr>
              <a:t>Co-contracting and </a:t>
            </a:r>
            <a:r>
              <a:rPr lang="en-GB" sz="2800" b="1" dirty="0" err="1" smtClean="0">
                <a:solidFill>
                  <a:srgbClr val="FF0000"/>
                </a:solidFill>
              </a:rPr>
              <a:t>Multilocalization</a:t>
            </a:r>
            <a:endParaRPr lang="en-GB" sz="2800" b="1" dirty="0">
              <a:solidFill>
                <a:srgbClr val="FF0000"/>
              </a:solidFill>
            </a:endParaRPr>
          </a:p>
        </p:txBody>
      </p:sp>
      <p:sp>
        <p:nvSpPr>
          <p:cNvPr id="71" name="CasellaDiTesto 70"/>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112" y="241272"/>
            <a:ext cx="8229600" cy="1143000"/>
          </a:xfrm>
        </p:spPr>
        <p:txBody>
          <a:bodyPr>
            <a:normAutofit/>
          </a:bodyPr>
          <a:lstStyle/>
          <a:p>
            <a:pPr algn="l"/>
            <a:r>
              <a:rPr lang="en-US" sz="3200" b="1" dirty="0" smtClean="0">
                <a:solidFill>
                  <a:schemeClr val="accent1">
                    <a:lumMod val="75000"/>
                  </a:schemeClr>
                </a:solidFill>
              </a:rPr>
              <a:t>The Ultimate Goal: </a:t>
            </a:r>
            <a:br>
              <a:rPr lang="en-US" sz="3200" b="1" dirty="0" smtClean="0">
                <a:solidFill>
                  <a:schemeClr val="accent1">
                    <a:lumMod val="75000"/>
                  </a:schemeClr>
                </a:solidFill>
              </a:rPr>
            </a:br>
            <a:r>
              <a:rPr lang="en-US" sz="3200" b="1" dirty="0" smtClean="0">
                <a:solidFill>
                  <a:schemeClr val="accent1">
                    <a:lumMod val="75000"/>
                  </a:schemeClr>
                </a:solidFill>
              </a:rPr>
              <a:t>Global Competitiveness.</a:t>
            </a:r>
            <a:endParaRPr lang="en-US" sz="3200" b="1" dirty="0">
              <a:solidFill>
                <a:schemeClr val="accent1">
                  <a:lumMod val="75000"/>
                </a:schemeClr>
              </a:solidFill>
            </a:endParaRPr>
          </a:p>
        </p:txBody>
      </p:sp>
      <p:pic>
        <p:nvPicPr>
          <p:cNvPr id="5" name="Immagine 4"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6" name="Immagine 5"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7" name="Rettangolo 6"/>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11" name="Segnaposto numero diapositiva 10"/>
          <p:cNvSpPr>
            <a:spLocks noGrp="1"/>
          </p:cNvSpPr>
          <p:nvPr>
            <p:ph type="sldNum" sz="quarter" idx="12"/>
          </p:nvPr>
        </p:nvSpPr>
        <p:spPr/>
        <p:txBody>
          <a:bodyPr/>
          <a:lstStyle/>
          <a:p>
            <a:fld id="{01E9E200-B787-4253-9A13-61AE61D0C841}" type="slidenum">
              <a:rPr lang="fr-FR" smtClean="0"/>
              <a:pPr/>
              <a:t>5</a:t>
            </a:fld>
            <a:endParaRPr lang="fr-FR"/>
          </a:p>
        </p:txBody>
      </p:sp>
      <p:grpSp>
        <p:nvGrpSpPr>
          <p:cNvPr id="3" name="Gruppo 2"/>
          <p:cNvGrpSpPr/>
          <p:nvPr/>
        </p:nvGrpSpPr>
        <p:grpSpPr>
          <a:xfrm>
            <a:off x="270331" y="1402655"/>
            <a:ext cx="8817901" cy="4719826"/>
            <a:chOff x="270331" y="1402655"/>
            <a:chExt cx="8817901" cy="4719826"/>
          </a:xfrm>
        </p:grpSpPr>
        <p:grpSp>
          <p:nvGrpSpPr>
            <p:cNvPr id="34" name="Gruppo 33"/>
            <p:cNvGrpSpPr/>
            <p:nvPr/>
          </p:nvGrpSpPr>
          <p:grpSpPr>
            <a:xfrm>
              <a:off x="1403781" y="2433398"/>
              <a:ext cx="6450897" cy="2236656"/>
              <a:chOff x="1341870" y="2747310"/>
              <a:chExt cx="6450897" cy="2236656"/>
            </a:xfrm>
          </p:grpSpPr>
          <p:pic>
            <p:nvPicPr>
              <p:cNvPr id="35" name="Immagine 34"/>
              <p:cNvPicPr>
                <a:picLocks noChangeAspect="1"/>
              </p:cNvPicPr>
              <p:nvPr/>
            </p:nvPicPr>
            <p:blipFill>
              <a:blip r:embed="rId5"/>
              <a:stretch>
                <a:fillRect/>
              </a:stretch>
            </p:blipFill>
            <p:spPr>
              <a:xfrm>
                <a:off x="1341870" y="2747310"/>
                <a:ext cx="6450897" cy="2236656"/>
              </a:xfrm>
              <a:prstGeom prst="rect">
                <a:avLst/>
              </a:prstGeom>
              <a:solidFill>
                <a:schemeClr val="accent2">
                  <a:lumMod val="75000"/>
                </a:schemeClr>
              </a:solidFill>
            </p:spPr>
          </p:pic>
          <p:sp>
            <p:nvSpPr>
              <p:cNvPr id="36" name="Ovale 35"/>
              <p:cNvSpPr/>
              <p:nvPr/>
            </p:nvSpPr>
            <p:spPr>
              <a:xfrm>
                <a:off x="3330168" y="2832202"/>
                <a:ext cx="2154812" cy="1967437"/>
              </a:xfrm>
              <a:prstGeom prst="ellipse">
                <a:avLst/>
              </a:prstGeom>
              <a:solidFill>
                <a:schemeClr val="bg1">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e 36"/>
              <p:cNvSpPr/>
              <p:nvPr/>
            </p:nvSpPr>
            <p:spPr>
              <a:xfrm>
                <a:off x="3662539" y="3101367"/>
                <a:ext cx="417267" cy="365113"/>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e 37"/>
              <p:cNvSpPr/>
              <p:nvPr/>
            </p:nvSpPr>
            <p:spPr>
              <a:xfrm>
                <a:off x="3498422" y="3638342"/>
                <a:ext cx="389860" cy="34113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e 38"/>
              <p:cNvSpPr/>
              <p:nvPr/>
            </p:nvSpPr>
            <p:spPr>
              <a:xfrm>
                <a:off x="3693352" y="4156166"/>
                <a:ext cx="415452" cy="363525"/>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e 39"/>
              <p:cNvSpPr/>
              <p:nvPr/>
            </p:nvSpPr>
            <p:spPr>
              <a:xfrm>
                <a:off x="4203971" y="4372540"/>
                <a:ext cx="427405" cy="373984"/>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e 40"/>
              <p:cNvSpPr/>
              <p:nvPr/>
            </p:nvSpPr>
            <p:spPr>
              <a:xfrm>
                <a:off x="4792277" y="4177799"/>
                <a:ext cx="418273" cy="365994"/>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e 41"/>
              <p:cNvSpPr/>
              <p:nvPr/>
            </p:nvSpPr>
            <p:spPr>
              <a:xfrm>
                <a:off x="4984898" y="3627065"/>
                <a:ext cx="401931" cy="35169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e 42"/>
              <p:cNvSpPr/>
              <p:nvPr/>
            </p:nvSpPr>
            <p:spPr>
              <a:xfrm>
                <a:off x="4810970" y="3093482"/>
                <a:ext cx="413527" cy="361841"/>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e 43"/>
              <p:cNvSpPr/>
              <p:nvPr/>
            </p:nvSpPr>
            <p:spPr>
              <a:xfrm>
                <a:off x="4222640" y="2848352"/>
                <a:ext cx="419675" cy="36722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Immagine 44"/>
              <p:cNvPicPr>
                <a:picLocks noChangeAspect="1"/>
              </p:cNvPicPr>
              <p:nvPr/>
            </p:nvPicPr>
            <p:blipFill>
              <a:blip r:embed="rId6"/>
              <a:stretch>
                <a:fillRect/>
              </a:stretch>
            </p:blipFill>
            <p:spPr>
              <a:xfrm>
                <a:off x="3671052" y="3021800"/>
                <a:ext cx="1597290" cy="1572904"/>
              </a:xfrm>
              <a:prstGeom prst="rect">
                <a:avLst/>
              </a:prstGeom>
            </p:spPr>
          </p:pic>
        </p:grpSp>
        <p:sp>
          <p:nvSpPr>
            <p:cNvPr id="46" name="Freccia a destra con strisce 45"/>
            <p:cNvSpPr/>
            <p:nvPr/>
          </p:nvSpPr>
          <p:spPr>
            <a:xfrm rot="10800000">
              <a:off x="270331" y="2735382"/>
              <a:ext cx="2923124" cy="1103845"/>
            </a:xfrm>
            <a:prstGeom prst="stripedRightArrow">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ccia a destra con strisce 46"/>
            <p:cNvSpPr/>
            <p:nvPr/>
          </p:nvSpPr>
          <p:spPr>
            <a:xfrm rot="19094850">
              <a:off x="4959336" y="1541635"/>
              <a:ext cx="1737121" cy="1103845"/>
            </a:xfrm>
            <a:prstGeom prst="stripedRightArrow">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ccia a destra con strisce 47"/>
            <p:cNvSpPr/>
            <p:nvPr/>
          </p:nvSpPr>
          <p:spPr>
            <a:xfrm rot="13297178">
              <a:off x="3074469" y="1409741"/>
              <a:ext cx="1338644" cy="1103845"/>
            </a:xfrm>
            <a:prstGeom prst="stripedRightArrow">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ccia a destra con strisce 48"/>
            <p:cNvSpPr/>
            <p:nvPr/>
          </p:nvSpPr>
          <p:spPr>
            <a:xfrm rot="1710978">
              <a:off x="5168644" y="4045772"/>
              <a:ext cx="2945943" cy="1103845"/>
            </a:xfrm>
            <a:prstGeom prst="stripedRightArrow">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ccia a destra con strisce 49"/>
            <p:cNvSpPr/>
            <p:nvPr/>
          </p:nvSpPr>
          <p:spPr>
            <a:xfrm rot="8154404">
              <a:off x="1607123" y="4409483"/>
              <a:ext cx="2233178" cy="1103845"/>
            </a:xfrm>
            <a:prstGeom prst="stripedRightArrow">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ccia a destra con strisce 50"/>
            <p:cNvSpPr/>
            <p:nvPr/>
          </p:nvSpPr>
          <p:spPr>
            <a:xfrm rot="20972636">
              <a:off x="5510719" y="2585543"/>
              <a:ext cx="2989511" cy="1103845"/>
            </a:xfrm>
            <a:prstGeom prst="stripedRightArrow">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ccia a destra con strisce 51"/>
            <p:cNvSpPr/>
            <p:nvPr/>
          </p:nvSpPr>
          <p:spPr>
            <a:xfrm rot="5400000">
              <a:off x="3694060" y="4565894"/>
              <a:ext cx="1336103" cy="1103845"/>
            </a:xfrm>
            <a:prstGeom prst="stripedRightArrow">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asellaDiTesto 52"/>
            <p:cNvSpPr txBox="1"/>
            <p:nvPr/>
          </p:nvSpPr>
          <p:spPr>
            <a:xfrm>
              <a:off x="6088185" y="5187493"/>
              <a:ext cx="1082348" cy="400110"/>
            </a:xfrm>
            <a:prstGeom prst="rect">
              <a:avLst/>
            </a:prstGeom>
            <a:noFill/>
          </p:spPr>
          <p:txBody>
            <a:bodyPr wrap="none" rtlCol="0">
              <a:spAutoFit/>
            </a:bodyPr>
            <a:lstStyle/>
            <a:p>
              <a:r>
                <a:rPr lang="it-IT" sz="2000" b="1" dirty="0" smtClean="0"/>
                <a:t>The </a:t>
              </a:r>
              <a:r>
                <a:rPr lang="it-IT" sz="2000" b="1" dirty="0" err="1" smtClean="0"/>
                <a:t>Gulf</a:t>
              </a:r>
              <a:endParaRPr lang="en-GB" sz="2000" b="1" dirty="0"/>
            </a:p>
          </p:txBody>
        </p:sp>
        <p:sp>
          <p:nvSpPr>
            <p:cNvPr id="54" name="CasellaDiTesto 53"/>
            <p:cNvSpPr txBox="1"/>
            <p:nvPr/>
          </p:nvSpPr>
          <p:spPr>
            <a:xfrm>
              <a:off x="4572000" y="5529012"/>
              <a:ext cx="808363" cy="400110"/>
            </a:xfrm>
            <a:prstGeom prst="rect">
              <a:avLst/>
            </a:prstGeom>
            <a:noFill/>
          </p:spPr>
          <p:txBody>
            <a:bodyPr wrap="none" rtlCol="0">
              <a:spAutoFit/>
            </a:bodyPr>
            <a:lstStyle/>
            <a:p>
              <a:r>
                <a:rPr lang="it-IT" sz="2000" b="1" dirty="0" smtClean="0"/>
                <a:t>Africa</a:t>
              </a:r>
              <a:endParaRPr lang="en-GB" sz="2000" b="1" dirty="0"/>
            </a:p>
          </p:txBody>
        </p:sp>
        <p:sp>
          <p:nvSpPr>
            <p:cNvPr id="55" name="CasellaDiTesto 54"/>
            <p:cNvSpPr txBox="1"/>
            <p:nvPr/>
          </p:nvSpPr>
          <p:spPr>
            <a:xfrm>
              <a:off x="7962475" y="1947217"/>
              <a:ext cx="1125757" cy="707886"/>
            </a:xfrm>
            <a:prstGeom prst="rect">
              <a:avLst/>
            </a:prstGeom>
            <a:noFill/>
          </p:spPr>
          <p:txBody>
            <a:bodyPr wrap="none" rtlCol="0">
              <a:spAutoFit/>
            </a:bodyPr>
            <a:lstStyle/>
            <a:p>
              <a:pPr algn="ctr"/>
              <a:r>
                <a:rPr lang="it-IT" sz="2000" b="1" dirty="0" smtClean="0"/>
                <a:t>China</a:t>
              </a:r>
            </a:p>
            <a:p>
              <a:pPr algn="ctr"/>
              <a:r>
                <a:rPr lang="it-IT" sz="2000" b="1" dirty="0" smtClean="0"/>
                <a:t>East Asia</a:t>
              </a:r>
            </a:p>
          </p:txBody>
        </p:sp>
        <p:sp>
          <p:nvSpPr>
            <p:cNvPr id="56" name="CasellaDiTesto 55"/>
            <p:cNvSpPr txBox="1"/>
            <p:nvPr/>
          </p:nvSpPr>
          <p:spPr>
            <a:xfrm>
              <a:off x="6456115" y="1466044"/>
              <a:ext cx="861133" cy="400110"/>
            </a:xfrm>
            <a:prstGeom prst="rect">
              <a:avLst/>
            </a:prstGeom>
            <a:noFill/>
          </p:spPr>
          <p:txBody>
            <a:bodyPr wrap="none" rtlCol="0">
              <a:spAutoFit/>
            </a:bodyPr>
            <a:lstStyle/>
            <a:p>
              <a:r>
                <a:rPr lang="it-IT" sz="2000" b="1" dirty="0" smtClean="0"/>
                <a:t>Russia</a:t>
              </a:r>
            </a:p>
          </p:txBody>
        </p:sp>
        <p:sp>
          <p:nvSpPr>
            <p:cNvPr id="57" name="CasellaDiTesto 56"/>
            <p:cNvSpPr txBox="1"/>
            <p:nvPr/>
          </p:nvSpPr>
          <p:spPr>
            <a:xfrm>
              <a:off x="2062683" y="1402655"/>
              <a:ext cx="1225015" cy="707886"/>
            </a:xfrm>
            <a:prstGeom prst="rect">
              <a:avLst/>
            </a:prstGeom>
            <a:noFill/>
          </p:spPr>
          <p:txBody>
            <a:bodyPr wrap="none" rtlCol="0">
              <a:spAutoFit/>
            </a:bodyPr>
            <a:lstStyle/>
            <a:p>
              <a:pPr algn="ctr"/>
              <a:r>
                <a:rPr lang="it-IT" sz="2000" b="1" dirty="0" err="1" smtClean="0"/>
                <a:t>Northern</a:t>
              </a:r>
              <a:r>
                <a:rPr lang="it-IT" sz="2000" b="1" dirty="0" smtClean="0"/>
                <a:t> </a:t>
              </a:r>
            </a:p>
            <a:p>
              <a:pPr algn="ctr"/>
              <a:r>
                <a:rPr lang="it-IT" sz="2000" b="1" dirty="0" smtClean="0"/>
                <a:t>Europe</a:t>
              </a:r>
            </a:p>
          </p:txBody>
        </p:sp>
        <p:sp>
          <p:nvSpPr>
            <p:cNvPr id="58" name="CasellaDiTesto 57"/>
            <p:cNvSpPr txBox="1"/>
            <p:nvPr/>
          </p:nvSpPr>
          <p:spPr>
            <a:xfrm>
              <a:off x="1005304" y="5414595"/>
              <a:ext cx="1064843" cy="707886"/>
            </a:xfrm>
            <a:prstGeom prst="rect">
              <a:avLst/>
            </a:prstGeom>
            <a:noFill/>
          </p:spPr>
          <p:txBody>
            <a:bodyPr wrap="none" rtlCol="0">
              <a:spAutoFit/>
            </a:bodyPr>
            <a:lstStyle/>
            <a:p>
              <a:pPr algn="ctr"/>
              <a:r>
                <a:rPr lang="it-IT" sz="2000" b="1" dirty="0" smtClean="0"/>
                <a:t>Latin</a:t>
              </a:r>
            </a:p>
            <a:p>
              <a:pPr algn="ctr"/>
              <a:r>
                <a:rPr lang="it-IT" sz="2000" b="1" dirty="0" smtClean="0"/>
                <a:t>America</a:t>
              </a:r>
              <a:endParaRPr lang="en-GB" sz="2000" b="1" dirty="0"/>
            </a:p>
          </p:txBody>
        </p:sp>
        <p:sp>
          <p:nvSpPr>
            <p:cNvPr id="59" name="CasellaDiTesto 58"/>
            <p:cNvSpPr txBox="1"/>
            <p:nvPr/>
          </p:nvSpPr>
          <p:spPr>
            <a:xfrm>
              <a:off x="434931" y="3865785"/>
              <a:ext cx="625556" cy="400110"/>
            </a:xfrm>
            <a:prstGeom prst="rect">
              <a:avLst/>
            </a:prstGeom>
            <a:noFill/>
          </p:spPr>
          <p:txBody>
            <a:bodyPr wrap="none" rtlCol="0">
              <a:spAutoFit/>
            </a:bodyPr>
            <a:lstStyle/>
            <a:p>
              <a:r>
                <a:rPr lang="it-IT" sz="2000" b="1" dirty="0" smtClean="0"/>
                <a:t>USA</a:t>
              </a:r>
              <a:endParaRPr lang="en-GB" sz="2000" b="1" dirty="0"/>
            </a:p>
          </p:txBody>
        </p:sp>
      </p:grpSp>
      <p:sp>
        <p:nvSpPr>
          <p:cNvPr id="60" name="CasellaDiTesto 59"/>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Tree>
    <p:extLst>
      <p:ext uri="{BB962C8B-B14F-4D97-AF65-F5344CB8AC3E}">
        <p14:creationId xmlns:p14="http://schemas.microsoft.com/office/powerpoint/2010/main" val="463260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6</a:t>
            </a:fld>
            <a:endParaRPr lang="fr-FR"/>
          </a:p>
        </p:txBody>
      </p:sp>
      <p:sp>
        <p:nvSpPr>
          <p:cNvPr id="3" name="Titolo 2"/>
          <p:cNvSpPr>
            <a:spLocks noGrp="1"/>
          </p:cNvSpPr>
          <p:nvPr>
            <p:ph type="title"/>
          </p:nvPr>
        </p:nvSpPr>
        <p:spPr>
          <a:xfrm>
            <a:off x="483135" y="39544"/>
            <a:ext cx="8229600" cy="1143000"/>
          </a:xfrm>
        </p:spPr>
        <p:txBody>
          <a:bodyPr>
            <a:normAutofit/>
          </a:bodyPr>
          <a:lstStyle/>
          <a:p>
            <a:pPr algn="l"/>
            <a:r>
              <a:rPr lang="en-GB" sz="3200" b="1" dirty="0" smtClean="0">
                <a:solidFill>
                  <a:schemeClr val="accent1">
                    <a:lumMod val="75000"/>
                  </a:schemeClr>
                </a:solidFill>
              </a:rPr>
              <a:t>The pathway</a:t>
            </a:r>
            <a:endParaRPr lang="en-GB" sz="3200" b="1" dirty="0">
              <a:solidFill>
                <a:schemeClr val="accent1">
                  <a:lumMod val="75000"/>
                </a:schemeClr>
              </a:solidFill>
            </a:endParaRPr>
          </a:p>
        </p:txBody>
      </p:sp>
      <p:grpSp>
        <p:nvGrpSpPr>
          <p:cNvPr id="70" name="Gruppo 69"/>
          <p:cNvGrpSpPr/>
          <p:nvPr/>
        </p:nvGrpSpPr>
        <p:grpSpPr>
          <a:xfrm>
            <a:off x="226068" y="1052736"/>
            <a:ext cx="8743733" cy="4978609"/>
            <a:chOff x="249947" y="1040516"/>
            <a:chExt cx="8743733" cy="4978609"/>
          </a:xfrm>
        </p:grpSpPr>
        <p:sp>
          <p:nvSpPr>
            <p:cNvPr id="8" name="Rettangolo 7"/>
            <p:cNvSpPr/>
            <p:nvPr/>
          </p:nvSpPr>
          <p:spPr>
            <a:xfrm>
              <a:off x="5805736" y="3237349"/>
              <a:ext cx="3187944" cy="830997"/>
            </a:xfrm>
            <a:prstGeom prst="rect">
              <a:avLst/>
            </a:prstGeom>
          </p:spPr>
          <p:txBody>
            <a:bodyPr wrap="square">
              <a:spAutoFit/>
            </a:bodyPr>
            <a:lstStyle/>
            <a:p>
              <a:pPr algn="ctr"/>
              <a:r>
                <a:rPr lang="en-US" sz="2400" b="1" dirty="0"/>
                <a:t>The </a:t>
              </a:r>
              <a:r>
                <a:rPr lang="en-US" sz="2400" b="1" dirty="0" smtClean="0"/>
                <a:t>Mediterranean T/C </a:t>
              </a:r>
            </a:p>
            <a:p>
              <a:pPr algn="ctr"/>
              <a:r>
                <a:rPr lang="en-US" sz="2400" b="1" dirty="0" smtClean="0"/>
                <a:t>Hyper-cluster</a:t>
              </a:r>
              <a:endParaRPr lang="en-GB" sz="2400" dirty="0"/>
            </a:p>
          </p:txBody>
        </p:sp>
        <p:grpSp>
          <p:nvGrpSpPr>
            <p:cNvPr id="69" name="Gruppo 68"/>
            <p:cNvGrpSpPr/>
            <p:nvPr/>
          </p:nvGrpSpPr>
          <p:grpSpPr>
            <a:xfrm>
              <a:off x="249947" y="1040516"/>
              <a:ext cx="8695975" cy="4978609"/>
              <a:chOff x="147606" y="1236208"/>
              <a:chExt cx="8695975" cy="4978609"/>
            </a:xfrm>
          </p:grpSpPr>
          <p:grpSp>
            <p:nvGrpSpPr>
              <p:cNvPr id="5" name="Gruppo 4"/>
              <p:cNvGrpSpPr/>
              <p:nvPr/>
            </p:nvGrpSpPr>
            <p:grpSpPr>
              <a:xfrm>
                <a:off x="804098" y="2183947"/>
                <a:ext cx="2922265" cy="1187179"/>
                <a:chOff x="1345125" y="3009046"/>
                <a:chExt cx="6450897" cy="2237804"/>
              </a:xfrm>
            </p:grpSpPr>
            <p:pic>
              <p:nvPicPr>
                <p:cNvPr id="52" name="Immagine 51"/>
                <p:cNvPicPr>
                  <a:picLocks noChangeAspect="1"/>
                </p:cNvPicPr>
                <p:nvPr/>
              </p:nvPicPr>
              <p:blipFill>
                <a:blip r:embed="rId2"/>
                <a:stretch>
                  <a:fillRect/>
                </a:stretch>
              </p:blipFill>
              <p:spPr>
                <a:xfrm>
                  <a:off x="1345125" y="3010194"/>
                  <a:ext cx="6450897" cy="2236656"/>
                </a:xfrm>
                <a:prstGeom prst="rect">
                  <a:avLst/>
                </a:prstGeom>
                <a:solidFill>
                  <a:schemeClr val="accent2">
                    <a:lumMod val="75000"/>
                  </a:schemeClr>
                </a:solidFill>
              </p:spPr>
            </p:pic>
            <p:cxnSp>
              <p:nvCxnSpPr>
                <p:cNvPr id="53" name="Connettore 1 52"/>
                <p:cNvCxnSpPr/>
                <p:nvPr/>
              </p:nvCxnSpPr>
              <p:spPr>
                <a:xfrm>
                  <a:off x="2922034" y="3299374"/>
                  <a:ext cx="3529034" cy="17460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a:endCxn id="68" idx="3"/>
                </p:cNvCxnSpPr>
                <p:nvPr/>
              </p:nvCxnSpPr>
              <p:spPr>
                <a:xfrm flipV="1">
                  <a:off x="3537792" y="3322488"/>
                  <a:ext cx="529408" cy="9538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a:off x="2970185" y="3374730"/>
                  <a:ext cx="4350028" cy="9707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Connettore 1 55"/>
                <p:cNvCxnSpPr>
                  <a:stCxn id="67" idx="5"/>
                  <a:endCxn id="65" idx="1"/>
                </p:cNvCxnSpPr>
                <p:nvPr/>
              </p:nvCxnSpPr>
              <p:spPr>
                <a:xfrm>
                  <a:off x="5902595" y="3502661"/>
                  <a:ext cx="1300255" cy="6563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a:off x="4238433" y="3234623"/>
                  <a:ext cx="2232982" cy="17984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a:off x="2955987" y="3320640"/>
                  <a:ext cx="573597" cy="9624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Connettore 1 58"/>
                <p:cNvCxnSpPr/>
                <p:nvPr/>
              </p:nvCxnSpPr>
              <p:spPr>
                <a:xfrm>
                  <a:off x="5666564" y="3449062"/>
                  <a:ext cx="813059" cy="1574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flipH="1">
                  <a:off x="3956723" y="3205221"/>
                  <a:ext cx="237764" cy="14291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Ovale 60"/>
                <p:cNvSpPr/>
                <p:nvPr/>
              </p:nvSpPr>
              <p:spPr>
                <a:xfrm>
                  <a:off x="2747501" y="3113343"/>
                  <a:ext cx="417267" cy="365113"/>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e 61"/>
                <p:cNvSpPr/>
                <p:nvPr/>
              </p:nvSpPr>
              <p:spPr>
                <a:xfrm>
                  <a:off x="3357481" y="4117863"/>
                  <a:ext cx="389860" cy="34113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Ovale 62"/>
                <p:cNvSpPr/>
                <p:nvPr/>
              </p:nvSpPr>
              <p:spPr>
                <a:xfrm>
                  <a:off x="3739590" y="4471426"/>
                  <a:ext cx="415452" cy="363525"/>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e 63"/>
                <p:cNvSpPr/>
                <p:nvPr/>
              </p:nvSpPr>
              <p:spPr>
                <a:xfrm>
                  <a:off x="6237366" y="4849752"/>
                  <a:ext cx="427405" cy="373984"/>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e 64"/>
                <p:cNvSpPr/>
                <p:nvPr/>
              </p:nvSpPr>
              <p:spPr>
                <a:xfrm>
                  <a:off x="7141595" y="4105432"/>
                  <a:ext cx="418273" cy="365994"/>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Ovale 65"/>
                <p:cNvSpPr/>
                <p:nvPr/>
              </p:nvSpPr>
              <p:spPr>
                <a:xfrm>
                  <a:off x="7365267" y="4507444"/>
                  <a:ext cx="401931" cy="35169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Ovale 66"/>
                <p:cNvSpPr/>
                <p:nvPr/>
              </p:nvSpPr>
              <p:spPr>
                <a:xfrm>
                  <a:off x="5549628" y="3193810"/>
                  <a:ext cx="413527" cy="361841"/>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Ovale 67"/>
                <p:cNvSpPr/>
                <p:nvPr/>
              </p:nvSpPr>
              <p:spPr>
                <a:xfrm>
                  <a:off x="4005740" y="3009046"/>
                  <a:ext cx="419675" cy="36722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CasellaDiTesto 5"/>
              <p:cNvSpPr txBox="1"/>
              <p:nvPr/>
            </p:nvSpPr>
            <p:spPr>
              <a:xfrm>
                <a:off x="951621" y="1236208"/>
                <a:ext cx="2419124" cy="954107"/>
              </a:xfrm>
              <a:prstGeom prst="rect">
                <a:avLst/>
              </a:prstGeom>
              <a:noFill/>
            </p:spPr>
            <p:txBody>
              <a:bodyPr wrap="none" rtlCol="0">
                <a:spAutoFit/>
              </a:bodyPr>
              <a:lstStyle/>
              <a:p>
                <a:pPr algn="ctr"/>
                <a:r>
                  <a:rPr lang="en-GB" sz="2800" b="1" dirty="0" smtClean="0">
                    <a:solidFill>
                      <a:srgbClr val="FF0000"/>
                    </a:solidFill>
                  </a:rPr>
                  <a:t>Subcontracting</a:t>
                </a:r>
              </a:p>
              <a:p>
                <a:pPr algn="ctr"/>
                <a:r>
                  <a:rPr lang="en-GB" sz="2800" b="1" dirty="0" smtClean="0">
                    <a:solidFill>
                      <a:srgbClr val="FF0000"/>
                    </a:solidFill>
                  </a:rPr>
                  <a:t>Delocalization</a:t>
                </a:r>
                <a:endParaRPr lang="en-GB" sz="2800" b="1" dirty="0">
                  <a:solidFill>
                    <a:srgbClr val="FF0000"/>
                  </a:solidFill>
                </a:endParaRPr>
              </a:p>
            </p:txBody>
          </p:sp>
          <p:grpSp>
            <p:nvGrpSpPr>
              <p:cNvPr id="7" name="Gruppo 6"/>
              <p:cNvGrpSpPr/>
              <p:nvPr/>
            </p:nvGrpSpPr>
            <p:grpSpPr>
              <a:xfrm>
                <a:off x="5844976" y="2231151"/>
                <a:ext cx="2998605" cy="1221050"/>
                <a:chOff x="1162457" y="2340677"/>
                <a:chExt cx="6577895" cy="2652356"/>
              </a:xfrm>
            </p:grpSpPr>
            <p:pic>
              <p:nvPicPr>
                <p:cNvPr id="41" name="Immagine 40"/>
                <p:cNvPicPr>
                  <a:picLocks noChangeAspect="1"/>
                </p:cNvPicPr>
                <p:nvPr/>
              </p:nvPicPr>
              <p:blipFill>
                <a:blip r:embed="rId2"/>
                <a:stretch>
                  <a:fillRect/>
                </a:stretch>
              </p:blipFill>
              <p:spPr>
                <a:xfrm>
                  <a:off x="1162457" y="2340677"/>
                  <a:ext cx="6577895" cy="2652356"/>
                </a:xfrm>
                <a:prstGeom prst="rect">
                  <a:avLst/>
                </a:prstGeom>
                <a:solidFill>
                  <a:schemeClr val="accent2">
                    <a:lumMod val="75000"/>
                  </a:schemeClr>
                </a:solidFill>
              </p:spPr>
            </p:pic>
            <p:pic>
              <p:nvPicPr>
                <p:cNvPr id="42" name="Immagine 41"/>
                <p:cNvPicPr>
                  <a:picLocks noChangeAspect="1"/>
                </p:cNvPicPr>
                <p:nvPr/>
              </p:nvPicPr>
              <p:blipFill>
                <a:blip r:embed="rId3"/>
                <a:stretch>
                  <a:fillRect/>
                </a:stretch>
              </p:blipFill>
              <p:spPr>
                <a:xfrm>
                  <a:off x="3909798" y="2770162"/>
                  <a:ext cx="2184719" cy="1870961"/>
                </a:xfrm>
                <a:prstGeom prst="rect">
                  <a:avLst/>
                </a:prstGeom>
                <a:noFill/>
              </p:spPr>
            </p:pic>
            <p:sp>
              <p:nvSpPr>
                <p:cNvPr id="43" name="Ovale 42"/>
                <p:cNvSpPr/>
                <p:nvPr/>
              </p:nvSpPr>
              <p:spPr>
                <a:xfrm>
                  <a:off x="1759425" y="2771506"/>
                  <a:ext cx="4741826" cy="21243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e 43"/>
                <p:cNvSpPr/>
                <p:nvPr/>
              </p:nvSpPr>
              <p:spPr>
                <a:xfrm>
                  <a:off x="2627591" y="2602900"/>
                  <a:ext cx="428958" cy="418532"/>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e 44"/>
                <p:cNvSpPr/>
                <p:nvPr/>
              </p:nvSpPr>
              <p:spPr>
                <a:xfrm>
                  <a:off x="5535682" y="2600145"/>
                  <a:ext cx="428958" cy="418532"/>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e 45"/>
                <p:cNvSpPr/>
                <p:nvPr/>
              </p:nvSpPr>
              <p:spPr>
                <a:xfrm>
                  <a:off x="7013415" y="4109091"/>
                  <a:ext cx="428958" cy="418532"/>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e 46"/>
                <p:cNvSpPr/>
                <p:nvPr/>
              </p:nvSpPr>
              <p:spPr>
                <a:xfrm>
                  <a:off x="7180175" y="3623502"/>
                  <a:ext cx="428958" cy="418532"/>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e 47"/>
                <p:cNvSpPr/>
                <p:nvPr/>
              </p:nvSpPr>
              <p:spPr>
                <a:xfrm>
                  <a:off x="6151599" y="4497549"/>
                  <a:ext cx="428958" cy="418532"/>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e 48"/>
                <p:cNvSpPr/>
                <p:nvPr/>
              </p:nvSpPr>
              <p:spPr>
                <a:xfrm>
                  <a:off x="3628005" y="4123070"/>
                  <a:ext cx="428958" cy="418532"/>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e 49"/>
                <p:cNvSpPr/>
                <p:nvPr/>
              </p:nvSpPr>
              <p:spPr>
                <a:xfrm>
                  <a:off x="3394540" y="3692240"/>
                  <a:ext cx="428958" cy="418532"/>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e 50"/>
                <p:cNvSpPr/>
                <p:nvPr/>
              </p:nvSpPr>
              <p:spPr>
                <a:xfrm>
                  <a:off x="3735473" y="2387592"/>
                  <a:ext cx="428958" cy="418532"/>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CasellaDiTesto 8"/>
              <p:cNvSpPr txBox="1"/>
              <p:nvPr/>
            </p:nvSpPr>
            <p:spPr>
              <a:xfrm>
                <a:off x="6021175" y="1322228"/>
                <a:ext cx="2686569" cy="954107"/>
              </a:xfrm>
              <a:prstGeom prst="rect">
                <a:avLst/>
              </a:prstGeom>
              <a:noFill/>
            </p:spPr>
            <p:txBody>
              <a:bodyPr wrap="none" rtlCol="0">
                <a:spAutoFit/>
              </a:bodyPr>
              <a:lstStyle/>
              <a:p>
                <a:pPr algn="ctr"/>
                <a:r>
                  <a:rPr lang="en-GB" sz="2800" b="1" dirty="0" err="1" smtClean="0">
                    <a:solidFill>
                      <a:srgbClr val="FF0000"/>
                    </a:solidFill>
                  </a:rPr>
                  <a:t>Cocontracting</a:t>
                </a:r>
                <a:endParaRPr lang="en-GB" sz="2800" b="1" dirty="0" smtClean="0">
                  <a:solidFill>
                    <a:srgbClr val="FF0000"/>
                  </a:solidFill>
                </a:endParaRPr>
              </a:p>
              <a:p>
                <a:pPr algn="ctr"/>
                <a:r>
                  <a:rPr lang="en-GB" sz="2800" b="1" dirty="0" err="1" smtClean="0">
                    <a:solidFill>
                      <a:srgbClr val="FF0000"/>
                    </a:solidFill>
                  </a:rPr>
                  <a:t>Multilocalization</a:t>
                </a:r>
                <a:endParaRPr lang="en-GB" sz="2800" b="1" dirty="0">
                  <a:solidFill>
                    <a:srgbClr val="FF0000"/>
                  </a:solidFill>
                </a:endParaRPr>
              </a:p>
            </p:txBody>
          </p:sp>
          <p:sp>
            <p:nvSpPr>
              <p:cNvPr id="10" name="Freccia a destra 9"/>
              <p:cNvSpPr/>
              <p:nvPr/>
            </p:nvSpPr>
            <p:spPr>
              <a:xfrm>
                <a:off x="3916139" y="2204524"/>
                <a:ext cx="1787256" cy="11872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TEX-MED</a:t>
                </a:r>
              </a:p>
              <a:p>
                <a:pPr algn="ctr"/>
                <a:r>
                  <a:rPr lang="en-GB" b="1" dirty="0" smtClean="0"/>
                  <a:t>CLUSTERS</a:t>
                </a:r>
                <a:endParaRPr lang="en-GB" b="1" dirty="0"/>
              </a:p>
            </p:txBody>
          </p:sp>
          <p:grpSp>
            <p:nvGrpSpPr>
              <p:cNvPr id="11" name="Gruppo 10"/>
              <p:cNvGrpSpPr/>
              <p:nvPr/>
            </p:nvGrpSpPr>
            <p:grpSpPr>
              <a:xfrm>
                <a:off x="778328" y="4324480"/>
                <a:ext cx="3441429" cy="1050182"/>
                <a:chOff x="1341870" y="2747310"/>
                <a:chExt cx="6450897" cy="2236656"/>
              </a:xfrm>
            </p:grpSpPr>
            <p:pic>
              <p:nvPicPr>
                <p:cNvPr id="30" name="Immagine 29"/>
                <p:cNvPicPr>
                  <a:picLocks noChangeAspect="1"/>
                </p:cNvPicPr>
                <p:nvPr/>
              </p:nvPicPr>
              <p:blipFill>
                <a:blip r:embed="rId2"/>
                <a:stretch>
                  <a:fillRect/>
                </a:stretch>
              </p:blipFill>
              <p:spPr>
                <a:xfrm>
                  <a:off x="1341870" y="2747310"/>
                  <a:ext cx="6450897" cy="2236656"/>
                </a:xfrm>
                <a:prstGeom prst="rect">
                  <a:avLst/>
                </a:prstGeom>
                <a:solidFill>
                  <a:schemeClr val="accent2">
                    <a:lumMod val="75000"/>
                  </a:schemeClr>
                </a:solidFill>
              </p:spPr>
            </p:pic>
            <p:sp>
              <p:nvSpPr>
                <p:cNvPr id="31" name="Ovale 30"/>
                <p:cNvSpPr/>
                <p:nvPr/>
              </p:nvSpPr>
              <p:spPr>
                <a:xfrm>
                  <a:off x="3330168" y="2832202"/>
                  <a:ext cx="2154812" cy="1967437"/>
                </a:xfrm>
                <a:prstGeom prst="ellipse">
                  <a:avLst/>
                </a:prstGeom>
                <a:solidFill>
                  <a:schemeClr val="bg1">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e 31"/>
                <p:cNvSpPr/>
                <p:nvPr/>
              </p:nvSpPr>
              <p:spPr>
                <a:xfrm>
                  <a:off x="3662539" y="3101367"/>
                  <a:ext cx="417267" cy="365113"/>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e 32"/>
                <p:cNvSpPr/>
                <p:nvPr/>
              </p:nvSpPr>
              <p:spPr>
                <a:xfrm>
                  <a:off x="3498422" y="3638342"/>
                  <a:ext cx="389860" cy="34113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e 33"/>
                <p:cNvSpPr/>
                <p:nvPr/>
              </p:nvSpPr>
              <p:spPr>
                <a:xfrm>
                  <a:off x="3693352" y="4156166"/>
                  <a:ext cx="415452" cy="363525"/>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e 34"/>
                <p:cNvSpPr/>
                <p:nvPr/>
              </p:nvSpPr>
              <p:spPr>
                <a:xfrm>
                  <a:off x="4203971" y="4372540"/>
                  <a:ext cx="427405" cy="373984"/>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e 35"/>
                <p:cNvSpPr/>
                <p:nvPr/>
              </p:nvSpPr>
              <p:spPr>
                <a:xfrm>
                  <a:off x="4792277" y="4177799"/>
                  <a:ext cx="418273" cy="365994"/>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e 36"/>
                <p:cNvSpPr/>
                <p:nvPr/>
              </p:nvSpPr>
              <p:spPr>
                <a:xfrm>
                  <a:off x="4984898" y="3627065"/>
                  <a:ext cx="401931" cy="35169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e 37"/>
                <p:cNvSpPr/>
                <p:nvPr/>
              </p:nvSpPr>
              <p:spPr>
                <a:xfrm>
                  <a:off x="4810970" y="3093482"/>
                  <a:ext cx="413527" cy="361841"/>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e 38"/>
                <p:cNvSpPr/>
                <p:nvPr/>
              </p:nvSpPr>
              <p:spPr>
                <a:xfrm>
                  <a:off x="4222640" y="2848352"/>
                  <a:ext cx="419675" cy="36722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 name="Immagine 39"/>
                <p:cNvPicPr>
                  <a:picLocks noChangeAspect="1"/>
                </p:cNvPicPr>
                <p:nvPr/>
              </p:nvPicPr>
              <p:blipFill>
                <a:blip r:embed="rId3"/>
                <a:stretch>
                  <a:fillRect/>
                </a:stretch>
              </p:blipFill>
              <p:spPr>
                <a:xfrm>
                  <a:off x="3671052" y="3021800"/>
                  <a:ext cx="1597290" cy="1572904"/>
                </a:xfrm>
                <a:prstGeom prst="rect">
                  <a:avLst/>
                </a:prstGeom>
              </p:spPr>
            </p:pic>
          </p:grpSp>
          <p:sp>
            <p:nvSpPr>
              <p:cNvPr id="12" name="Freccia a destra con strisce 11"/>
              <p:cNvSpPr/>
              <p:nvPr/>
            </p:nvSpPr>
            <p:spPr>
              <a:xfrm rot="10800000">
                <a:off x="173654" y="4466271"/>
                <a:ext cx="1559430" cy="518291"/>
              </a:xfrm>
              <a:prstGeom prst="stripedRightArrow">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ccia a destra con strisce 12"/>
              <p:cNvSpPr/>
              <p:nvPr/>
            </p:nvSpPr>
            <p:spPr>
              <a:xfrm rot="19094850">
                <a:off x="2675148" y="3905769"/>
                <a:ext cx="926721" cy="518291"/>
              </a:xfrm>
              <a:prstGeom prst="stripedRightArrow">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ccia a destra con strisce 13"/>
              <p:cNvSpPr/>
              <p:nvPr/>
            </p:nvSpPr>
            <p:spPr>
              <a:xfrm rot="13297178">
                <a:off x="1669608" y="3843840"/>
                <a:ext cx="714141" cy="518291"/>
              </a:xfrm>
              <a:prstGeom prst="stripedRightArrow">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ccia a destra con strisce 14"/>
              <p:cNvSpPr/>
              <p:nvPr/>
            </p:nvSpPr>
            <p:spPr>
              <a:xfrm rot="1710978">
                <a:off x="2786809" y="5081542"/>
                <a:ext cx="1571604" cy="518291"/>
              </a:xfrm>
              <a:prstGeom prst="stripedRightArrow">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ccia a destra con strisce 15"/>
              <p:cNvSpPr/>
              <p:nvPr/>
            </p:nvSpPr>
            <p:spPr>
              <a:xfrm rot="8154404">
                <a:off x="886807" y="5252316"/>
                <a:ext cx="1191357" cy="518291"/>
              </a:xfrm>
              <a:prstGeom prst="stripedRightArrow">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ccia a destra con strisce 16"/>
              <p:cNvSpPr/>
              <p:nvPr/>
            </p:nvSpPr>
            <p:spPr>
              <a:xfrm rot="20972636">
                <a:off x="2969300" y="4395917"/>
                <a:ext cx="1594846" cy="518291"/>
              </a:xfrm>
              <a:prstGeom prst="stripedRightArrow">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ccia a destra con strisce 17"/>
              <p:cNvSpPr/>
              <p:nvPr/>
            </p:nvSpPr>
            <p:spPr>
              <a:xfrm rot="5400000">
                <a:off x="2042868" y="5290462"/>
                <a:ext cx="627344" cy="588880"/>
              </a:xfrm>
              <a:prstGeom prst="stripedRightArrow">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asellaDiTesto 18"/>
              <p:cNvSpPr txBox="1"/>
              <p:nvPr/>
            </p:nvSpPr>
            <p:spPr>
              <a:xfrm>
                <a:off x="3510075" y="5804641"/>
                <a:ext cx="577412" cy="187865"/>
              </a:xfrm>
              <a:prstGeom prst="rect">
                <a:avLst/>
              </a:prstGeom>
              <a:noFill/>
            </p:spPr>
            <p:txBody>
              <a:bodyPr wrap="none" rtlCol="0">
                <a:spAutoFit/>
              </a:bodyPr>
              <a:lstStyle/>
              <a:p>
                <a:r>
                  <a:rPr lang="it-IT" sz="2000" b="1" dirty="0" smtClean="0"/>
                  <a:t>The </a:t>
                </a:r>
                <a:r>
                  <a:rPr lang="it-IT" sz="2000" b="1" dirty="0" err="1" smtClean="0"/>
                  <a:t>Gulf</a:t>
                </a:r>
                <a:endParaRPr lang="en-GB" sz="2000" b="1" dirty="0"/>
              </a:p>
            </p:txBody>
          </p:sp>
          <p:sp>
            <p:nvSpPr>
              <p:cNvPr id="20" name="CasellaDiTesto 19"/>
              <p:cNvSpPr txBox="1"/>
              <p:nvPr/>
            </p:nvSpPr>
            <p:spPr>
              <a:xfrm>
                <a:off x="2205811" y="5906628"/>
                <a:ext cx="431246" cy="187865"/>
              </a:xfrm>
              <a:prstGeom prst="rect">
                <a:avLst/>
              </a:prstGeom>
              <a:noFill/>
            </p:spPr>
            <p:txBody>
              <a:bodyPr wrap="none" rtlCol="0">
                <a:spAutoFit/>
              </a:bodyPr>
              <a:lstStyle/>
              <a:p>
                <a:r>
                  <a:rPr lang="it-IT" sz="2000" b="1" dirty="0" smtClean="0"/>
                  <a:t>Africa</a:t>
                </a:r>
                <a:endParaRPr lang="en-GB" sz="2000" b="1" dirty="0"/>
              </a:p>
            </p:txBody>
          </p:sp>
          <p:sp>
            <p:nvSpPr>
              <p:cNvPr id="21" name="CasellaDiTesto 20"/>
              <p:cNvSpPr txBox="1"/>
              <p:nvPr/>
            </p:nvSpPr>
            <p:spPr>
              <a:xfrm>
                <a:off x="4400229" y="3964208"/>
                <a:ext cx="600570" cy="332375"/>
              </a:xfrm>
              <a:prstGeom prst="rect">
                <a:avLst/>
              </a:prstGeom>
              <a:noFill/>
            </p:spPr>
            <p:txBody>
              <a:bodyPr wrap="none" rtlCol="0">
                <a:spAutoFit/>
              </a:bodyPr>
              <a:lstStyle/>
              <a:p>
                <a:pPr algn="ctr"/>
                <a:r>
                  <a:rPr lang="it-IT" sz="2000" b="1" dirty="0" smtClean="0"/>
                  <a:t>China</a:t>
                </a:r>
              </a:p>
              <a:p>
                <a:pPr algn="ctr"/>
                <a:r>
                  <a:rPr lang="it-IT" sz="2000" b="1" dirty="0" smtClean="0"/>
                  <a:t>East Asia</a:t>
                </a:r>
              </a:p>
            </p:txBody>
          </p:sp>
          <p:sp>
            <p:nvSpPr>
              <p:cNvPr id="22" name="CasellaDiTesto 21"/>
              <p:cNvSpPr txBox="1"/>
              <p:nvPr/>
            </p:nvSpPr>
            <p:spPr>
              <a:xfrm>
                <a:off x="3429907" y="3752312"/>
                <a:ext cx="459398" cy="187865"/>
              </a:xfrm>
              <a:prstGeom prst="rect">
                <a:avLst/>
              </a:prstGeom>
              <a:noFill/>
            </p:spPr>
            <p:txBody>
              <a:bodyPr wrap="none" rtlCol="0">
                <a:spAutoFit/>
              </a:bodyPr>
              <a:lstStyle/>
              <a:p>
                <a:r>
                  <a:rPr lang="it-IT" sz="2000" b="1" dirty="0" smtClean="0"/>
                  <a:t>Russia</a:t>
                </a:r>
              </a:p>
            </p:txBody>
          </p:sp>
          <p:sp>
            <p:nvSpPr>
              <p:cNvPr id="23" name="CasellaDiTesto 22"/>
              <p:cNvSpPr txBox="1"/>
              <p:nvPr/>
            </p:nvSpPr>
            <p:spPr>
              <a:xfrm>
                <a:off x="880299" y="3679451"/>
                <a:ext cx="653522" cy="332375"/>
              </a:xfrm>
              <a:prstGeom prst="rect">
                <a:avLst/>
              </a:prstGeom>
              <a:noFill/>
            </p:spPr>
            <p:txBody>
              <a:bodyPr wrap="none" rtlCol="0">
                <a:spAutoFit/>
              </a:bodyPr>
              <a:lstStyle/>
              <a:p>
                <a:pPr algn="ctr"/>
                <a:r>
                  <a:rPr lang="it-IT" sz="2000" b="1" dirty="0" err="1" smtClean="0"/>
                  <a:t>Northern</a:t>
                </a:r>
                <a:r>
                  <a:rPr lang="it-IT" sz="2000" b="1" dirty="0" smtClean="0"/>
                  <a:t> </a:t>
                </a:r>
              </a:p>
              <a:p>
                <a:pPr algn="ctr"/>
                <a:r>
                  <a:rPr lang="it-IT" sz="2000" b="1" dirty="0" smtClean="0"/>
                  <a:t>Europe</a:t>
                </a:r>
              </a:p>
            </p:txBody>
          </p:sp>
          <p:sp>
            <p:nvSpPr>
              <p:cNvPr id="24" name="CasellaDiTesto 23"/>
              <p:cNvSpPr txBox="1"/>
              <p:nvPr/>
            </p:nvSpPr>
            <p:spPr>
              <a:xfrm>
                <a:off x="389002" y="5611168"/>
                <a:ext cx="568073" cy="332375"/>
              </a:xfrm>
              <a:prstGeom prst="rect">
                <a:avLst/>
              </a:prstGeom>
              <a:noFill/>
            </p:spPr>
            <p:txBody>
              <a:bodyPr wrap="none" rtlCol="0">
                <a:spAutoFit/>
              </a:bodyPr>
              <a:lstStyle/>
              <a:p>
                <a:pPr algn="ctr"/>
                <a:r>
                  <a:rPr lang="it-IT" sz="2000" b="1" dirty="0" smtClean="0"/>
                  <a:t>Latin</a:t>
                </a:r>
              </a:p>
              <a:p>
                <a:pPr algn="ctr"/>
                <a:r>
                  <a:rPr lang="it-IT" sz="2000" b="1" dirty="0" smtClean="0"/>
                  <a:t>America</a:t>
                </a:r>
                <a:endParaRPr lang="en-GB" sz="2000" b="1" dirty="0"/>
              </a:p>
            </p:txBody>
          </p:sp>
          <p:sp>
            <p:nvSpPr>
              <p:cNvPr id="25" name="CasellaDiTesto 24"/>
              <p:cNvSpPr txBox="1"/>
              <p:nvPr/>
            </p:nvSpPr>
            <p:spPr>
              <a:xfrm>
                <a:off x="147606" y="4992877"/>
                <a:ext cx="775715" cy="400110"/>
              </a:xfrm>
              <a:prstGeom prst="rect">
                <a:avLst/>
              </a:prstGeom>
              <a:noFill/>
            </p:spPr>
            <p:txBody>
              <a:bodyPr wrap="square" rtlCol="0">
                <a:spAutoFit/>
              </a:bodyPr>
              <a:lstStyle/>
              <a:p>
                <a:r>
                  <a:rPr lang="it-IT" sz="2000" b="1" dirty="0" smtClean="0"/>
                  <a:t>USA</a:t>
                </a:r>
                <a:endParaRPr lang="en-GB" sz="2000" b="1" dirty="0"/>
              </a:p>
            </p:txBody>
          </p:sp>
          <p:sp>
            <p:nvSpPr>
              <p:cNvPr id="26" name="Freccia angolare in su 25"/>
              <p:cNvSpPr/>
              <p:nvPr/>
            </p:nvSpPr>
            <p:spPr>
              <a:xfrm rot="16200000" flipH="1">
                <a:off x="5760004" y="3477664"/>
                <a:ext cx="1231739" cy="2925372"/>
              </a:xfrm>
              <a:prstGeom prst="bentUpArrow">
                <a:avLst>
                  <a:gd name="adj1" fmla="val 44952"/>
                  <a:gd name="adj2" fmla="val 50000"/>
                  <a:gd name="adj3"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CasellaDiTesto 26"/>
              <p:cNvSpPr txBox="1"/>
              <p:nvPr/>
            </p:nvSpPr>
            <p:spPr>
              <a:xfrm>
                <a:off x="5547957" y="5199154"/>
                <a:ext cx="2841932" cy="1015663"/>
              </a:xfrm>
              <a:prstGeom prst="rect">
                <a:avLst/>
              </a:prstGeom>
              <a:noFill/>
            </p:spPr>
            <p:txBody>
              <a:bodyPr wrap="none" rtlCol="0">
                <a:spAutoFit/>
              </a:bodyPr>
              <a:lstStyle/>
              <a:p>
                <a:r>
                  <a:rPr lang="en-GB" sz="2400" b="1" dirty="0" smtClean="0">
                    <a:solidFill>
                      <a:schemeClr val="bg1">
                        <a:lumMod val="50000"/>
                      </a:schemeClr>
                    </a:solidFill>
                  </a:rPr>
                  <a:t>Challenge:</a:t>
                </a:r>
              </a:p>
              <a:p>
                <a:r>
                  <a:rPr lang="en-GB" b="1" dirty="0" smtClean="0">
                    <a:solidFill>
                      <a:schemeClr val="bg1">
                        <a:lumMod val="50000"/>
                      </a:schemeClr>
                    </a:solidFill>
                  </a:rPr>
                  <a:t>Global Competitiveness of </a:t>
                </a:r>
              </a:p>
              <a:p>
                <a:r>
                  <a:rPr lang="en-GB" b="1" dirty="0" smtClean="0">
                    <a:solidFill>
                      <a:schemeClr val="bg1">
                        <a:lumMod val="50000"/>
                      </a:schemeClr>
                    </a:solidFill>
                  </a:rPr>
                  <a:t>Mediterranean T/C Industry</a:t>
                </a:r>
                <a:endParaRPr lang="en-GB" b="1" dirty="0">
                  <a:solidFill>
                    <a:schemeClr val="bg1">
                      <a:lumMod val="50000"/>
                    </a:schemeClr>
                  </a:solidFill>
                </a:endParaRPr>
              </a:p>
            </p:txBody>
          </p:sp>
          <p:sp>
            <p:nvSpPr>
              <p:cNvPr id="28" name="CasellaDiTesto 27"/>
              <p:cNvSpPr txBox="1"/>
              <p:nvPr/>
            </p:nvSpPr>
            <p:spPr>
              <a:xfrm>
                <a:off x="3865166" y="1555510"/>
                <a:ext cx="1825115" cy="461665"/>
              </a:xfrm>
              <a:prstGeom prst="rect">
                <a:avLst/>
              </a:prstGeom>
              <a:noFill/>
            </p:spPr>
            <p:txBody>
              <a:bodyPr wrap="none" rtlCol="0">
                <a:spAutoFit/>
              </a:bodyPr>
              <a:lstStyle/>
              <a:p>
                <a:r>
                  <a:rPr lang="en-GB" sz="2400" b="1" dirty="0" smtClean="0">
                    <a:solidFill>
                      <a:schemeClr val="bg1">
                        <a:lumMod val="50000"/>
                      </a:schemeClr>
                    </a:solidFill>
                  </a:rPr>
                  <a:t>Biggest Issue</a:t>
                </a:r>
              </a:p>
            </p:txBody>
          </p:sp>
          <p:sp>
            <p:nvSpPr>
              <p:cNvPr id="29" name="CasellaDiTesto 28"/>
              <p:cNvSpPr txBox="1"/>
              <p:nvPr/>
            </p:nvSpPr>
            <p:spPr>
              <a:xfrm>
                <a:off x="5717291" y="4608359"/>
                <a:ext cx="1813638" cy="646331"/>
              </a:xfrm>
              <a:prstGeom prst="rect">
                <a:avLst/>
              </a:prstGeom>
              <a:noFill/>
            </p:spPr>
            <p:txBody>
              <a:bodyPr wrap="none" rtlCol="0">
                <a:spAutoFit/>
              </a:bodyPr>
              <a:lstStyle/>
              <a:p>
                <a:r>
                  <a:rPr lang="en-GB" b="1" dirty="0" smtClean="0"/>
                  <a:t>Ultimate goal of </a:t>
                </a:r>
              </a:p>
              <a:p>
                <a:r>
                  <a:rPr lang="en-GB" b="1" dirty="0" err="1" smtClean="0"/>
                  <a:t>Tex</a:t>
                </a:r>
                <a:r>
                  <a:rPr lang="en-GB" b="1" dirty="0" smtClean="0"/>
                  <a:t>-Med Clusters</a:t>
                </a:r>
                <a:endParaRPr lang="en-GB" b="1" dirty="0"/>
              </a:p>
            </p:txBody>
          </p:sp>
        </p:grpSp>
      </p:grpSp>
      <p:pic>
        <p:nvPicPr>
          <p:cNvPr id="71" name="Immagine 70" descr="LogoTexMedClusters.jpg"/>
          <p:cNvPicPr>
            <a:picLocks noChangeAspect="1"/>
          </p:cNvPicPr>
          <p:nvPr/>
        </p:nvPicPr>
        <p:blipFill>
          <a:blip r:embed="rId4" cstate="print"/>
          <a:stretch>
            <a:fillRect/>
          </a:stretch>
        </p:blipFill>
        <p:spPr>
          <a:xfrm>
            <a:off x="7596336" y="260648"/>
            <a:ext cx="1223259" cy="552124"/>
          </a:xfrm>
          <a:prstGeom prst="rect">
            <a:avLst/>
          </a:prstGeom>
        </p:spPr>
      </p:pic>
      <p:pic>
        <p:nvPicPr>
          <p:cNvPr id="72" name="Immagine 71" descr="Logo ENPI.jpg"/>
          <p:cNvPicPr>
            <a:picLocks noChangeAspect="1"/>
          </p:cNvPicPr>
          <p:nvPr/>
        </p:nvPicPr>
        <p:blipFill>
          <a:blip r:embed="rId5" cstate="print"/>
          <a:stretch>
            <a:fillRect/>
          </a:stretch>
        </p:blipFill>
        <p:spPr>
          <a:xfrm>
            <a:off x="7549852" y="6413206"/>
            <a:ext cx="637480" cy="355894"/>
          </a:xfrm>
          <a:prstGeom prst="rect">
            <a:avLst/>
          </a:prstGeom>
        </p:spPr>
      </p:pic>
      <p:sp>
        <p:nvSpPr>
          <p:cNvPr id="73" name="Rettangolo 72"/>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4" name="Immagine 73" descr="Logo Unione europea scritta lato.jpg"/>
          <p:cNvPicPr>
            <a:picLocks noChangeAspect="1"/>
          </p:cNvPicPr>
          <p:nvPr/>
        </p:nvPicPr>
        <p:blipFill>
          <a:blip r:embed="rId6" cstate="print"/>
          <a:stretch>
            <a:fillRect/>
          </a:stretch>
        </p:blipFill>
        <p:spPr>
          <a:xfrm>
            <a:off x="6467005" y="6496225"/>
            <a:ext cx="958676" cy="280991"/>
          </a:xfrm>
          <a:prstGeom prst="rect">
            <a:avLst/>
          </a:prstGeom>
        </p:spPr>
      </p:pic>
      <p:sp>
        <p:nvSpPr>
          <p:cNvPr id="75" name="CasellaDiTesto 74"/>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Tree>
    <p:extLst>
      <p:ext uri="{BB962C8B-B14F-4D97-AF65-F5344CB8AC3E}">
        <p14:creationId xmlns:p14="http://schemas.microsoft.com/office/powerpoint/2010/main" val="160913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7</a:t>
            </a:fld>
            <a:endParaRPr lang="fr-FR"/>
          </a:p>
        </p:txBody>
      </p:sp>
      <p:sp>
        <p:nvSpPr>
          <p:cNvPr id="3" name="Titolo 2"/>
          <p:cNvSpPr>
            <a:spLocks noGrp="1"/>
          </p:cNvSpPr>
          <p:nvPr>
            <p:ph type="title"/>
          </p:nvPr>
        </p:nvSpPr>
        <p:spPr>
          <a:xfrm>
            <a:off x="457200" y="2636912"/>
            <a:ext cx="8229600" cy="1143000"/>
          </a:xfrm>
        </p:spPr>
        <p:txBody>
          <a:bodyPr>
            <a:normAutofit fontScale="90000"/>
          </a:bodyPr>
          <a:lstStyle/>
          <a:p>
            <a:r>
              <a:rPr lang="en-GB" dirty="0"/>
              <a:t>2</a:t>
            </a:r>
            <a:r>
              <a:rPr lang="en-GB" dirty="0" smtClean="0"/>
              <a:t>. Methodology</a:t>
            </a:r>
            <a:br>
              <a:rPr lang="en-GB" dirty="0" smtClean="0"/>
            </a:br>
            <a:r>
              <a:rPr lang="en-GB" dirty="0" smtClean="0"/>
              <a:t>for Assessment of the Clusters</a:t>
            </a:r>
            <a:br>
              <a:rPr lang="en-GB" dirty="0" smtClean="0"/>
            </a:br>
            <a:endParaRPr lang="en-GB" dirty="0"/>
          </a:p>
        </p:txBody>
      </p:sp>
      <p:pic>
        <p:nvPicPr>
          <p:cNvPr id="4" name="Immagine 3"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5" name="Immagine 4"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6" name="Rettangolo 5"/>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8" name="CasellaDiTesto 7"/>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Tree>
    <p:extLst>
      <p:ext uri="{BB962C8B-B14F-4D97-AF65-F5344CB8AC3E}">
        <p14:creationId xmlns:p14="http://schemas.microsoft.com/office/powerpoint/2010/main" val="90666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8</a:t>
            </a:fld>
            <a:endParaRPr lang="fr-FR"/>
          </a:p>
        </p:txBody>
      </p:sp>
      <p:sp>
        <p:nvSpPr>
          <p:cNvPr id="3" name="Titolo 2"/>
          <p:cNvSpPr>
            <a:spLocks noGrp="1"/>
          </p:cNvSpPr>
          <p:nvPr>
            <p:ph type="title"/>
          </p:nvPr>
        </p:nvSpPr>
        <p:spPr/>
        <p:txBody>
          <a:bodyPr>
            <a:normAutofit/>
          </a:bodyPr>
          <a:lstStyle/>
          <a:p>
            <a:pPr algn="l"/>
            <a:r>
              <a:rPr lang="en-GB" sz="3200" b="1" dirty="0" smtClean="0">
                <a:solidFill>
                  <a:schemeClr val="accent1">
                    <a:lumMod val="75000"/>
                  </a:schemeClr>
                </a:solidFill>
              </a:rPr>
              <a:t>SMEs Business Models.</a:t>
            </a:r>
            <a:endParaRPr lang="en-GB" sz="3200" b="1" dirty="0">
              <a:solidFill>
                <a:schemeClr val="accent1">
                  <a:lumMod val="75000"/>
                </a:schemeClr>
              </a:solidFill>
            </a:endParaRPr>
          </a:p>
        </p:txBody>
      </p:sp>
      <p:pic>
        <p:nvPicPr>
          <p:cNvPr id="6" name="Immagine 5"/>
          <p:cNvPicPr>
            <a:picLocks noChangeAspect="1"/>
          </p:cNvPicPr>
          <p:nvPr/>
        </p:nvPicPr>
        <p:blipFill>
          <a:blip r:embed="rId2"/>
          <a:stretch>
            <a:fillRect/>
          </a:stretch>
        </p:blipFill>
        <p:spPr>
          <a:xfrm>
            <a:off x="704850" y="1916430"/>
            <a:ext cx="7734300" cy="3025140"/>
          </a:xfrm>
          <a:prstGeom prst="rect">
            <a:avLst/>
          </a:prstGeom>
        </p:spPr>
      </p:pic>
      <p:sp>
        <p:nvSpPr>
          <p:cNvPr id="7" name="Titolo 1"/>
          <p:cNvSpPr txBox="1">
            <a:spLocks/>
          </p:cNvSpPr>
          <p:nvPr/>
        </p:nvSpPr>
        <p:spPr>
          <a:xfrm>
            <a:off x="383730" y="9117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chemeClr val="accent1">
                  <a:lumMod val="75000"/>
                </a:schemeClr>
              </a:solidFill>
            </a:endParaRPr>
          </a:p>
        </p:txBody>
      </p:sp>
      <p:pic>
        <p:nvPicPr>
          <p:cNvPr id="8" name="Immagine 7" descr="LogoTexMedClusters.jpg"/>
          <p:cNvPicPr>
            <a:picLocks noChangeAspect="1"/>
          </p:cNvPicPr>
          <p:nvPr/>
        </p:nvPicPr>
        <p:blipFill>
          <a:blip r:embed="rId3" cstate="print"/>
          <a:stretch>
            <a:fillRect/>
          </a:stretch>
        </p:blipFill>
        <p:spPr>
          <a:xfrm>
            <a:off x="7596336" y="260648"/>
            <a:ext cx="1223259" cy="552124"/>
          </a:xfrm>
          <a:prstGeom prst="rect">
            <a:avLst/>
          </a:prstGeom>
        </p:spPr>
      </p:pic>
      <p:pic>
        <p:nvPicPr>
          <p:cNvPr id="9" name="Immagine 8" descr="Logo ENPI.jpg"/>
          <p:cNvPicPr>
            <a:picLocks noChangeAspect="1"/>
          </p:cNvPicPr>
          <p:nvPr/>
        </p:nvPicPr>
        <p:blipFill>
          <a:blip r:embed="rId4" cstate="print"/>
          <a:stretch>
            <a:fillRect/>
          </a:stretch>
        </p:blipFill>
        <p:spPr>
          <a:xfrm>
            <a:off x="7549852" y="6413206"/>
            <a:ext cx="637480" cy="355894"/>
          </a:xfrm>
          <a:prstGeom prst="rect">
            <a:avLst/>
          </a:prstGeom>
        </p:spPr>
      </p:pic>
      <p:pic>
        <p:nvPicPr>
          <p:cNvPr id="10" name="Immagine 9" descr="Logo Unione europea scritta lato.jpg"/>
          <p:cNvPicPr>
            <a:picLocks noChangeAspect="1"/>
          </p:cNvPicPr>
          <p:nvPr/>
        </p:nvPicPr>
        <p:blipFill>
          <a:blip r:embed="rId5" cstate="print"/>
          <a:stretch>
            <a:fillRect/>
          </a:stretch>
        </p:blipFill>
        <p:spPr>
          <a:xfrm>
            <a:off x="6467005" y="6496225"/>
            <a:ext cx="958676" cy="280991"/>
          </a:xfrm>
          <a:prstGeom prst="rect">
            <a:avLst/>
          </a:prstGeom>
        </p:spPr>
      </p:pic>
      <p:sp>
        <p:nvSpPr>
          <p:cNvPr id="11" name="CasellaDiTesto 10"/>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
        <p:nvSpPr>
          <p:cNvPr id="12" name="Rettangolo 11"/>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9091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6702031" y="6341458"/>
            <a:ext cx="2133600" cy="365125"/>
          </a:xfrm>
        </p:spPr>
        <p:txBody>
          <a:bodyPr/>
          <a:lstStyle/>
          <a:p>
            <a:fld id="{01E9E200-B787-4253-9A13-61AE61D0C841}" type="slidenum">
              <a:rPr lang="fr-FR" smtClean="0"/>
              <a:pPr/>
              <a:t>9</a:t>
            </a:fld>
            <a:endParaRPr lang="fr-FR"/>
          </a:p>
        </p:txBody>
      </p:sp>
      <p:sp>
        <p:nvSpPr>
          <p:cNvPr id="3" name="Titolo 2"/>
          <p:cNvSpPr>
            <a:spLocks noGrp="1"/>
          </p:cNvSpPr>
          <p:nvPr>
            <p:ph type="title"/>
          </p:nvPr>
        </p:nvSpPr>
        <p:spPr>
          <a:xfrm>
            <a:off x="462445" y="-21967"/>
            <a:ext cx="8229600" cy="1143000"/>
          </a:xfrm>
        </p:spPr>
        <p:txBody>
          <a:bodyPr>
            <a:normAutofit/>
          </a:bodyPr>
          <a:lstStyle/>
          <a:p>
            <a:pPr algn="l"/>
            <a:r>
              <a:rPr lang="en-US" sz="3200" b="1" dirty="0" smtClean="0">
                <a:solidFill>
                  <a:schemeClr val="accent1">
                    <a:lumMod val="75000"/>
                  </a:schemeClr>
                </a:solidFill>
              </a:rPr>
              <a:t>The eight value chains.</a:t>
            </a:r>
            <a:endParaRPr lang="en-GB" sz="3200" dirty="0"/>
          </a:p>
        </p:txBody>
      </p:sp>
      <p:grpSp>
        <p:nvGrpSpPr>
          <p:cNvPr id="4" name="Gruppo 3"/>
          <p:cNvGrpSpPr/>
          <p:nvPr/>
        </p:nvGrpSpPr>
        <p:grpSpPr>
          <a:xfrm>
            <a:off x="251520" y="1268760"/>
            <a:ext cx="7946721" cy="4392488"/>
            <a:chOff x="369696" y="698662"/>
            <a:chExt cx="8774305" cy="5640433"/>
          </a:xfrm>
        </p:grpSpPr>
        <p:grpSp>
          <p:nvGrpSpPr>
            <p:cNvPr id="5" name="Gruppo 4"/>
            <p:cNvGrpSpPr/>
            <p:nvPr/>
          </p:nvGrpSpPr>
          <p:grpSpPr>
            <a:xfrm>
              <a:off x="1367136" y="1010503"/>
              <a:ext cx="7776865" cy="5328592"/>
              <a:chOff x="683568" y="1268760"/>
              <a:chExt cx="7776864" cy="5328592"/>
            </a:xfrm>
          </p:grpSpPr>
          <p:grpSp>
            <p:nvGrpSpPr>
              <p:cNvPr id="52" name="Gruppo 51"/>
              <p:cNvGrpSpPr/>
              <p:nvPr/>
            </p:nvGrpSpPr>
            <p:grpSpPr>
              <a:xfrm>
                <a:off x="1115616" y="1844824"/>
                <a:ext cx="6984776" cy="4680520"/>
                <a:chOff x="1115616" y="1484784"/>
                <a:chExt cx="6984776" cy="4680520"/>
              </a:xfrm>
            </p:grpSpPr>
            <p:sp>
              <p:nvSpPr>
                <p:cNvPr id="62" name="Pentagono 61"/>
                <p:cNvSpPr/>
                <p:nvPr/>
              </p:nvSpPr>
              <p:spPr>
                <a:xfrm>
                  <a:off x="1115616" y="2091709"/>
                  <a:ext cx="6984776" cy="432048"/>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entagono 62"/>
                <p:cNvSpPr/>
                <p:nvPr/>
              </p:nvSpPr>
              <p:spPr>
                <a:xfrm>
                  <a:off x="1115616" y="1484784"/>
                  <a:ext cx="6984776" cy="432048"/>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entagono 63"/>
                <p:cNvSpPr/>
                <p:nvPr/>
              </p:nvSpPr>
              <p:spPr>
                <a:xfrm>
                  <a:off x="1115616" y="2698634"/>
                  <a:ext cx="6984776" cy="432048"/>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entagono 64"/>
                <p:cNvSpPr/>
                <p:nvPr/>
              </p:nvSpPr>
              <p:spPr>
                <a:xfrm>
                  <a:off x="1115616" y="3305559"/>
                  <a:ext cx="6984776" cy="432048"/>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entagono 65"/>
                <p:cNvSpPr/>
                <p:nvPr/>
              </p:nvSpPr>
              <p:spPr>
                <a:xfrm>
                  <a:off x="1115616" y="3912484"/>
                  <a:ext cx="6984776" cy="432048"/>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entagono 66"/>
                <p:cNvSpPr/>
                <p:nvPr/>
              </p:nvSpPr>
              <p:spPr>
                <a:xfrm>
                  <a:off x="1115616" y="4519409"/>
                  <a:ext cx="6984776" cy="432048"/>
                </a:xfrm>
                <a:prstGeom prst="homePlate">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o 67"/>
                <p:cNvSpPr/>
                <p:nvPr/>
              </p:nvSpPr>
              <p:spPr>
                <a:xfrm>
                  <a:off x="1115616" y="5126334"/>
                  <a:ext cx="6984776" cy="43204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o 68"/>
                <p:cNvSpPr/>
                <p:nvPr/>
              </p:nvSpPr>
              <p:spPr>
                <a:xfrm>
                  <a:off x="1115616" y="5733256"/>
                  <a:ext cx="6984776" cy="432048"/>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uppo 52"/>
              <p:cNvGrpSpPr/>
              <p:nvPr/>
            </p:nvGrpSpPr>
            <p:grpSpPr>
              <a:xfrm>
                <a:off x="683568" y="1268760"/>
                <a:ext cx="7776864" cy="5328592"/>
                <a:chOff x="683568" y="1268760"/>
                <a:chExt cx="7776864" cy="5328592"/>
              </a:xfrm>
            </p:grpSpPr>
            <p:cxnSp>
              <p:nvCxnSpPr>
                <p:cNvPr id="54" name="Connettore 1 53"/>
                <p:cNvCxnSpPr/>
                <p:nvPr/>
              </p:nvCxnSpPr>
              <p:spPr>
                <a:xfrm>
                  <a:off x="1115616" y="1268760"/>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a:off x="2123728" y="1268760"/>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a:off x="3319061" y="1268760"/>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a:off x="4514394" y="1268760"/>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a:off x="5709727" y="1268760"/>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ttore 1 58"/>
                <p:cNvCxnSpPr/>
                <p:nvPr/>
              </p:nvCxnSpPr>
              <p:spPr>
                <a:xfrm>
                  <a:off x="6905060" y="1268760"/>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a:off x="8100392" y="1268760"/>
                  <a:ext cx="0" cy="5328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ttore 1 60"/>
                <p:cNvCxnSpPr/>
                <p:nvPr/>
              </p:nvCxnSpPr>
              <p:spPr>
                <a:xfrm>
                  <a:off x="683568" y="1628800"/>
                  <a:ext cx="7776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 name="Gruppo 5"/>
            <p:cNvGrpSpPr/>
            <p:nvPr/>
          </p:nvGrpSpPr>
          <p:grpSpPr>
            <a:xfrm>
              <a:off x="369696" y="698662"/>
              <a:ext cx="8431911" cy="5560041"/>
              <a:chOff x="369696" y="698662"/>
              <a:chExt cx="8431911" cy="5560041"/>
            </a:xfrm>
          </p:grpSpPr>
          <p:sp>
            <p:nvSpPr>
              <p:cNvPr id="7" name="CasellaDiTesto 6"/>
              <p:cNvSpPr txBox="1"/>
              <p:nvPr/>
            </p:nvSpPr>
            <p:spPr>
              <a:xfrm>
                <a:off x="957101" y="1658575"/>
                <a:ext cx="753027" cy="338554"/>
              </a:xfrm>
              <a:prstGeom prst="rect">
                <a:avLst/>
              </a:prstGeom>
              <a:noFill/>
            </p:spPr>
            <p:txBody>
              <a:bodyPr wrap="none" rtlCol="0">
                <a:spAutoFit/>
              </a:bodyPr>
              <a:lstStyle/>
              <a:p>
                <a:r>
                  <a:rPr lang="en-US" sz="1600" b="1" dirty="0" smtClean="0">
                    <a:solidFill>
                      <a:schemeClr val="accent2">
                        <a:lumMod val="75000"/>
                      </a:schemeClr>
                    </a:solidFill>
                  </a:rPr>
                  <a:t>PRATO</a:t>
                </a:r>
                <a:endParaRPr lang="en-US" sz="1600" b="1" dirty="0">
                  <a:solidFill>
                    <a:schemeClr val="accent2">
                      <a:lumMod val="75000"/>
                    </a:schemeClr>
                  </a:solidFill>
                </a:endParaRPr>
              </a:p>
            </p:txBody>
          </p:sp>
          <p:sp>
            <p:nvSpPr>
              <p:cNvPr id="8" name="CasellaDiTesto 7"/>
              <p:cNvSpPr txBox="1"/>
              <p:nvPr/>
            </p:nvSpPr>
            <p:spPr>
              <a:xfrm>
                <a:off x="664329" y="2234639"/>
                <a:ext cx="1045799" cy="338554"/>
              </a:xfrm>
              <a:prstGeom prst="rect">
                <a:avLst/>
              </a:prstGeom>
              <a:noFill/>
            </p:spPr>
            <p:txBody>
              <a:bodyPr wrap="none" rtlCol="0">
                <a:spAutoFit/>
              </a:bodyPr>
              <a:lstStyle/>
              <a:p>
                <a:r>
                  <a:rPr lang="en-US" sz="1600" b="1" smtClean="0">
                    <a:solidFill>
                      <a:schemeClr val="accent2">
                        <a:lumMod val="75000"/>
                      </a:schemeClr>
                    </a:solidFill>
                  </a:rPr>
                  <a:t>SABADELL</a:t>
                </a:r>
                <a:endParaRPr lang="en-US" sz="1600" b="1">
                  <a:solidFill>
                    <a:schemeClr val="accent2">
                      <a:lumMod val="75000"/>
                    </a:schemeClr>
                  </a:solidFill>
                </a:endParaRPr>
              </a:p>
            </p:txBody>
          </p:sp>
          <p:sp>
            <p:nvSpPr>
              <p:cNvPr id="9" name="CasellaDiTesto 8"/>
              <p:cNvSpPr txBox="1"/>
              <p:nvPr/>
            </p:nvSpPr>
            <p:spPr>
              <a:xfrm>
                <a:off x="467544" y="2810703"/>
                <a:ext cx="1242584" cy="338554"/>
              </a:xfrm>
              <a:prstGeom prst="rect">
                <a:avLst/>
              </a:prstGeom>
              <a:noFill/>
            </p:spPr>
            <p:txBody>
              <a:bodyPr wrap="none" rtlCol="0">
                <a:spAutoFit/>
              </a:bodyPr>
              <a:lstStyle/>
              <a:p>
                <a:r>
                  <a:rPr lang="en-US" sz="1600" b="1" smtClean="0">
                    <a:solidFill>
                      <a:schemeClr val="accent2">
                        <a:lumMod val="75000"/>
                      </a:schemeClr>
                    </a:solidFill>
                  </a:rPr>
                  <a:t>THESSALON.</a:t>
                </a:r>
                <a:endParaRPr lang="en-US" sz="1600" b="1">
                  <a:solidFill>
                    <a:schemeClr val="accent2">
                      <a:lumMod val="75000"/>
                    </a:schemeClr>
                  </a:solidFill>
                </a:endParaRPr>
              </a:p>
            </p:txBody>
          </p:sp>
          <p:sp>
            <p:nvSpPr>
              <p:cNvPr id="10" name="CasellaDiTesto 9"/>
              <p:cNvSpPr txBox="1"/>
              <p:nvPr/>
            </p:nvSpPr>
            <p:spPr>
              <a:xfrm>
                <a:off x="420369" y="3459334"/>
                <a:ext cx="1335445" cy="395486"/>
              </a:xfrm>
              <a:prstGeom prst="rect">
                <a:avLst/>
              </a:prstGeom>
              <a:noFill/>
            </p:spPr>
            <p:txBody>
              <a:bodyPr wrap="none" rtlCol="0">
                <a:spAutoFit/>
              </a:bodyPr>
              <a:lstStyle/>
              <a:p>
                <a:r>
                  <a:rPr lang="en-US" sz="1600" b="1" dirty="0" smtClean="0">
                    <a:solidFill>
                      <a:schemeClr val="accent2">
                        <a:lumMod val="75000"/>
                      </a:schemeClr>
                    </a:solidFill>
                  </a:rPr>
                  <a:t>TUNISIA  T/C</a:t>
                </a:r>
              </a:p>
            </p:txBody>
          </p:sp>
          <p:sp>
            <p:nvSpPr>
              <p:cNvPr id="11" name="CasellaDiTesto 10"/>
              <p:cNvSpPr txBox="1"/>
              <p:nvPr/>
            </p:nvSpPr>
            <p:spPr>
              <a:xfrm>
                <a:off x="369696" y="4682911"/>
                <a:ext cx="1340432" cy="338554"/>
              </a:xfrm>
              <a:prstGeom prst="rect">
                <a:avLst/>
              </a:prstGeom>
              <a:noFill/>
            </p:spPr>
            <p:txBody>
              <a:bodyPr wrap="none" rtlCol="0">
                <a:spAutoFit/>
              </a:bodyPr>
              <a:lstStyle/>
              <a:p>
                <a:r>
                  <a:rPr lang="en-US" sz="1600" b="1" smtClean="0">
                    <a:solidFill>
                      <a:schemeClr val="accent2">
                        <a:lumMod val="75000"/>
                      </a:schemeClr>
                    </a:solidFill>
                  </a:rPr>
                  <a:t>ALEXANDRIA </a:t>
                </a:r>
                <a:endParaRPr lang="en-US" sz="1600" b="1">
                  <a:solidFill>
                    <a:schemeClr val="accent2">
                      <a:lumMod val="75000"/>
                    </a:schemeClr>
                  </a:solidFill>
                </a:endParaRPr>
              </a:p>
            </p:txBody>
          </p:sp>
          <p:sp>
            <p:nvSpPr>
              <p:cNvPr id="12" name="CasellaDiTesto 11"/>
              <p:cNvSpPr txBox="1"/>
              <p:nvPr/>
            </p:nvSpPr>
            <p:spPr>
              <a:xfrm>
                <a:off x="493128" y="5258975"/>
                <a:ext cx="1217000" cy="338554"/>
              </a:xfrm>
              <a:prstGeom prst="rect">
                <a:avLst/>
              </a:prstGeom>
              <a:noFill/>
            </p:spPr>
            <p:txBody>
              <a:bodyPr wrap="none" rtlCol="0">
                <a:spAutoFit/>
              </a:bodyPr>
              <a:lstStyle/>
              <a:p>
                <a:r>
                  <a:rPr lang="en-US" sz="1600" b="1" smtClean="0">
                    <a:solidFill>
                      <a:schemeClr val="accent2">
                        <a:lumMod val="75000"/>
                      </a:schemeClr>
                    </a:solidFill>
                  </a:rPr>
                  <a:t>BETHLEHEM</a:t>
                </a:r>
                <a:endParaRPr lang="en-US" sz="1600" b="1">
                  <a:solidFill>
                    <a:schemeClr val="accent2">
                      <a:lumMod val="75000"/>
                    </a:schemeClr>
                  </a:solidFill>
                </a:endParaRPr>
              </a:p>
            </p:txBody>
          </p:sp>
          <p:sp>
            <p:nvSpPr>
              <p:cNvPr id="13" name="CasellaDiTesto 12"/>
              <p:cNvSpPr txBox="1"/>
              <p:nvPr/>
            </p:nvSpPr>
            <p:spPr>
              <a:xfrm>
                <a:off x="781669" y="5835039"/>
                <a:ext cx="928459" cy="338554"/>
              </a:xfrm>
              <a:prstGeom prst="rect">
                <a:avLst/>
              </a:prstGeom>
              <a:noFill/>
            </p:spPr>
            <p:txBody>
              <a:bodyPr wrap="none" rtlCol="0">
                <a:spAutoFit/>
              </a:bodyPr>
              <a:lstStyle/>
              <a:p>
                <a:r>
                  <a:rPr lang="en-US" sz="1600" b="1" smtClean="0">
                    <a:solidFill>
                      <a:schemeClr val="accent2">
                        <a:lumMod val="75000"/>
                      </a:schemeClr>
                    </a:solidFill>
                  </a:rPr>
                  <a:t>AMMAN</a:t>
                </a:r>
                <a:endParaRPr lang="en-US" sz="1600" b="1">
                  <a:solidFill>
                    <a:schemeClr val="accent2">
                      <a:lumMod val="75000"/>
                    </a:schemeClr>
                  </a:solidFill>
                </a:endParaRPr>
              </a:p>
            </p:txBody>
          </p:sp>
          <p:sp>
            <p:nvSpPr>
              <p:cNvPr id="14" name="CasellaDiTesto 13"/>
              <p:cNvSpPr txBox="1"/>
              <p:nvPr/>
            </p:nvSpPr>
            <p:spPr>
              <a:xfrm>
                <a:off x="2056767" y="698662"/>
                <a:ext cx="624786" cy="584776"/>
              </a:xfrm>
              <a:prstGeom prst="rect">
                <a:avLst/>
              </a:prstGeom>
              <a:noFill/>
            </p:spPr>
            <p:txBody>
              <a:bodyPr wrap="none" rtlCol="0">
                <a:spAutoFit/>
              </a:bodyPr>
              <a:lstStyle/>
              <a:p>
                <a:r>
                  <a:rPr lang="en-US" sz="1600" b="1" dirty="0" smtClean="0"/>
                  <a:t>Fiber</a:t>
                </a:r>
              </a:p>
              <a:p>
                <a:r>
                  <a:rPr lang="en-US" sz="1600" b="1" dirty="0" smtClean="0"/>
                  <a:t>Prep </a:t>
                </a:r>
              </a:p>
            </p:txBody>
          </p:sp>
          <p:sp>
            <p:nvSpPr>
              <p:cNvPr id="15" name="CasellaDiTesto 14"/>
              <p:cNvSpPr txBox="1"/>
              <p:nvPr/>
            </p:nvSpPr>
            <p:spPr>
              <a:xfrm>
                <a:off x="3136887" y="944883"/>
                <a:ext cx="691600" cy="338554"/>
              </a:xfrm>
              <a:prstGeom prst="rect">
                <a:avLst/>
              </a:prstGeom>
              <a:noFill/>
            </p:spPr>
            <p:txBody>
              <a:bodyPr wrap="none" rtlCol="0">
                <a:spAutoFit/>
              </a:bodyPr>
              <a:lstStyle/>
              <a:p>
                <a:r>
                  <a:rPr lang="en-US" sz="1600" b="1" smtClean="0"/>
                  <a:t>Yarns </a:t>
                </a:r>
              </a:p>
            </p:txBody>
          </p:sp>
          <p:sp>
            <p:nvSpPr>
              <p:cNvPr id="16" name="CasellaDiTesto 15"/>
              <p:cNvSpPr txBox="1"/>
              <p:nvPr/>
            </p:nvSpPr>
            <p:spPr>
              <a:xfrm>
                <a:off x="4289015" y="944883"/>
                <a:ext cx="823431" cy="338554"/>
              </a:xfrm>
              <a:prstGeom prst="rect">
                <a:avLst/>
              </a:prstGeom>
              <a:noFill/>
            </p:spPr>
            <p:txBody>
              <a:bodyPr wrap="none" rtlCol="0">
                <a:spAutoFit/>
              </a:bodyPr>
              <a:lstStyle/>
              <a:p>
                <a:r>
                  <a:rPr lang="en-US" sz="1600" b="1" smtClean="0"/>
                  <a:t>Fabrics </a:t>
                </a:r>
              </a:p>
            </p:txBody>
          </p:sp>
          <p:sp>
            <p:nvSpPr>
              <p:cNvPr id="17" name="CasellaDiTesto 16"/>
              <p:cNvSpPr txBox="1"/>
              <p:nvPr/>
            </p:nvSpPr>
            <p:spPr>
              <a:xfrm>
                <a:off x="5297127" y="698662"/>
                <a:ext cx="1224136" cy="584776"/>
              </a:xfrm>
              <a:prstGeom prst="rect">
                <a:avLst/>
              </a:prstGeom>
              <a:noFill/>
            </p:spPr>
            <p:txBody>
              <a:bodyPr wrap="square" rtlCol="0">
                <a:spAutoFit/>
              </a:bodyPr>
              <a:lstStyle/>
              <a:p>
                <a:r>
                  <a:rPr lang="en-US" sz="1600" b="1" smtClean="0"/>
                  <a:t>Add Value</a:t>
                </a:r>
              </a:p>
              <a:p>
                <a:r>
                  <a:rPr lang="en-US" sz="1600" b="1" smtClean="0"/>
                  <a:t>Wet/Finish</a:t>
                </a:r>
              </a:p>
            </p:txBody>
          </p:sp>
          <p:sp>
            <p:nvSpPr>
              <p:cNvPr id="18" name="CasellaDiTesto 17"/>
              <p:cNvSpPr txBox="1"/>
              <p:nvPr/>
            </p:nvSpPr>
            <p:spPr>
              <a:xfrm>
                <a:off x="6665279" y="698662"/>
                <a:ext cx="864096" cy="584776"/>
              </a:xfrm>
              <a:prstGeom prst="rect">
                <a:avLst/>
              </a:prstGeom>
              <a:noFill/>
            </p:spPr>
            <p:txBody>
              <a:bodyPr wrap="square" rtlCol="0">
                <a:spAutoFit/>
              </a:bodyPr>
              <a:lstStyle/>
              <a:p>
                <a:r>
                  <a:rPr lang="en-US" sz="1600" b="1" smtClean="0"/>
                  <a:t>CMT</a:t>
                </a:r>
              </a:p>
              <a:p>
                <a:r>
                  <a:rPr lang="en-US" sz="1600" b="1" smtClean="0"/>
                  <a:t>Conf.</a:t>
                </a:r>
              </a:p>
            </p:txBody>
          </p:sp>
          <p:sp>
            <p:nvSpPr>
              <p:cNvPr id="19" name="CasellaDiTesto 18"/>
              <p:cNvSpPr txBox="1"/>
              <p:nvPr/>
            </p:nvSpPr>
            <p:spPr>
              <a:xfrm>
                <a:off x="7721486" y="698662"/>
                <a:ext cx="1080121" cy="584776"/>
              </a:xfrm>
              <a:prstGeom prst="rect">
                <a:avLst/>
              </a:prstGeom>
              <a:noFill/>
            </p:spPr>
            <p:txBody>
              <a:bodyPr wrap="square" rtlCol="0">
                <a:spAutoFit/>
              </a:bodyPr>
              <a:lstStyle/>
              <a:p>
                <a:r>
                  <a:rPr lang="en-US" sz="1600" b="1" smtClean="0"/>
                  <a:t>Final mkt Retail</a:t>
                </a:r>
              </a:p>
            </p:txBody>
          </p:sp>
          <p:sp>
            <p:nvSpPr>
              <p:cNvPr id="20" name="Ovale 19"/>
              <p:cNvSpPr/>
              <p:nvPr/>
            </p:nvSpPr>
            <p:spPr>
              <a:xfrm>
                <a:off x="3338672" y="1726391"/>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e 20"/>
              <p:cNvSpPr/>
              <p:nvPr/>
            </p:nvSpPr>
            <p:spPr>
              <a:xfrm>
                <a:off x="5508104" y="1586567"/>
                <a:ext cx="495672" cy="4236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e 21"/>
              <p:cNvSpPr/>
              <p:nvPr/>
            </p:nvSpPr>
            <p:spPr>
              <a:xfrm>
                <a:off x="4467330" y="1658575"/>
                <a:ext cx="279648" cy="2796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e 22"/>
              <p:cNvSpPr/>
              <p:nvPr/>
            </p:nvSpPr>
            <p:spPr>
              <a:xfrm>
                <a:off x="6875512" y="1658575"/>
                <a:ext cx="279648" cy="2796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e 23"/>
              <p:cNvSpPr/>
              <p:nvPr/>
            </p:nvSpPr>
            <p:spPr>
              <a:xfrm>
                <a:off x="8031553" y="1726391"/>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e 24"/>
              <p:cNvSpPr/>
              <p:nvPr/>
            </p:nvSpPr>
            <p:spPr>
              <a:xfrm>
                <a:off x="5575920" y="2234639"/>
                <a:ext cx="360040" cy="3516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e 25"/>
              <p:cNvSpPr/>
              <p:nvPr/>
            </p:nvSpPr>
            <p:spPr>
              <a:xfrm>
                <a:off x="4476807" y="2285597"/>
                <a:ext cx="260694" cy="2497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e 26"/>
              <p:cNvSpPr/>
              <p:nvPr/>
            </p:nvSpPr>
            <p:spPr>
              <a:xfrm>
                <a:off x="3338672" y="2338459"/>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e 27"/>
              <p:cNvSpPr/>
              <p:nvPr/>
            </p:nvSpPr>
            <p:spPr>
              <a:xfrm>
                <a:off x="2127126" y="2871975"/>
                <a:ext cx="379090" cy="3314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e 28"/>
              <p:cNvSpPr/>
              <p:nvPr/>
            </p:nvSpPr>
            <p:spPr>
              <a:xfrm>
                <a:off x="6875512" y="2270643"/>
                <a:ext cx="279648" cy="2796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e 29"/>
              <p:cNvSpPr/>
              <p:nvPr/>
            </p:nvSpPr>
            <p:spPr>
              <a:xfrm>
                <a:off x="8002096" y="2302455"/>
                <a:ext cx="202930"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e 30"/>
              <p:cNvSpPr/>
              <p:nvPr/>
            </p:nvSpPr>
            <p:spPr>
              <a:xfrm>
                <a:off x="3309801" y="2936828"/>
                <a:ext cx="201758" cy="20175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e 31"/>
              <p:cNvSpPr/>
              <p:nvPr/>
            </p:nvSpPr>
            <p:spPr>
              <a:xfrm>
                <a:off x="4449247" y="2886434"/>
                <a:ext cx="315815" cy="30254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e 32"/>
              <p:cNvSpPr/>
              <p:nvPr/>
            </p:nvSpPr>
            <p:spPr>
              <a:xfrm>
                <a:off x="5575920" y="2861879"/>
                <a:ext cx="360040" cy="3516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e 33"/>
              <p:cNvSpPr/>
              <p:nvPr/>
            </p:nvSpPr>
            <p:spPr>
              <a:xfrm>
                <a:off x="7963737" y="2897883"/>
                <a:ext cx="279648" cy="2796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e 34"/>
              <p:cNvSpPr/>
              <p:nvPr/>
            </p:nvSpPr>
            <p:spPr>
              <a:xfrm>
                <a:off x="6767500" y="2784427"/>
                <a:ext cx="688271" cy="40455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a:t>
                </a:r>
                <a:endParaRPr lang="en-US" sz="1400" b="1" dirty="0"/>
              </a:p>
            </p:txBody>
          </p:sp>
          <p:sp>
            <p:nvSpPr>
              <p:cNvPr id="36" name="Ovale 35"/>
              <p:cNvSpPr/>
              <p:nvPr/>
            </p:nvSpPr>
            <p:spPr>
              <a:xfrm>
                <a:off x="2064643" y="4607877"/>
                <a:ext cx="504056" cy="432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e 36"/>
              <p:cNvSpPr/>
              <p:nvPr/>
            </p:nvSpPr>
            <p:spPr>
              <a:xfrm>
                <a:off x="6767500" y="3423368"/>
                <a:ext cx="495672" cy="4236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e 37"/>
              <p:cNvSpPr/>
              <p:nvPr/>
            </p:nvSpPr>
            <p:spPr>
              <a:xfrm>
                <a:off x="4535146" y="356319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e 38"/>
              <p:cNvSpPr/>
              <p:nvPr/>
            </p:nvSpPr>
            <p:spPr>
              <a:xfrm>
                <a:off x="3338672" y="356319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e 39"/>
              <p:cNvSpPr/>
              <p:nvPr/>
            </p:nvSpPr>
            <p:spPr>
              <a:xfrm>
                <a:off x="8031553" y="356319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e 40"/>
              <p:cNvSpPr/>
              <p:nvPr/>
            </p:nvSpPr>
            <p:spPr>
              <a:xfrm>
                <a:off x="6767500" y="4612069"/>
                <a:ext cx="495672" cy="4236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e 41"/>
              <p:cNvSpPr/>
              <p:nvPr/>
            </p:nvSpPr>
            <p:spPr>
              <a:xfrm>
                <a:off x="6772486" y="3998277"/>
                <a:ext cx="495672" cy="4236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e 42"/>
              <p:cNvSpPr/>
              <p:nvPr/>
            </p:nvSpPr>
            <p:spPr>
              <a:xfrm>
                <a:off x="4449247" y="4754918"/>
                <a:ext cx="194761" cy="2202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e 43"/>
              <p:cNvSpPr/>
              <p:nvPr/>
            </p:nvSpPr>
            <p:spPr>
              <a:xfrm>
                <a:off x="3252773" y="4754918"/>
                <a:ext cx="239107" cy="2202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e 44"/>
              <p:cNvSpPr/>
              <p:nvPr/>
            </p:nvSpPr>
            <p:spPr>
              <a:xfrm>
                <a:off x="5655061" y="4723022"/>
                <a:ext cx="201758" cy="20175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e 45"/>
              <p:cNvSpPr/>
              <p:nvPr/>
            </p:nvSpPr>
            <p:spPr>
              <a:xfrm>
                <a:off x="5683932" y="4150280"/>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e 46"/>
              <p:cNvSpPr/>
              <p:nvPr/>
            </p:nvSpPr>
            <p:spPr>
              <a:xfrm>
                <a:off x="6767500" y="5186967"/>
                <a:ext cx="495672" cy="4236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e 47"/>
              <p:cNvSpPr/>
              <p:nvPr/>
            </p:nvSpPr>
            <p:spPr>
              <a:xfrm>
                <a:off x="5683932" y="5326791"/>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e 48"/>
              <p:cNvSpPr/>
              <p:nvPr/>
            </p:nvSpPr>
            <p:spPr>
              <a:xfrm>
                <a:off x="6767500" y="5835039"/>
                <a:ext cx="495672" cy="4236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e 49"/>
              <p:cNvSpPr/>
              <p:nvPr/>
            </p:nvSpPr>
            <p:spPr>
              <a:xfrm>
                <a:off x="8031553" y="5979055"/>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e 50"/>
              <p:cNvSpPr/>
              <p:nvPr/>
            </p:nvSpPr>
            <p:spPr>
              <a:xfrm>
                <a:off x="8031553" y="5351968"/>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asellaDiTesto 69"/>
              <p:cNvSpPr txBox="1"/>
              <p:nvPr/>
            </p:nvSpPr>
            <p:spPr>
              <a:xfrm>
                <a:off x="494049" y="4048187"/>
                <a:ext cx="1249334" cy="395486"/>
              </a:xfrm>
              <a:prstGeom prst="rect">
                <a:avLst/>
              </a:prstGeom>
              <a:noFill/>
            </p:spPr>
            <p:txBody>
              <a:bodyPr wrap="none" rtlCol="0">
                <a:spAutoFit/>
              </a:bodyPr>
              <a:lstStyle/>
              <a:p>
                <a:r>
                  <a:rPr lang="en-US" sz="1600" b="1" dirty="0" smtClean="0">
                    <a:solidFill>
                      <a:schemeClr val="accent2">
                        <a:lumMod val="75000"/>
                      </a:schemeClr>
                    </a:solidFill>
                  </a:rPr>
                  <a:t>TUNISIA  TT</a:t>
                </a:r>
              </a:p>
            </p:txBody>
          </p:sp>
        </p:grpSp>
      </p:grpSp>
      <p:pic>
        <p:nvPicPr>
          <p:cNvPr id="71" name="Immagine 70"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72" name="Immagine 71" descr="Logo ENPI.jpg"/>
          <p:cNvPicPr>
            <a:picLocks noChangeAspect="1"/>
          </p:cNvPicPr>
          <p:nvPr/>
        </p:nvPicPr>
        <p:blipFill>
          <a:blip r:embed="rId3" cstate="print"/>
          <a:stretch>
            <a:fillRect/>
          </a:stretch>
        </p:blipFill>
        <p:spPr>
          <a:xfrm>
            <a:off x="7549852" y="6413206"/>
            <a:ext cx="637480" cy="355894"/>
          </a:xfrm>
          <a:prstGeom prst="rect">
            <a:avLst/>
          </a:prstGeom>
        </p:spPr>
      </p:pic>
      <p:pic>
        <p:nvPicPr>
          <p:cNvPr id="73" name="Immagine 72"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74" name="CasellaDiTesto 73"/>
          <p:cNvSpPr txBox="1"/>
          <p:nvPr/>
        </p:nvSpPr>
        <p:spPr>
          <a:xfrm>
            <a:off x="467544" y="6429487"/>
            <a:ext cx="5186997" cy="369332"/>
          </a:xfrm>
          <a:prstGeom prst="rect">
            <a:avLst/>
          </a:prstGeom>
          <a:noFill/>
        </p:spPr>
        <p:txBody>
          <a:bodyPr wrap="none" rtlCol="0">
            <a:spAutoFit/>
          </a:bodyPr>
          <a:lstStyle/>
          <a:p>
            <a:r>
              <a:rPr lang="fr-FR" b="1" dirty="0" err="1">
                <a:solidFill>
                  <a:schemeClr val="accent1">
                    <a:lumMod val="75000"/>
                  </a:schemeClr>
                </a:solidFill>
              </a:rPr>
              <a:t>Capitalization</a:t>
            </a:r>
            <a:r>
              <a:rPr lang="fr-FR" b="1" dirty="0">
                <a:solidFill>
                  <a:schemeClr val="accent1">
                    <a:lumMod val="75000"/>
                  </a:schemeClr>
                </a:solidFill>
              </a:rPr>
              <a:t> Forum, Alexandria 1st </a:t>
            </a:r>
            <a:r>
              <a:rPr lang="fr-FR" b="1" dirty="0" err="1">
                <a:solidFill>
                  <a:schemeClr val="accent1">
                    <a:lumMod val="75000"/>
                  </a:schemeClr>
                </a:solidFill>
              </a:rPr>
              <a:t>December</a:t>
            </a:r>
            <a:r>
              <a:rPr lang="fr-FR" b="1" dirty="0">
                <a:solidFill>
                  <a:schemeClr val="accent1">
                    <a:lumMod val="75000"/>
                  </a:schemeClr>
                </a:solidFill>
              </a:rPr>
              <a:t> 2015</a:t>
            </a:r>
            <a:endParaRPr lang="fr-FR" dirty="0">
              <a:solidFill>
                <a:schemeClr val="accent1">
                  <a:lumMod val="75000"/>
                </a:schemeClr>
              </a:solidFill>
            </a:endParaRPr>
          </a:p>
        </p:txBody>
      </p:sp>
      <p:sp>
        <p:nvSpPr>
          <p:cNvPr id="75" name="Rettangolo 74"/>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9657101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TotalTime>
  <Words>1109</Words>
  <Application>Microsoft Office PowerPoint</Application>
  <PresentationFormat>Presentazione su schermo (4:3)</PresentationFormat>
  <Paragraphs>325</Paragraphs>
  <Slides>22</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22</vt:i4>
      </vt:variant>
    </vt:vector>
  </HeadingPairs>
  <TitlesOfParts>
    <vt:vector size="28" baseType="lpstr">
      <vt:lpstr>Arial</vt:lpstr>
      <vt:lpstr>Calibri</vt:lpstr>
      <vt:lpstr>Symbol</vt:lpstr>
      <vt:lpstr>Times New Roman</vt:lpstr>
      <vt:lpstr>Wingdings</vt:lpstr>
      <vt:lpstr>Tema di Office</vt:lpstr>
      <vt:lpstr>Tex-Med Clusters project: A pathway to the Mediterranean T/C Hyper-Cluster </vt:lpstr>
      <vt:lpstr>1. Approach</vt:lpstr>
      <vt:lpstr>The starting model.</vt:lpstr>
      <vt:lpstr>The targeted model.</vt:lpstr>
      <vt:lpstr>The Ultimate Goal:  Global Competitiveness.</vt:lpstr>
      <vt:lpstr>The pathway</vt:lpstr>
      <vt:lpstr>2. Methodology for Assessment of the Clusters </vt:lpstr>
      <vt:lpstr>SMEs Business Models.</vt:lpstr>
      <vt:lpstr>The eight value chains.</vt:lpstr>
      <vt:lpstr>Clusters Specializations.</vt:lpstr>
      <vt:lpstr>Integration of the value chains.</vt:lpstr>
      <vt:lpstr>3. The ENPI Programme  Strategic Actions</vt:lpstr>
      <vt:lpstr>Cross Border Cooperation Initiatives.</vt:lpstr>
      <vt:lpstr>4. Project tools for  CBC Initiatives</vt:lpstr>
      <vt:lpstr>Tex-Med Clusters development.</vt:lpstr>
      <vt:lpstr>Actions (Project implementation).</vt:lpstr>
      <vt:lpstr>5. Tex-Med Clusters Project Legacy</vt:lpstr>
      <vt:lpstr>Lessons learned.</vt:lpstr>
      <vt:lpstr>Capitalization.</vt:lpstr>
      <vt:lpstr>Next Steps.</vt:lpstr>
      <vt:lpstr>Thank You.</vt:lpstr>
      <vt:lpstr>Disclaimer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Francesco</dc:creator>
  <cp:lastModifiedBy>Francesco Pellizzari</cp:lastModifiedBy>
  <cp:revision>172</cp:revision>
  <dcterms:created xsi:type="dcterms:W3CDTF">2014-06-15T15:24:17Z</dcterms:created>
  <dcterms:modified xsi:type="dcterms:W3CDTF">2015-11-27T10:13:01Z</dcterms:modified>
</cp:coreProperties>
</file>