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70" r:id="rId4"/>
    <p:sldId id="257" r:id="rId5"/>
    <p:sldId id="261" r:id="rId6"/>
    <p:sldId id="262" r:id="rId7"/>
    <p:sldId id="269" r:id="rId8"/>
    <p:sldId id="274" r:id="rId9"/>
    <p:sldId id="264" r:id="rId10"/>
    <p:sldId id="267" r:id="rId11"/>
    <p:sldId id="272" r:id="rId12"/>
    <p:sldId id="265" r:id="rId13"/>
    <p:sldId id="266"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00FF"/>
    <a:srgbClr val="FFC000"/>
    <a:srgbClr val="604A7B"/>
    <a:srgbClr val="4F81BD"/>
    <a:srgbClr val="92D05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p:cViewPr varScale="1">
        <p:scale>
          <a:sx n="63" d="100"/>
          <a:sy n="63" d="100"/>
        </p:scale>
        <p:origin x="96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6DB42-463F-43CA-B3FB-DE8FD77B52E2}" type="datetimeFigureOut">
              <a:rPr lang="en-US" smtClean="0"/>
              <a:pPr/>
              <a:t>10/17/2014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2C498-D9FE-4D5F-BFCD-46ABB38DAC46}" type="slidenum">
              <a:rPr lang="en-US" smtClean="0"/>
              <a:pPr/>
              <a:t>‹N›</a:t>
            </a:fld>
            <a:endParaRPr lang="en-US"/>
          </a:p>
        </p:txBody>
      </p:sp>
    </p:spTree>
    <p:extLst>
      <p:ext uri="{BB962C8B-B14F-4D97-AF65-F5344CB8AC3E}">
        <p14:creationId xmlns:p14="http://schemas.microsoft.com/office/powerpoint/2010/main" val="320991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5E2C498-D9FE-4D5F-BFCD-46ABB38DAC46}" type="slidenum">
              <a:rPr lang="en-US" smtClean="0"/>
              <a:pPr/>
              <a:t>2</a:t>
            </a:fld>
            <a:endParaRPr lang="en-US"/>
          </a:p>
        </p:txBody>
      </p:sp>
    </p:spTree>
    <p:extLst>
      <p:ext uri="{BB962C8B-B14F-4D97-AF65-F5344CB8AC3E}">
        <p14:creationId xmlns:p14="http://schemas.microsoft.com/office/powerpoint/2010/main" val="220683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5E2C498-D9FE-4D5F-BFCD-46ABB38DAC46}" type="slidenum">
              <a:rPr lang="en-US" smtClean="0"/>
              <a:pPr/>
              <a:t>3</a:t>
            </a:fld>
            <a:endParaRPr lang="en-US"/>
          </a:p>
        </p:txBody>
      </p:sp>
    </p:spTree>
    <p:extLst>
      <p:ext uri="{BB962C8B-B14F-4D97-AF65-F5344CB8AC3E}">
        <p14:creationId xmlns:p14="http://schemas.microsoft.com/office/powerpoint/2010/main" val="360060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fr-F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fr-F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fr-F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fr-F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fr-F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data 4"/>
          <p:cNvSpPr>
            <a:spLocks noGrp="1"/>
          </p:cNvSpPr>
          <p:nvPr>
            <p:ph type="dt" sz="half" idx="10"/>
          </p:nvPr>
        </p:nvSpPr>
        <p:spPr/>
        <p:txBody>
          <a:bodyPr/>
          <a:lstStyle/>
          <a:p>
            <a:endParaRPr lang="fr-FR"/>
          </a:p>
        </p:txBody>
      </p:sp>
      <p:sp>
        <p:nvSpPr>
          <p:cNvPr id="6" name="Segnaposto piè di pagina 5"/>
          <p:cNvSpPr>
            <a:spLocks noGrp="1"/>
          </p:cNvSpPr>
          <p:nvPr>
            <p:ph type="ftr" sz="quarter" idx="11"/>
          </p:nvPr>
        </p:nvSpPr>
        <p:spPr/>
        <p:txBody>
          <a:bodyPr/>
          <a:lstStyle/>
          <a:p>
            <a:endParaRPr lang="fr-FR"/>
          </a:p>
        </p:txBody>
      </p:sp>
      <p:sp>
        <p:nvSpPr>
          <p:cNvPr id="7" name="Segnaposto numero diapositiva 6"/>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fr-F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7" name="Segnaposto data 6"/>
          <p:cNvSpPr>
            <a:spLocks noGrp="1"/>
          </p:cNvSpPr>
          <p:nvPr>
            <p:ph type="dt" sz="half" idx="10"/>
          </p:nvPr>
        </p:nvSpPr>
        <p:spPr/>
        <p:txBody>
          <a:bodyPr/>
          <a:lstStyle/>
          <a:p>
            <a:endParaRPr lang="fr-FR"/>
          </a:p>
        </p:txBody>
      </p:sp>
      <p:sp>
        <p:nvSpPr>
          <p:cNvPr id="8" name="Segnaposto piè di pagina 7"/>
          <p:cNvSpPr>
            <a:spLocks noGrp="1"/>
          </p:cNvSpPr>
          <p:nvPr>
            <p:ph type="ftr" sz="quarter" idx="11"/>
          </p:nvPr>
        </p:nvSpPr>
        <p:spPr/>
        <p:txBody>
          <a:bodyPr/>
          <a:lstStyle/>
          <a:p>
            <a:endParaRPr lang="fr-FR"/>
          </a:p>
        </p:txBody>
      </p:sp>
      <p:sp>
        <p:nvSpPr>
          <p:cNvPr id="9" name="Segnaposto numero diapositiva 8"/>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
        <p:nvSpPr>
          <p:cNvPr id="6" name="Titolo 5"/>
          <p:cNvSpPr>
            <a:spLocks noGrp="1"/>
          </p:cNvSpPr>
          <p:nvPr>
            <p:ph type="title"/>
          </p:nvPr>
        </p:nvSpPr>
        <p:spPr/>
        <p:txBody>
          <a:bodyPr/>
          <a:lstStyle/>
          <a:p>
            <a:r>
              <a:rPr lang="it-IT" dirty="0" smtClean="0"/>
              <a:t>Fare clic per modificare lo stile del titolo</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fr-FR"/>
          </a:p>
        </p:txBody>
      </p:sp>
      <p:sp>
        <p:nvSpPr>
          <p:cNvPr id="3" name="Segnaposto data 2"/>
          <p:cNvSpPr>
            <a:spLocks noGrp="1"/>
          </p:cNvSpPr>
          <p:nvPr>
            <p:ph type="dt" sz="half" idx="10"/>
          </p:nvPr>
        </p:nvSpPr>
        <p:spPr/>
        <p:txBody>
          <a:bodyPr/>
          <a:lstStyle/>
          <a:p>
            <a:endParaRPr lang="fr-FR"/>
          </a:p>
        </p:txBody>
      </p:sp>
      <p:sp>
        <p:nvSpPr>
          <p:cNvPr id="4" name="Segnaposto piè di pagina 3"/>
          <p:cNvSpPr>
            <a:spLocks noGrp="1"/>
          </p:cNvSpPr>
          <p:nvPr>
            <p:ph type="ftr" sz="quarter" idx="11"/>
          </p:nvPr>
        </p:nvSpPr>
        <p:spPr/>
        <p:txBody>
          <a:bodyPr/>
          <a:lstStyle/>
          <a:p>
            <a:endParaRPr lang="fr-FR"/>
          </a:p>
        </p:txBody>
      </p:sp>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fr-FR" dirty="0"/>
          </a:p>
        </p:txBody>
      </p:sp>
      <p:sp>
        <p:nvSpPr>
          <p:cNvPr id="5" name="Segnaposto numero diapositiva 4"/>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fr-FR"/>
          </a:p>
        </p:txBody>
      </p:sp>
      <p:sp>
        <p:nvSpPr>
          <p:cNvPr id="3" name="Segnaposto piè di pagina 2"/>
          <p:cNvSpPr>
            <a:spLocks noGrp="1"/>
          </p:cNvSpPr>
          <p:nvPr>
            <p:ph type="ftr" sz="quarter" idx="11"/>
          </p:nvPr>
        </p:nvSpPr>
        <p:spPr/>
        <p:txBody>
          <a:bodyPr/>
          <a:lstStyle/>
          <a:p>
            <a:endParaRPr lang="fr-FR"/>
          </a:p>
        </p:txBody>
      </p:sp>
      <p:sp>
        <p:nvSpPr>
          <p:cNvPr id="4" name="Segnaposto numero diapositiva 3"/>
          <p:cNvSpPr>
            <a:spLocks noGrp="1"/>
          </p:cNvSpPr>
          <p:nvPr>
            <p:ph type="sldNum" sz="quarter" idx="12"/>
          </p:nvPr>
        </p:nvSpPr>
        <p:spPr/>
        <p:txBody>
          <a:bodyPr/>
          <a:lstStyle/>
          <a:p>
            <a:fld id="{01E9E200-B787-4253-9A13-61AE61D0C84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fr-F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9E200-B787-4253-9A13-61AE61D0C84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2204864"/>
            <a:ext cx="8229600" cy="1503040"/>
          </a:xfrm>
        </p:spPr>
        <p:txBody>
          <a:bodyPr>
            <a:noAutofit/>
          </a:bodyPr>
          <a:lstStyle/>
          <a:p>
            <a:r>
              <a:rPr lang="fr-FR" sz="3200" b="1" dirty="0" smtClean="0"/>
              <a:t/>
            </a:r>
            <a:br>
              <a:rPr lang="fr-FR" sz="3200" b="1" dirty="0" smtClean="0"/>
            </a:br>
            <a:r>
              <a:rPr lang="fr-FR" sz="3200" b="1" dirty="0" smtClean="0"/>
              <a:t>The </a:t>
            </a:r>
            <a:r>
              <a:rPr lang="fr-FR" sz="3200" b="1" dirty="0" err="1" smtClean="0"/>
              <a:t>Mediterranean</a:t>
            </a:r>
            <a:r>
              <a:rPr lang="fr-FR" sz="3200" b="1" dirty="0" smtClean="0"/>
              <a:t> Hyper-Cluster: </a:t>
            </a:r>
            <a:br>
              <a:rPr lang="fr-FR" sz="3200" b="1" dirty="0" smtClean="0"/>
            </a:br>
            <a:r>
              <a:rPr lang="fr-FR" sz="3200" b="1" dirty="0" smtClean="0"/>
              <a:t>Inputs for the CBC Initiatives</a:t>
            </a:r>
            <a:br>
              <a:rPr lang="fr-FR" sz="3200" b="1" dirty="0" smtClean="0"/>
            </a:br>
            <a:endParaRPr lang="fr-FR" sz="3200" b="1" dirty="0"/>
          </a:p>
        </p:txBody>
      </p:sp>
      <p:sp>
        <p:nvSpPr>
          <p:cNvPr id="5" name="CasellaDiTesto 4"/>
          <p:cNvSpPr txBox="1"/>
          <p:nvPr/>
        </p:nvSpPr>
        <p:spPr>
          <a:xfrm>
            <a:off x="683568" y="6237312"/>
            <a:ext cx="2197396" cy="369332"/>
          </a:xfrm>
          <a:prstGeom prst="rect">
            <a:avLst/>
          </a:prstGeom>
          <a:noFill/>
        </p:spPr>
        <p:txBody>
          <a:bodyPr wrap="none" rtlCol="0">
            <a:spAutoFit/>
          </a:bodyPr>
          <a:lstStyle/>
          <a:p>
            <a:r>
              <a:rPr lang="fr-FR" b="1" dirty="0" smtClean="0">
                <a:solidFill>
                  <a:schemeClr val="accent1">
                    <a:lumMod val="75000"/>
                  </a:schemeClr>
                </a:solidFill>
              </a:rPr>
              <a:t>Tunis, 17th Oct. 2014</a:t>
            </a:r>
            <a:endParaRPr lang="fr-FR" dirty="0">
              <a:solidFill>
                <a:schemeClr val="accent1">
                  <a:lumMod val="75000"/>
                </a:schemeClr>
              </a:solidFill>
            </a:endParaRPr>
          </a:p>
        </p:txBody>
      </p:sp>
      <p:sp>
        <p:nvSpPr>
          <p:cNvPr id="7" name="CasellaDiTesto 6"/>
          <p:cNvSpPr txBox="1"/>
          <p:nvPr/>
        </p:nvSpPr>
        <p:spPr>
          <a:xfrm>
            <a:off x="2051720" y="3933056"/>
            <a:ext cx="5256584" cy="369332"/>
          </a:xfrm>
          <a:prstGeom prst="rect">
            <a:avLst/>
          </a:prstGeom>
          <a:noFill/>
        </p:spPr>
        <p:txBody>
          <a:bodyPr wrap="square" rtlCol="0">
            <a:spAutoFit/>
          </a:bodyPr>
          <a:lstStyle/>
          <a:p>
            <a:r>
              <a:rPr lang="fr-FR" i="1" dirty="0" smtClean="0"/>
              <a:t>Francesco </a:t>
            </a:r>
            <a:r>
              <a:rPr lang="fr-FR" i="1" dirty="0" err="1" smtClean="0"/>
              <a:t>Pellizzari</a:t>
            </a:r>
            <a:r>
              <a:rPr lang="fr-FR" i="1" dirty="0" smtClean="0"/>
              <a:t> –</a:t>
            </a:r>
            <a:r>
              <a:rPr lang="fr-FR" i="1" dirty="0" err="1" smtClean="0"/>
              <a:t>Technical</a:t>
            </a:r>
            <a:r>
              <a:rPr lang="fr-FR" i="1" dirty="0" smtClean="0"/>
              <a:t> Assistance Manager</a:t>
            </a:r>
            <a:endParaRPr lang="fr-FR" i="1" dirty="0"/>
          </a:p>
        </p:txBody>
      </p:sp>
      <p:pic>
        <p:nvPicPr>
          <p:cNvPr id="6" name="Immagine 5" descr="LogoTexMedClusters.jpg"/>
          <p:cNvPicPr>
            <a:picLocks noChangeAspect="1"/>
          </p:cNvPicPr>
          <p:nvPr/>
        </p:nvPicPr>
        <p:blipFill>
          <a:blip r:embed="rId2" cstate="print"/>
          <a:stretch>
            <a:fillRect/>
          </a:stretch>
        </p:blipFill>
        <p:spPr>
          <a:xfrm>
            <a:off x="3851920" y="260648"/>
            <a:ext cx="1689541" cy="762583"/>
          </a:xfrm>
          <a:prstGeom prst="rect">
            <a:avLst/>
          </a:prstGeom>
        </p:spPr>
      </p:pic>
      <p:pic>
        <p:nvPicPr>
          <p:cNvPr id="8" name="Immagine 7" descr="Logo Unione europea.jpg"/>
          <p:cNvPicPr>
            <a:picLocks noChangeAspect="1"/>
          </p:cNvPicPr>
          <p:nvPr/>
        </p:nvPicPr>
        <p:blipFill>
          <a:blip r:embed="rId3" cstate="print"/>
          <a:stretch>
            <a:fillRect/>
          </a:stretch>
        </p:blipFill>
        <p:spPr>
          <a:xfrm>
            <a:off x="5721368" y="214290"/>
            <a:ext cx="1082880" cy="868071"/>
          </a:xfrm>
          <a:prstGeom prst="rect">
            <a:avLst/>
          </a:prstGeom>
        </p:spPr>
      </p:pic>
      <p:pic>
        <p:nvPicPr>
          <p:cNvPr id="9" name="Immagine 8" descr="Logo ENPI.jpg"/>
          <p:cNvPicPr>
            <a:picLocks noChangeAspect="1"/>
          </p:cNvPicPr>
          <p:nvPr/>
        </p:nvPicPr>
        <p:blipFill>
          <a:blip r:embed="rId4" cstate="print"/>
          <a:stretch>
            <a:fillRect/>
          </a:stretch>
        </p:blipFill>
        <p:spPr>
          <a:xfrm>
            <a:off x="7000892" y="214290"/>
            <a:ext cx="1535524" cy="857255"/>
          </a:xfrm>
          <a:prstGeom prst="rect">
            <a:avLst/>
          </a:prstGeom>
        </p:spPr>
      </p:pic>
      <p:sp>
        <p:nvSpPr>
          <p:cNvPr id="10" name="Rettangolo 9"/>
          <p:cNvSpPr/>
          <p:nvPr/>
        </p:nvSpPr>
        <p:spPr>
          <a:xfrm>
            <a:off x="500034" y="609792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Logo Regione Sardegna1.jpg"/>
          <p:cNvPicPr>
            <a:picLocks noChangeAspect="1"/>
          </p:cNvPicPr>
          <p:nvPr/>
        </p:nvPicPr>
        <p:blipFill>
          <a:blip r:embed="rId5" cstate="print"/>
          <a:stretch>
            <a:fillRect/>
          </a:stretch>
        </p:blipFill>
        <p:spPr>
          <a:xfrm>
            <a:off x="6876256" y="6236187"/>
            <a:ext cx="1785950" cy="530373"/>
          </a:xfrm>
          <a:prstGeom prst="rect">
            <a:avLst/>
          </a:prstGeom>
        </p:spPr>
      </p:pic>
      <p:sp>
        <p:nvSpPr>
          <p:cNvPr id="12" name="CasellaDiTesto 11"/>
          <p:cNvSpPr txBox="1"/>
          <p:nvPr/>
        </p:nvSpPr>
        <p:spPr>
          <a:xfrm>
            <a:off x="611560" y="5517232"/>
            <a:ext cx="2410853" cy="369332"/>
          </a:xfrm>
          <a:prstGeom prst="rect">
            <a:avLst/>
          </a:prstGeom>
          <a:noFill/>
        </p:spPr>
        <p:txBody>
          <a:bodyPr wrap="none" rtlCol="0">
            <a:spAutoFit/>
          </a:bodyPr>
          <a:lstStyle/>
          <a:p>
            <a:r>
              <a:rPr lang="fr-FR" b="1" dirty="0" smtClean="0"/>
              <a:t>CBC Cluster </a:t>
            </a:r>
            <a:r>
              <a:rPr lang="fr-FR" b="1" dirty="0" err="1" smtClean="0"/>
              <a:t>Conference</a:t>
            </a:r>
            <a:endParaRPr lang="en-US" dirty="0"/>
          </a:p>
        </p:txBody>
      </p:sp>
      <p:sp>
        <p:nvSpPr>
          <p:cNvPr id="13" name="Segnaposto numero diapositiva 12"/>
          <p:cNvSpPr>
            <a:spLocks noGrp="1"/>
          </p:cNvSpPr>
          <p:nvPr>
            <p:ph type="sldNum" sz="quarter" idx="12"/>
          </p:nvPr>
        </p:nvSpPr>
        <p:spPr/>
        <p:txBody>
          <a:bodyPr/>
          <a:lstStyle/>
          <a:p>
            <a:fld id="{01E9E200-B787-4253-9A13-61AE61D0C841}"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10</a:t>
            </a:fld>
            <a:endParaRPr lang="fr-FR" dirty="0"/>
          </a:p>
        </p:txBody>
      </p:sp>
      <p:sp>
        <p:nvSpPr>
          <p:cNvPr id="3" name="Titolo 2"/>
          <p:cNvSpPr>
            <a:spLocks noGrp="1"/>
          </p:cNvSpPr>
          <p:nvPr>
            <p:ph type="title"/>
          </p:nvPr>
        </p:nvSpPr>
        <p:spPr/>
        <p:txBody>
          <a:bodyPr>
            <a:normAutofit/>
          </a:bodyPr>
          <a:lstStyle/>
          <a:p>
            <a:pPr algn="l"/>
            <a:r>
              <a:rPr lang="it-IT" sz="3200" b="1" dirty="0" smtClean="0">
                <a:solidFill>
                  <a:schemeClr val="accent1">
                    <a:lumMod val="75000"/>
                  </a:schemeClr>
                </a:solidFill>
              </a:rPr>
              <a:t>The </a:t>
            </a:r>
            <a:r>
              <a:rPr lang="it-IT" sz="3200" b="1" dirty="0" err="1" smtClean="0">
                <a:solidFill>
                  <a:schemeClr val="accent1">
                    <a:lumMod val="75000"/>
                  </a:schemeClr>
                </a:solidFill>
              </a:rPr>
              <a:t>Diamonds</a:t>
            </a:r>
            <a:r>
              <a:rPr lang="it-IT" sz="3200" b="1" dirty="0" smtClean="0">
                <a:solidFill>
                  <a:schemeClr val="accent1">
                    <a:lumMod val="75000"/>
                  </a:schemeClr>
                </a:solidFill>
              </a:rPr>
              <a:t> for CBC </a:t>
            </a:r>
            <a:r>
              <a:rPr lang="it-IT" sz="3200" b="1" dirty="0" err="1" smtClean="0">
                <a:solidFill>
                  <a:schemeClr val="accent1">
                    <a:lumMod val="75000"/>
                  </a:schemeClr>
                </a:solidFill>
              </a:rPr>
              <a:t>Initiatives</a:t>
            </a:r>
            <a:endParaRPr lang="en-GB" sz="3200" b="1" dirty="0">
              <a:solidFill>
                <a:schemeClr val="accent1">
                  <a:lumMod val="75000"/>
                </a:schemeClr>
              </a:solidFill>
            </a:endParaRPr>
          </a:p>
        </p:txBody>
      </p:sp>
      <p:pic>
        <p:nvPicPr>
          <p:cNvPr id="7" name="Immagine 6"/>
          <p:cNvPicPr>
            <a:picLocks noChangeAspect="1"/>
          </p:cNvPicPr>
          <p:nvPr/>
        </p:nvPicPr>
        <p:blipFill>
          <a:blip r:embed="rId2"/>
          <a:stretch>
            <a:fillRect/>
          </a:stretch>
        </p:blipFill>
        <p:spPr>
          <a:xfrm>
            <a:off x="446884" y="4780048"/>
            <a:ext cx="1512168" cy="1489082"/>
          </a:xfrm>
          <a:prstGeom prst="rect">
            <a:avLst/>
          </a:prstGeom>
        </p:spPr>
      </p:pic>
      <p:sp>
        <p:nvSpPr>
          <p:cNvPr id="4" name="CasellaDiTesto 3"/>
          <p:cNvSpPr txBox="1"/>
          <p:nvPr/>
        </p:nvSpPr>
        <p:spPr>
          <a:xfrm flipH="1">
            <a:off x="539552" y="1733224"/>
            <a:ext cx="8064896" cy="2862322"/>
          </a:xfrm>
          <a:prstGeom prst="rect">
            <a:avLst/>
          </a:prstGeom>
          <a:noFill/>
        </p:spPr>
        <p:txBody>
          <a:bodyPr wrap="square" rtlCol="0">
            <a:spAutoFit/>
          </a:bodyPr>
          <a:lstStyle/>
          <a:p>
            <a:r>
              <a:rPr lang="en-US" b="1" dirty="0" smtClean="0"/>
              <a:t>CBC Initiatives aiming at:</a:t>
            </a:r>
          </a:p>
          <a:p>
            <a:endParaRPr lang="en-US" b="1" dirty="0" smtClean="0"/>
          </a:p>
          <a:p>
            <a:pPr marL="342900" indent="-342900">
              <a:buFontTx/>
              <a:buAutoNum type="arabicPeriod"/>
            </a:pPr>
            <a:r>
              <a:rPr lang="en-US" b="1" dirty="0" smtClean="0"/>
              <a:t>Implement </a:t>
            </a:r>
            <a:r>
              <a:rPr lang="en-US" b="1" dirty="0"/>
              <a:t>common assets/operations/methodologies </a:t>
            </a:r>
            <a:r>
              <a:rPr lang="en-US" b="1" dirty="0" smtClean="0"/>
              <a:t>for: product R&amp;D,  </a:t>
            </a:r>
            <a:r>
              <a:rPr lang="en-US" b="1" dirty="0"/>
              <a:t>energy, environment, </a:t>
            </a:r>
            <a:r>
              <a:rPr lang="en-US" b="1" dirty="0" smtClean="0"/>
              <a:t>training ….</a:t>
            </a:r>
          </a:p>
          <a:p>
            <a:pPr marL="342900" indent="-342900">
              <a:buFontTx/>
              <a:buAutoNum type="arabicPeriod"/>
            </a:pPr>
            <a:r>
              <a:rPr lang="en-US" b="1" dirty="0" smtClean="0"/>
              <a:t>Strengthen/share </a:t>
            </a:r>
            <a:r>
              <a:rPr lang="en-US" b="1" dirty="0"/>
              <a:t>new process (management/organization</a:t>
            </a:r>
            <a:r>
              <a:rPr lang="en-US" b="1" dirty="0" smtClean="0"/>
              <a:t>)</a:t>
            </a:r>
            <a:endParaRPr lang="en-US" b="1" dirty="0"/>
          </a:p>
          <a:p>
            <a:pPr marL="342900" indent="-342900">
              <a:buAutoNum type="arabicPeriod"/>
            </a:pPr>
            <a:r>
              <a:rPr lang="en-US" b="1" dirty="0" smtClean="0"/>
              <a:t>Develop and sell new products (co-developed)</a:t>
            </a:r>
          </a:p>
          <a:p>
            <a:pPr marL="342900" indent="-342900">
              <a:buFontTx/>
              <a:buAutoNum type="arabicPeriod"/>
            </a:pPr>
            <a:r>
              <a:rPr lang="en-US" b="1" dirty="0" smtClean="0"/>
              <a:t>Set </a:t>
            </a:r>
            <a:r>
              <a:rPr lang="en-US" b="1" dirty="0"/>
              <a:t>up new (renewed) marketing assets (such as: exhibition, common brands</a:t>
            </a:r>
            <a:r>
              <a:rPr lang="en-US" b="1" dirty="0" smtClean="0"/>
              <a:t>).</a:t>
            </a:r>
          </a:p>
          <a:p>
            <a:pPr marL="342900" indent="-342900">
              <a:buFontTx/>
              <a:buAutoNum type="arabicPeriod"/>
            </a:pPr>
            <a:endParaRPr lang="en-US" b="1" dirty="0"/>
          </a:p>
          <a:p>
            <a:r>
              <a:rPr lang="en-US" b="1" dirty="0" smtClean="0">
                <a:solidFill>
                  <a:srgbClr val="FF0000"/>
                </a:solidFill>
              </a:rPr>
              <a:t>In order to increase the individual as well as overall competitiveness of the Mediterranean T/C Clusters in the Global market. </a:t>
            </a:r>
            <a:r>
              <a:rPr lang="en-US" b="1" dirty="0">
                <a:solidFill>
                  <a:srgbClr val="FF0000"/>
                </a:solidFill>
              </a:rPr>
              <a:t>Penetrate new markets</a:t>
            </a:r>
            <a:r>
              <a:rPr lang="en-US" b="1" dirty="0" smtClean="0">
                <a:solidFill>
                  <a:srgbClr val="FF0000"/>
                </a:solidFill>
              </a:rPr>
              <a:t>.</a:t>
            </a:r>
            <a:endParaRPr lang="en-US" b="1" dirty="0">
              <a:solidFill>
                <a:srgbClr val="FF0000"/>
              </a:solidFill>
            </a:endParaRPr>
          </a:p>
        </p:txBody>
      </p:sp>
      <p:grpSp>
        <p:nvGrpSpPr>
          <p:cNvPr id="9" name="Gruppo 8"/>
          <p:cNvGrpSpPr/>
          <p:nvPr/>
        </p:nvGrpSpPr>
        <p:grpSpPr>
          <a:xfrm>
            <a:off x="2018000" y="4755627"/>
            <a:ext cx="1565867" cy="1537923"/>
            <a:chOff x="1646687" y="4116723"/>
            <a:chExt cx="1565867" cy="1537923"/>
          </a:xfrm>
        </p:grpSpPr>
        <p:cxnSp>
          <p:nvCxnSpPr>
            <p:cNvPr id="10" name="Connettore 1 9"/>
            <p:cNvCxnSpPr/>
            <p:nvPr/>
          </p:nvCxnSpPr>
          <p:spPr>
            <a:xfrm>
              <a:off x="2404692" y="4133181"/>
              <a:ext cx="8661" cy="15214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1646687" y="4889671"/>
              <a:ext cx="1565867" cy="75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1821121" y="4374903"/>
              <a:ext cx="1152588" cy="10451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H="1">
              <a:off x="1875634" y="4350879"/>
              <a:ext cx="1077600" cy="1060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807027" y="4354784"/>
              <a:ext cx="1395001" cy="5493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1814074" y="4357347"/>
              <a:ext cx="1166682" cy="1755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1646687" y="4378366"/>
              <a:ext cx="1306546" cy="51886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1663435" y="4133181"/>
              <a:ext cx="748938" cy="7677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1652883" y="4903226"/>
              <a:ext cx="1327500" cy="5281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1646687" y="4889671"/>
              <a:ext cx="758005" cy="738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1869515" y="4116723"/>
              <a:ext cx="537784" cy="12841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flipV="1">
              <a:off x="1830108" y="4354784"/>
              <a:ext cx="18739" cy="10170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1890761" y="4889671"/>
              <a:ext cx="1303398" cy="53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869515" y="5411813"/>
              <a:ext cx="1083532" cy="486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2959721" y="4372577"/>
              <a:ext cx="1677" cy="10283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H="1">
              <a:off x="2405975" y="4390322"/>
              <a:ext cx="531694" cy="12546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H="1" flipV="1">
              <a:off x="2412373" y="4116723"/>
              <a:ext cx="539650" cy="131968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V="1">
              <a:off x="2413656" y="4876297"/>
              <a:ext cx="787550" cy="7571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H="1" flipV="1">
              <a:off x="1814764" y="4357296"/>
              <a:ext cx="589928" cy="12704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2429090" y="4133181"/>
              <a:ext cx="765069" cy="75948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flipH="1">
              <a:off x="1821121" y="4124316"/>
              <a:ext cx="593012" cy="2291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1646687" y="4350879"/>
              <a:ext cx="178447" cy="55323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1646687" y="4904118"/>
              <a:ext cx="227259" cy="5148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1869515" y="5413095"/>
              <a:ext cx="542858" cy="23187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2410345" y="5427482"/>
              <a:ext cx="557829" cy="2181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flipV="1">
              <a:off x="2969378" y="4897230"/>
              <a:ext cx="231828" cy="5353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2413353" y="4126635"/>
              <a:ext cx="550444" cy="2436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2960790" y="4364259"/>
              <a:ext cx="240416" cy="52541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8" name="Immagine 37"/>
          <p:cNvPicPr>
            <a:picLocks noChangeAspect="1"/>
          </p:cNvPicPr>
          <p:nvPr/>
        </p:nvPicPr>
        <p:blipFill>
          <a:blip r:embed="rId3"/>
          <a:stretch>
            <a:fillRect/>
          </a:stretch>
        </p:blipFill>
        <p:spPr>
          <a:xfrm>
            <a:off x="3632593" y="4738137"/>
            <a:ext cx="1597290" cy="1572904"/>
          </a:xfrm>
          <a:prstGeom prst="rect">
            <a:avLst/>
          </a:prstGeom>
        </p:spPr>
      </p:pic>
      <p:pic>
        <p:nvPicPr>
          <p:cNvPr id="39" name="Immagine 38"/>
          <p:cNvPicPr>
            <a:picLocks noChangeAspect="1"/>
          </p:cNvPicPr>
          <p:nvPr/>
        </p:nvPicPr>
        <p:blipFill>
          <a:blip r:embed="rId4"/>
          <a:stretch>
            <a:fillRect/>
          </a:stretch>
        </p:blipFill>
        <p:spPr>
          <a:xfrm>
            <a:off x="5289135" y="4728749"/>
            <a:ext cx="1597290" cy="1572904"/>
          </a:xfrm>
          <a:prstGeom prst="rect">
            <a:avLst/>
          </a:prstGeom>
        </p:spPr>
      </p:pic>
      <p:pic>
        <p:nvPicPr>
          <p:cNvPr id="40" name="Immagine 39"/>
          <p:cNvPicPr>
            <a:picLocks noChangeAspect="1"/>
          </p:cNvPicPr>
          <p:nvPr/>
        </p:nvPicPr>
        <p:blipFill>
          <a:blip r:embed="rId5"/>
          <a:stretch>
            <a:fillRect/>
          </a:stretch>
        </p:blipFill>
        <p:spPr>
          <a:xfrm>
            <a:off x="6945677" y="4693704"/>
            <a:ext cx="1597290" cy="1572904"/>
          </a:xfrm>
          <a:prstGeom prst="rect">
            <a:avLst/>
          </a:prstGeom>
        </p:spPr>
      </p:pic>
      <p:sp>
        <p:nvSpPr>
          <p:cNvPr id="41" name="CasellaDiTesto 40"/>
          <p:cNvSpPr txBox="1"/>
          <p:nvPr/>
        </p:nvSpPr>
        <p:spPr>
          <a:xfrm>
            <a:off x="360351" y="6454926"/>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42" name="Immagine 41" descr="LogoTexMedClusters.jpg"/>
          <p:cNvPicPr>
            <a:picLocks noChangeAspect="1"/>
          </p:cNvPicPr>
          <p:nvPr/>
        </p:nvPicPr>
        <p:blipFill>
          <a:blip r:embed="rId6" cstate="print"/>
          <a:stretch>
            <a:fillRect/>
          </a:stretch>
        </p:blipFill>
        <p:spPr>
          <a:xfrm>
            <a:off x="7596336" y="260648"/>
            <a:ext cx="1223259" cy="552124"/>
          </a:xfrm>
          <a:prstGeom prst="rect">
            <a:avLst/>
          </a:prstGeom>
        </p:spPr>
      </p:pic>
      <p:pic>
        <p:nvPicPr>
          <p:cNvPr id="43" name="Immagine 42" descr="Logo ENPI.jpg"/>
          <p:cNvPicPr>
            <a:picLocks noChangeAspect="1"/>
          </p:cNvPicPr>
          <p:nvPr/>
        </p:nvPicPr>
        <p:blipFill>
          <a:blip r:embed="rId7" cstate="print"/>
          <a:stretch>
            <a:fillRect/>
          </a:stretch>
        </p:blipFill>
        <p:spPr>
          <a:xfrm>
            <a:off x="7549852" y="6413206"/>
            <a:ext cx="637480" cy="355894"/>
          </a:xfrm>
          <a:prstGeom prst="rect">
            <a:avLst/>
          </a:prstGeom>
        </p:spPr>
      </p:pic>
      <p:sp>
        <p:nvSpPr>
          <p:cNvPr id="44" name="Rettangolo 43"/>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Immagine 44" descr="Logo Unione europea scritta lato.jpg"/>
          <p:cNvPicPr>
            <a:picLocks noChangeAspect="1"/>
          </p:cNvPicPr>
          <p:nvPr/>
        </p:nvPicPr>
        <p:blipFill>
          <a:blip r:embed="rId8"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3601493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11</a:t>
            </a:fld>
            <a:endParaRPr lang="fr-FR"/>
          </a:p>
        </p:txBody>
      </p:sp>
      <p:sp>
        <p:nvSpPr>
          <p:cNvPr id="3" name="Titolo 2"/>
          <p:cNvSpPr>
            <a:spLocks noGrp="1"/>
          </p:cNvSpPr>
          <p:nvPr>
            <p:ph type="title"/>
          </p:nvPr>
        </p:nvSpPr>
        <p:spPr>
          <a:xfrm>
            <a:off x="198205" y="273078"/>
            <a:ext cx="8229600" cy="1143000"/>
          </a:xfrm>
        </p:spPr>
        <p:txBody>
          <a:bodyPr>
            <a:normAutofit/>
          </a:bodyPr>
          <a:lstStyle/>
          <a:p>
            <a:pPr algn="l"/>
            <a:r>
              <a:rPr lang="en-US" sz="3200" b="1" dirty="0" smtClean="0">
                <a:solidFill>
                  <a:schemeClr val="accent1">
                    <a:lumMod val="75000"/>
                  </a:schemeClr>
                </a:solidFill>
              </a:rPr>
              <a:t>Areas of CBC Initiatives</a:t>
            </a:r>
            <a:endParaRPr lang="en-US" sz="3200" b="1" dirty="0">
              <a:solidFill>
                <a:schemeClr val="accent1">
                  <a:lumMod val="75000"/>
                </a:schemeClr>
              </a:solidFill>
            </a:endParaRPr>
          </a:p>
        </p:txBody>
      </p:sp>
      <p:sp>
        <p:nvSpPr>
          <p:cNvPr id="5" name="Rettangolo 4"/>
          <p:cNvSpPr/>
          <p:nvPr/>
        </p:nvSpPr>
        <p:spPr>
          <a:xfrm>
            <a:off x="251520" y="1635646"/>
            <a:ext cx="4572000" cy="2375907"/>
          </a:xfrm>
          <a:prstGeom prst="rect">
            <a:avLst/>
          </a:prstGeom>
        </p:spPr>
        <p:txBody>
          <a:bodyPr>
            <a:spAutoFit/>
          </a:bodyPr>
          <a:lstStyle/>
          <a:p>
            <a:pPr>
              <a:lnSpc>
                <a:spcPct val="107000"/>
              </a:lnSpc>
              <a:spcAft>
                <a:spcPts val="800"/>
              </a:spcAft>
            </a:pPr>
            <a:r>
              <a:rPr lang="en-US" sz="24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Technology </a:t>
            </a:r>
            <a:r>
              <a:rPr lang="en-US" sz="2400" b="1"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and Product </a:t>
            </a:r>
            <a:r>
              <a:rPr lang="en-US" sz="24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development</a:t>
            </a:r>
            <a:endParaRPr lang="en-GB" sz="2400" b="1"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A2</a:t>
            </a:r>
            <a:r>
              <a:rPr lang="en-US"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 Finishing/Water Treatment and </a:t>
            </a: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Recycling</a:t>
            </a:r>
            <a:endParaRPr lang="en-GB" sz="1600"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A3</a:t>
            </a:r>
            <a:r>
              <a:rPr lang="en-US"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 Technical </a:t>
            </a: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textiles</a:t>
            </a:r>
            <a:endParaRPr lang="en-GB" sz="1600"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A4</a:t>
            </a:r>
            <a:r>
              <a:rPr lang="en-US"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 Cotton Improvement. </a:t>
            </a:r>
            <a:r>
              <a:rPr lang="en-US" dirty="0" smtClean="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Techno-cotton-Organic-Recycled</a:t>
            </a:r>
            <a:endParaRPr lang="en-GB" sz="1600"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asellaDiTesto 5"/>
          <p:cNvSpPr txBox="1"/>
          <p:nvPr/>
        </p:nvSpPr>
        <p:spPr>
          <a:xfrm>
            <a:off x="4855096" y="1622371"/>
            <a:ext cx="3572709" cy="2083327"/>
          </a:xfrm>
          <a:prstGeom prst="rect">
            <a:avLst/>
          </a:prstGeom>
          <a:noFill/>
        </p:spPr>
        <p:txBody>
          <a:bodyPr wrap="none" rtlCol="0">
            <a:spAutoFit/>
          </a:bodyPr>
          <a:lstStyle/>
          <a:p>
            <a:pPr>
              <a:lnSpc>
                <a:spcPct val="107000"/>
              </a:lnSpc>
              <a:spcAft>
                <a:spcPts val="800"/>
              </a:spcAft>
            </a:pPr>
            <a:r>
              <a:rPr lang="en-US" sz="2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Market </a:t>
            </a:r>
            <a:r>
              <a:rPr lang="en-US" sz="24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Development</a:t>
            </a:r>
            <a:endParaRPr lang="en-GB" sz="2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B5</a:t>
            </a:r>
            <a:r>
              <a:rPr lang="en-US"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Access the USA/Canada </a:t>
            </a: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Markets</a:t>
            </a:r>
            <a:endParaRPr lang="en-GB" sz="16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B6</a:t>
            </a:r>
            <a:r>
              <a:rPr lang="en-US"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International </a:t>
            </a: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development</a:t>
            </a:r>
            <a:endParaRPr lang="en-GB" sz="16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D11</a:t>
            </a:r>
            <a:r>
              <a:rPr lang="en-US"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(Inform for) </a:t>
            </a: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Co-contracting</a:t>
            </a:r>
            <a:endParaRPr lang="en-GB"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D12</a:t>
            </a:r>
            <a:r>
              <a:rPr lang="en-US"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E-commerce</a:t>
            </a:r>
            <a:endParaRPr lang="en-GB"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asellaDiTesto 6"/>
          <p:cNvSpPr txBox="1"/>
          <p:nvPr/>
        </p:nvSpPr>
        <p:spPr>
          <a:xfrm>
            <a:off x="-174171" y="4217846"/>
            <a:ext cx="4746171" cy="1684372"/>
          </a:xfrm>
          <a:prstGeom prst="rect">
            <a:avLst/>
          </a:prstGeom>
          <a:noFill/>
        </p:spPr>
        <p:txBody>
          <a:bodyPr wrap="none" rtlCol="0">
            <a:spAutoFit/>
          </a:bodyPr>
          <a:lstStyle/>
          <a:p>
            <a:pPr marL="449580">
              <a:lnSpc>
                <a:spcPct val="107000"/>
              </a:lnSpc>
              <a:spcAft>
                <a:spcPts val="800"/>
              </a:spcAft>
            </a:pPr>
            <a:r>
              <a:rPr lang="en-US" sz="2400" b="1"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Style &amp; Design Innovation</a:t>
            </a:r>
            <a:endParaRPr lang="en-GB" sz="2400" dirty="0">
              <a:solidFill>
                <a:srgbClr val="D60093"/>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800"/>
              </a:spcAft>
            </a:pPr>
            <a:r>
              <a:rPr lang="en-US"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C8. </a:t>
            </a:r>
            <a:r>
              <a:rPr lang="en-US"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“Islamic” </a:t>
            </a:r>
            <a:r>
              <a:rPr lang="en-US"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Fashion</a:t>
            </a:r>
            <a:endParaRPr lang="en-GB" sz="1600" dirty="0">
              <a:solidFill>
                <a:srgbClr val="D60093"/>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800"/>
              </a:spcAft>
            </a:pPr>
            <a:r>
              <a:rPr lang="en-US"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C9. Style and product performance </a:t>
            </a:r>
            <a:endParaRPr lang="en-GB" sz="1600" dirty="0">
              <a:solidFill>
                <a:srgbClr val="D60093"/>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800"/>
              </a:spcAft>
            </a:pPr>
            <a:r>
              <a:rPr lang="en-US" dirty="0">
                <a:solidFill>
                  <a:srgbClr val="D60093"/>
                </a:solidFill>
                <a:latin typeface="Calibri" panose="020F0502020204030204" pitchFamily="34" charset="0"/>
                <a:ea typeface="Times New Roman" panose="02020603050405020304" pitchFamily="18" charset="0"/>
                <a:cs typeface="Times New Roman" panose="02020603050405020304" pitchFamily="18" charset="0"/>
              </a:rPr>
              <a:t>C10. Development/Support of Local </a:t>
            </a:r>
            <a:r>
              <a:rPr lang="en-US" dirty="0" smtClean="0">
                <a:solidFill>
                  <a:srgbClr val="D60093"/>
                </a:solidFill>
                <a:latin typeface="Calibri" panose="020F0502020204030204" pitchFamily="34" charset="0"/>
                <a:ea typeface="Times New Roman" panose="02020603050405020304" pitchFamily="18" charset="0"/>
                <a:cs typeface="Times New Roman" panose="02020603050405020304" pitchFamily="18" charset="0"/>
              </a:rPr>
              <a:t>Brands</a:t>
            </a:r>
            <a:endParaRPr lang="en-GB" sz="1600" dirty="0">
              <a:solidFill>
                <a:srgbClr val="D60093"/>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ttangolo 7"/>
          <p:cNvSpPr/>
          <p:nvPr/>
        </p:nvSpPr>
        <p:spPr>
          <a:xfrm>
            <a:off x="4823520" y="4101949"/>
            <a:ext cx="4151906" cy="1916166"/>
          </a:xfrm>
          <a:prstGeom prst="rect">
            <a:avLst/>
          </a:prstGeom>
        </p:spPr>
        <p:txBody>
          <a:bodyPr wrap="none">
            <a:spAutoFit/>
          </a:bodyPr>
          <a:lstStyle/>
          <a:p>
            <a:pPr>
              <a:spcAft>
                <a:spcPts val="600"/>
              </a:spcAft>
            </a:pPr>
            <a:r>
              <a:rPr lang="en-US" sz="2400" b="1" dirty="0" smtClean="0">
                <a:solidFill>
                  <a:srgbClr val="C00000"/>
                </a:solidFill>
              </a:rPr>
              <a:t>Management</a:t>
            </a:r>
          </a:p>
          <a:p>
            <a:pPr>
              <a:spcAft>
                <a:spcPts val="600"/>
              </a:spcAft>
            </a:pPr>
            <a:r>
              <a:rPr lang="en-US" dirty="0" smtClean="0">
                <a:solidFill>
                  <a:srgbClr val="C00000"/>
                </a:solidFill>
              </a:rPr>
              <a:t>E15 </a:t>
            </a:r>
            <a:r>
              <a:rPr lang="en-US" dirty="0">
                <a:solidFill>
                  <a:srgbClr val="C00000"/>
                </a:solidFill>
              </a:rPr>
              <a:t>Young Entrepreneurs</a:t>
            </a:r>
            <a:endParaRPr lang="en-GB" dirty="0">
              <a:solidFill>
                <a:srgbClr val="C00000"/>
              </a:solidFill>
            </a:endParaRPr>
          </a:p>
          <a:p>
            <a:pPr>
              <a:spcAft>
                <a:spcPts val="600"/>
              </a:spcAft>
            </a:pPr>
            <a:r>
              <a:rPr lang="en-US" dirty="0">
                <a:solidFill>
                  <a:srgbClr val="C00000"/>
                </a:solidFill>
              </a:rPr>
              <a:t>E 16 HR </a:t>
            </a:r>
            <a:r>
              <a:rPr lang="en-US" dirty="0" smtClean="0">
                <a:solidFill>
                  <a:srgbClr val="C00000"/>
                </a:solidFill>
              </a:rPr>
              <a:t>Development</a:t>
            </a:r>
            <a:endParaRPr lang="en-US"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B7</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Buffer Warehouse in Strategic Markets</a:t>
            </a:r>
            <a:endPar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US"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F16</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Stock (leftovers) </a:t>
            </a:r>
            <a:r>
              <a:rPr lang="en-US"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Management</a:t>
            </a:r>
            <a:endPar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asellaDiTesto 8"/>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10" name="Immagine 9"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11" name="Immagine 10"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12" name="Rettangolo 11"/>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322477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276872"/>
            <a:ext cx="8229600" cy="1143000"/>
          </a:xfrm>
        </p:spPr>
        <p:txBody>
          <a:bodyPr>
            <a:normAutofit fontScale="90000"/>
          </a:bodyPr>
          <a:lstStyle/>
          <a:p>
            <a:r>
              <a:rPr lang="en-US" b="1" dirty="0" smtClean="0">
                <a:solidFill>
                  <a:srgbClr val="FF0000"/>
                </a:solidFill>
              </a:rPr>
              <a:t>Good Luck </a:t>
            </a:r>
            <a:br>
              <a:rPr lang="en-US" b="1" dirty="0" smtClean="0">
                <a:solidFill>
                  <a:srgbClr val="FF0000"/>
                </a:solidFill>
              </a:rPr>
            </a:br>
            <a:r>
              <a:rPr lang="en-US" b="1" dirty="0" smtClean="0"/>
              <a:t>&amp; </a:t>
            </a:r>
            <a:br>
              <a:rPr lang="en-US" b="1" dirty="0" smtClean="0"/>
            </a:br>
            <a:r>
              <a:rPr lang="en-US" b="1" dirty="0" smtClean="0">
                <a:solidFill>
                  <a:srgbClr val="0070C0"/>
                </a:solidFill>
              </a:rPr>
              <a:t>Keep Going</a:t>
            </a:r>
            <a:endParaRPr lang="en-US" b="1" dirty="0">
              <a:solidFill>
                <a:srgbClr val="0070C0"/>
              </a:solidFill>
            </a:endParaRPr>
          </a:p>
        </p:txBody>
      </p:sp>
      <p:sp>
        <p:nvSpPr>
          <p:cNvPr id="3" name="CasellaDiTesto 2"/>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4" name="Immagine 3"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5" name="Immagine 4"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6" name="Rettangolo 5"/>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 name="Segnaposto numero diapositiva 7"/>
          <p:cNvSpPr>
            <a:spLocks noGrp="1"/>
          </p:cNvSpPr>
          <p:nvPr>
            <p:ph type="sldNum" sz="quarter" idx="12"/>
          </p:nvPr>
        </p:nvSpPr>
        <p:spPr/>
        <p:txBody>
          <a:bodyPr/>
          <a:lstStyle/>
          <a:p>
            <a:fld id="{01E9E200-B787-4253-9A13-61AE61D0C841}"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13</a:t>
            </a:fld>
            <a:endParaRPr lang="fr-FR"/>
          </a:p>
        </p:txBody>
      </p:sp>
      <p:sp>
        <p:nvSpPr>
          <p:cNvPr id="3" name="Titolo 2"/>
          <p:cNvSpPr>
            <a:spLocks noGrp="1"/>
          </p:cNvSpPr>
          <p:nvPr>
            <p:ph type="title"/>
          </p:nvPr>
        </p:nvSpPr>
        <p:spPr/>
        <p:txBody>
          <a:bodyPr/>
          <a:lstStyle/>
          <a:p>
            <a:r>
              <a:rPr lang="en-US" dirty="0" smtClean="0"/>
              <a:t>Disclaimer</a:t>
            </a:r>
            <a:endParaRPr lang="en-US" dirty="0"/>
          </a:p>
        </p:txBody>
      </p:sp>
      <p:sp>
        <p:nvSpPr>
          <p:cNvPr id="4" name="Rectangle 2"/>
          <p:cNvSpPr>
            <a:spLocks noChangeArrowheads="1"/>
          </p:cNvSpPr>
          <p:nvPr/>
        </p:nvSpPr>
        <p:spPr bwMode="auto">
          <a:xfrm>
            <a:off x="971550" y="1989138"/>
            <a:ext cx="7143750" cy="1606550"/>
          </a:xfrm>
          <a:prstGeom prst="rect">
            <a:avLst/>
          </a:prstGeom>
          <a:noFill/>
          <a:ln w="9525">
            <a:noFill/>
            <a:miter lim="800000"/>
            <a:headEnd/>
            <a:tailEnd/>
          </a:ln>
        </p:spPr>
        <p:txBody>
          <a:bodyPr anchor="ctr">
            <a:spAutoFit/>
          </a:bodyPr>
          <a:lstStyle/>
          <a:p>
            <a:pPr algn="just"/>
            <a:r>
              <a:rPr lang="en-US" sz="1100" dirty="0"/>
              <a:t>The 2007-2013 ENPI CBC Mediterranean Sea Basin </a:t>
            </a:r>
            <a:r>
              <a:rPr lang="en-US" sz="1100" dirty="0" err="1"/>
              <a:t>Programme</a:t>
            </a:r>
            <a:r>
              <a:rPr lang="en-US" sz="1100" dirty="0"/>
              <a:t> is a multilateral Cross-Border Cooperation initiative funded by the European </a:t>
            </a:r>
            <a:r>
              <a:rPr lang="en-US" sz="1100" dirty="0" err="1"/>
              <a:t>Neighbourhood</a:t>
            </a:r>
            <a:r>
              <a:rPr lang="en-US" sz="1100" dirty="0"/>
              <a:t> and Partnership Instrument (ENPI). The </a:t>
            </a:r>
            <a:r>
              <a:rPr lang="en-US" sz="1100" dirty="0" err="1"/>
              <a:t>Programme</a:t>
            </a:r>
            <a:r>
              <a:rPr lang="en-US" sz="1100" dirty="0"/>
              <a:t> objective is to promote the sustainable and harmonious cooperation process at the Mediterranean Basin level by dealing with the common challenges and enhancing its endogenous potential. It finances cooperation projects as a contribution to the economic, social, environmental and cultural development of the Mediterranean region. The following 14 countries participate in the </a:t>
            </a:r>
            <a:r>
              <a:rPr lang="en-US" sz="1100" dirty="0" err="1"/>
              <a:t>Programme</a:t>
            </a:r>
            <a:r>
              <a:rPr lang="en-US" sz="1100" dirty="0"/>
              <a:t>: Cyprus, Egypt, France, Greece, Israel, Italy, Jordan, Lebanon, Malta, Palestine, Portugal, Spain, Syria (participation currently suspended), Tunisia. The Joint Managing Authority (JMA) is the Autonomous Region of Sardinia (Italy). Official </a:t>
            </a:r>
            <a:r>
              <a:rPr lang="en-US" sz="1100" dirty="0" err="1"/>
              <a:t>Programme</a:t>
            </a:r>
            <a:r>
              <a:rPr lang="en-US" sz="1100" dirty="0"/>
              <a:t> languages are Arabic, English and French (www.enpicbcmed.eu).</a:t>
            </a:r>
          </a:p>
        </p:txBody>
      </p:sp>
      <p:sp>
        <p:nvSpPr>
          <p:cNvPr id="5" name="CasellaDiTesto 9"/>
          <p:cNvSpPr txBox="1">
            <a:spLocks noChangeArrowheads="1"/>
          </p:cNvSpPr>
          <p:nvPr/>
        </p:nvSpPr>
        <p:spPr bwMode="auto">
          <a:xfrm>
            <a:off x="971550" y="3860800"/>
            <a:ext cx="7129463" cy="1146175"/>
          </a:xfrm>
          <a:prstGeom prst="rect">
            <a:avLst/>
          </a:prstGeom>
          <a:noFill/>
          <a:ln w="9525">
            <a:noFill/>
            <a:miter lim="800000"/>
            <a:headEnd/>
            <a:tailEnd/>
          </a:ln>
        </p:spPr>
        <p:txBody>
          <a:bodyPr>
            <a:spAutoFit/>
          </a:bodyPr>
          <a:lstStyle/>
          <a:p>
            <a:pPr algn="ctr"/>
            <a:endParaRPr lang="en-GB" sz="1400" i="1" dirty="0">
              <a:latin typeface="Calibri" pitchFamily="34" charset="0"/>
            </a:endParaRPr>
          </a:p>
          <a:p>
            <a:endParaRPr lang="en-GB" sz="1100" dirty="0"/>
          </a:p>
          <a:p>
            <a:r>
              <a:rPr lang="en-GB" sz="1100" dirty="0"/>
              <a:t>This presentation has been produced with the financial assistance of the European Union under the ENPI CBC Mediterranean Sea Basin Programme. The content of this document are the sole responsibility of </a:t>
            </a:r>
            <a:r>
              <a:rPr lang="en-GB" sz="1100" dirty="0" smtClean="0"/>
              <a:t>UIP and </a:t>
            </a:r>
            <a:r>
              <a:rPr lang="en-GB" sz="1100" dirty="0"/>
              <a:t>can under no circumstances be regarded as reflecting the position of the European Union or of the Programme’s management structures.</a:t>
            </a:r>
          </a:p>
        </p:txBody>
      </p:sp>
      <p:sp>
        <p:nvSpPr>
          <p:cNvPr id="6" name="CasellaDiTesto 5"/>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7" name="Immagine 6" descr="Logo ENPI.jpg"/>
          <p:cNvPicPr>
            <a:picLocks noChangeAspect="1"/>
          </p:cNvPicPr>
          <p:nvPr/>
        </p:nvPicPr>
        <p:blipFill>
          <a:blip r:embed="rId2" cstate="print"/>
          <a:stretch>
            <a:fillRect/>
          </a:stretch>
        </p:blipFill>
        <p:spPr>
          <a:xfrm>
            <a:off x="7549852" y="6413206"/>
            <a:ext cx="637480" cy="355894"/>
          </a:xfrm>
          <a:prstGeom prst="rect">
            <a:avLst/>
          </a:prstGeom>
        </p:spPr>
      </p:pic>
      <p:sp>
        <p:nvSpPr>
          <p:cNvPr id="8" name="Rettangolo 7"/>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Logo Unione europea scritta lato.jpg"/>
          <p:cNvPicPr>
            <a:picLocks noChangeAspect="1"/>
          </p:cNvPicPr>
          <p:nvPr/>
        </p:nvPicPr>
        <p:blipFill>
          <a:blip r:embed="rId3" cstate="print"/>
          <a:stretch>
            <a:fillRect/>
          </a:stretch>
        </p:blipFill>
        <p:spPr>
          <a:xfrm>
            <a:off x="6467005" y="6496225"/>
            <a:ext cx="958676" cy="280991"/>
          </a:xfrm>
          <a:prstGeom prst="rect">
            <a:avLst/>
          </a:prstGeom>
        </p:spPr>
      </p:pic>
      <p:pic>
        <p:nvPicPr>
          <p:cNvPr id="10" name="Immagine 9" descr="LogoTexMedClusters.jpg"/>
          <p:cNvPicPr>
            <a:picLocks noChangeAspect="1"/>
          </p:cNvPicPr>
          <p:nvPr/>
        </p:nvPicPr>
        <p:blipFill>
          <a:blip r:embed="rId4" cstate="print"/>
          <a:stretch>
            <a:fillRect/>
          </a:stretch>
        </p:blipFill>
        <p:spPr>
          <a:xfrm>
            <a:off x="7596336" y="260648"/>
            <a:ext cx="1223259" cy="5521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l"/>
            <a:r>
              <a:rPr lang="it-IT" sz="3200" b="1" dirty="0" err="1" smtClean="0">
                <a:solidFill>
                  <a:schemeClr val="accent1">
                    <a:lumMod val="75000"/>
                  </a:schemeClr>
                </a:solidFill>
              </a:rPr>
              <a:t>Our</a:t>
            </a:r>
            <a:r>
              <a:rPr lang="it-IT" sz="3200" b="1" dirty="0" smtClean="0">
                <a:solidFill>
                  <a:schemeClr val="accent1">
                    <a:lumMod val="75000"/>
                  </a:schemeClr>
                </a:solidFill>
              </a:rPr>
              <a:t> </a:t>
            </a:r>
            <a:r>
              <a:rPr lang="it-IT" sz="3200" b="1" dirty="0" err="1" smtClean="0">
                <a:solidFill>
                  <a:schemeClr val="accent1">
                    <a:lumMod val="75000"/>
                  </a:schemeClr>
                </a:solidFill>
              </a:rPr>
              <a:t>Final</a:t>
            </a:r>
            <a:r>
              <a:rPr lang="it-IT" sz="3200" b="1" dirty="0" smtClean="0">
                <a:solidFill>
                  <a:schemeClr val="accent1">
                    <a:lumMod val="75000"/>
                  </a:schemeClr>
                </a:solidFill>
              </a:rPr>
              <a:t> Goal: </a:t>
            </a:r>
            <a:r>
              <a:rPr lang="it-IT" sz="3200" b="1" dirty="0" err="1" smtClean="0">
                <a:solidFill>
                  <a:schemeClr val="accent1">
                    <a:lumMod val="75000"/>
                  </a:schemeClr>
                </a:solidFill>
              </a:rPr>
              <a:t>Strengthen</a:t>
            </a:r>
            <a:r>
              <a:rPr lang="it-IT" sz="3200" b="1" dirty="0" smtClean="0">
                <a:solidFill>
                  <a:schemeClr val="accent1">
                    <a:lumMod val="75000"/>
                  </a:schemeClr>
                </a:solidFill>
              </a:rPr>
              <a:t> inside to </a:t>
            </a:r>
            <a:br>
              <a:rPr lang="it-IT" sz="3200" b="1" dirty="0" smtClean="0">
                <a:solidFill>
                  <a:schemeClr val="accent1">
                    <a:lumMod val="75000"/>
                  </a:schemeClr>
                </a:solidFill>
              </a:rPr>
            </a:br>
            <a:r>
              <a:rPr lang="it-IT" sz="3200" b="1" dirty="0" smtClean="0">
                <a:solidFill>
                  <a:schemeClr val="accent1">
                    <a:lumMod val="75000"/>
                  </a:schemeClr>
                </a:solidFill>
              </a:rPr>
              <a:t>Compete </a:t>
            </a:r>
            <a:r>
              <a:rPr lang="it-IT" sz="3200" b="1" dirty="0" err="1" smtClean="0">
                <a:solidFill>
                  <a:schemeClr val="accent1">
                    <a:lumMod val="75000"/>
                  </a:schemeClr>
                </a:solidFill>
              </a:rPr>
              <a:t>outside</a:t>
            </a:r>
            <a:r>
              <a:rPr lang="it-IT" sz="3200" b="1" dirty="0" smtClean="0">
                <a:solidFill>
                  <a:schemeClr val="accent1">
                    <a:lumMod val="75000"/>
                  </a:schemeClr>
                </a:solidFill>
              </a:rPr>
              <a:t> </a:t>
            </a:r>
            <a:endParaRPr lang="en-GB" sz="3200" b="1" dirty="0">
              <a:solidFill>
                <a:schemeClr val="accent1">
                  <a:lumMod val="75000"/>
                </a:schemeClr>
              </a:solidFill>
            </a:endParaRPr>
          </a:p>
        </p:txBody>
      </p:sp>
      <p:grpSp>
        <p:nvGrpSpPr>
          <p:cNvPr id="171" name="Gruppo 170"/>
          <p:cNvGrpSpPr/>
          <p:nvPr/>
        </p:nvGrpSpPr>
        <p:grpSpPr>
          <a:xfrm>
            <a:off x="1403781" y="2433398"/>
            <a:ext cx="6450897" cy="2236656"/>
            <a:chOff x="1341870" y="2747310"/>
            <a:chExt cx="6450897" cy="2236656"/>
          </a:xfrm>
        </p:grpSpPr>
        <p:pic>
          <p:nvPicPr>
            <p:cNvPr id="80" name="Immagine 79"/>
            <p:cNvPicPr>
              <a:picLocks noChangeAspect="1"/>
            </p:cNvPicPr>
            <p:nvPr/>
          </p:nvPicPr>
          <p:blipFill>
            <a:blip r:embed="rId3"/>
            <a:stretch>
              <a:fillRect/>
            </a:stretch>
          </p:blipFill>
          <p:spPr>
            <a:xfrm>
              <a:off x="1341870" y="2747310"/>
              <a:ext cx="6450897" cy="2236656"/>
            </a:xfrm>
            <a:prstGeom prst="rect">
              <a:avLst/>
            </a:prstGeom>
            <a:solidFill>
              <a:schemeClr val="accent2">
                <a:lumMod val="75000"/>
              </a:schemeClr>
            </a:solidFill>
          </p:spPr>
        </p:pic>
        <p:sp>
          <p:nvSpPr>
            <p:cNvPr id="5" name="Ovale 4"/>
            <p:cNvSpPr/>
            <p:nvPr/>
          </p:nvSpPr>
          <p:spPr>
            <a:xfrm>
              <a:off x="3330168" y="2832202"/>
              <a:ext cx="2154812" cy="1967437"/>
            </a:xfrm>
            <a:prstGeom prst="ellipse">
              <a:avLst/>
            </a:prstGeom>
            <a:solidFill>
              <a:schemeClr val="bg1">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e 5"/>
            <p:cNvSpPr/>
            <p:nvPr/>
          </p:nvSpPr>
          <p:spPr>
            <a:xfrm>
              <a:off x="3662539" y="3101367"/>
              <a:ext cx="417267" cy="365113"/>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e 6"/>
            <p:cNvSpPr/>
            <p:nvPr/>
          </p:nvSpPr>
          <p:spPr>
            <a:xfrm>
              <a:off x="3498422" y="3638342"/>
              <a:ext cx="389860" cy="34113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e 7"/>
            <p:cNvSpPr/>
            <p:nvPr/>
          </p:nvSpPr>
          <p:spPr>
            <a:xfrm>
              <a:off x="3693352" y="4156166"/>
              <a:ext cx="415452" cy="363525"/>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e 8"/>
            <p:cNvSpPr/>
            <p:nvPr/>
          </p:nvSpPr>
          <p:spPr>
            <a:xfrm>
              <a:off x="4203971" y="4372540"/>
              <a:ext cx="427405" cy="37398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e 9"/>
            <p:cNvSpPr/>
            <p:nvPr/>
          </p:nvSpPr>
          <p:spPr>
            <a:xfrm>
              <a:off x="4792277" y="4177799"/>
              <a:ext cx="418273" cy="365994"/>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e 10"/>
            <p:cNvSpPr/>
            <p:nvPr/>
          </p:nvSpPr>
          <p:spPr>
            <a:xfrm>
              <a:off x="4984898" y="3627065"/>
              <a:ext cx="401931" cy="35169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e 11"/>
            <p:cNvSpPr/>
            <p:nvPr/>
          </p:nvSpPr>
          <p:spPr>
            <a:xfrm>
              <a:off x="4810970" y="3093482"/>
              <a:ext cx="413527" cy="361841"/>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e 12"/>
            <p:cNvSpPr/>
            <p:nvPr/>
          </p:nvSpPr>
          <p:spPr>
            <a:xfrm>
              <a:off x="4222640" y="2848352"/>
              <a:ext cx="419675" cy="3672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0" name="Immagine 169"/>
            <p:cNvPicPr>
              <a:picLocks noChangeAspect="1"/>
            </p:cNvPicPr>
            <p:nvPr/>
          </p:nvPicPr>
          <p:blipFill>
            <a:blip r:embed="rId4"/>
            <a:stretch>
              <a:fillRect/>
            </a:stretch>
          </p:blipFill>
          <p:spPr>
            <a:xfrm>
              <a:off x="3671052" y="3021800"/>
              <a:ext cx="1597290" cy="1572904"/>
            </a:xfrm>
            <a:prstGeom prst="rect">
              <a:avLst/>
            </a:prstGeom>
          </p:spPr>
        </p:pic>
      </p:grpSp>
      <p:sp>
        <p:nvSpPr>
          <p:cNvPr id="132" name="Freccia a destra con strisce 131"/>
          <p:cNvSpPr/>
          <p:nvPr/>
        </p:nvSpPr>
        <p:spPr>
          <a:xfrm rot="10800000">
            <a:off x="270331" y="2735382"/>
            <a:ext cx="2923124"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ccia a destra con strisce 74"/>
          <p:cNvSpPr/>
          <p:nvPr/>
        </p:nvSpPr>
        <p:spPr>
          <a:xfrm rot="19094850">
            <a:off x="4959336" y="1541635"/>
            <a:ext cx="1737121"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ccia a destra con strisce 75"/>
          <p:cNvSpPr/>
          <p:nvPr/>
        </p:nvSpPr>
        <p:spPr>
          <a:xfrm rot="14961861">
            <a:off x="3316302" y="1113197"/>
            <a:ext cx="1505216" cy="1103845"/>
          </a:xfrm>
          <a:prstGeom prst="stripedRightArrow">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ccia a destra con strisce 76"/>
          <p:cNvSpPr/>
          <p:nvPr/>
        </p:nvSpPr>
        <p:spPr>
          <a:xfrm rot="1710978">
            <a:off x="5168644" y="4045772"/>
            <a:ext cx="2945943"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ccia a destra con strisce 77"/>
          <p:cNvSpPr/>
          <p:nvPr/>
        </p:nvSpPr>
        <p:spPr>
          <a:xfrm rot="8154404">
            <a:off x="1607123" y="4409483"/>
            <a:ext cx="2233178"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ccia a destra con strisce 81"/>
          <p:cNvSpPr/>
          <p:nvPr/>
        </p:nvSpPr>
        <p:spPr>
          <a:xfrm rot="20972636">
            <a:off x="5510719" y="2585543"/>
            <a:ext cx="2989511" cy="1103845"/>
          </a:xfrm>
          <a:prstGeom prst="stripedRightArrow">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ccia a destra con strisce 132"/>
          <p:cNvSpPr/>
          <p:nvPr/>
        </p:nvSpPr>
        <p:spPr>
          <a:xfrm rot="5400000">
            <a:off x="3694060" y="4565894"/>
            <a:ext cx="1336103" cy="1103845"/>
          </a:xfrm>
          <a:prstGeom prst="stripedRightArrow">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CasellaDiTesto 171"/>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173" name="Immagine 172" descr="LogoTexMedClusters.jpg"/>
          <p:cNvPicPr>
            <a:picLocks noChangeAspect="1"/>
          </p:cNvPicPr>
          <p:nvPr/>
        </p:nvPicPr>
        <p:blipFill>
          <a:blip r:embed="rId5" cstate="print"/>
          <a:stretch>
            <a:fillRect/>
          </a:stretch>
        </p:blipFill>
        <p:spPr>
          <a:xfrm>
            <a:off x="7596336" y="260648"/>
            <a:ext cx="1223259" cy="552124"/>
          </a:xfrm>
          <a:prstGeom prst="rect">
            <a:avLst/>
          </a:prstGeom>
        </p:spPr>
      </p:pic>
      <p:pic>
        <p:nvPicPr>
          <p:cNvPr id="174" name="Immagine 173" descr="Logo ENPI.jpg"/>
          <p:cNvPicPr>
            <a:picLocks noChangeAspect="1"/>
          </p:cNvPicPr>
          <p:nvPr/>
        </p:nvPicPr>
        <p:blipFill>
          <a:blip r:embed="rId6" cstate="print"/>
          <a:stretch>
            <a:fillRect/>
          </a:stretch>
        </p:blipFill>
        <p:spPr>
          <a:xfrm>
            <a:off x="7549852" y="6413206"/>
            <a:ext cx="637480" cy="355894"/>
          </a:xfrm>
          <a:prstGeom prst="rect">
            <a:avLst/>
          </a:prstGeom>
        </p:spPr>
      </p:pic>
      <p:sp>
        <p:nvSpPr>
          <p:cNvPr id="175" name="Rettangolo 174"/>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6" name="Immagine 175" descr="Logo Unione europea scritta lato.jpg"/>
          <p:cNvPicPr>
            <a:picLocks noChangeAspect="1"/>
          </p:cNvPicPr>
          <p:nvPr/>
        </p:nvPicPr>
        <p:blipFill>
          <a:blip r:embed="rId7" cstate="print"/>
          <a:stretch>
            <a:fillRect/>
          </a:stretch>
        </p:blipFill>
        <p:spPr>
          <a:xfrm>
            <a:off x="6467005" y="6496225"/>
            <a:ext cx="958676" cy="280991"/>
          </a:xfrm>
          <a:prstGeom prst="rect">
            <a:avLst/>
          </a:prstGeom>
        </p:spPr>
      </p:pic>
      <p:sp>
        <p:nvSpPr>
          <p:cNvPr id="2" name="CasellaDiTesto 1"/>
          <p:cNvSpPr txBox="1"/>
          <p:nvPr/>
        </p:nvSpPr>
        <p:spPr>
          <a:xfrm>
            <a:off x="6088185" y="5187493"/>
            <a:ext cx="978153" cy="369332"/>
          </a:xfrm>
          <a:prstGeom prst="rect">
            <a:avLst/>
          </a:prstGeom>
          <a:noFill/>
        </p:spPr>
        <p:txBody>
          <a:bodyPr wrap="none" rtlCol="0">
            <a:spAutoFit/>
          </a:bodyPr>
          <a:lstStyle/>
          <a:p>
            <a:r>
              <a:rPr lang="it-IT" dirty="0" smtClean="0"/>
              <a:t>The </a:t>
            </a:r>
            <a:r>
              <a:rPr lang="it-IT" dirty="0" err="1" smtClean="0"/>
              <a:t>Gulf</a:t>
            </a:r>
            <a:endParaRPr lang="en-GB" dirty="0"/>
          </a:p>
        </p:txBody>
      </p:sp>
      <p:sp>
        <p:nvSpPr>
          <p:cNvPr id="28" name="CasellaDiTesto 27"/>
          <p:cNvSpPr txBox="1"/>
          <p:nvPr/>
        </p:nvSpPr>
        <p:spPr>
          <a:xfrm>
            <a:off x="4572000" y="5529012"/>
            <a:ext cx="727763" cy="369332"/>
          </a:xfrm>
          <a:prstGeom prst="rect">
            <a:avLst/>
          </a:prstGeom>
          <a:noFill/>
        </p:spPr>
        <p:txBody>
          <a:bodyPr wrap="none" rtlCol="0">
            <a:spAutoFit/>
          </a:bodyPr>
          <a:lstStyle/>
          <a:p>
            <a:r>
              <a:rPr lang="it-IT" dirty="0" smtClean="0"/>
              <a:t>Africa</a:t>
            </a:r>
            <a:endParaRPr lang="en-GB" dirty="0"/>
          </a:p>
        </p:txBody>
      </p:sp>
      <p:sp>
        <p:nvSpPr>
          <p:cNvPr id="29" name="CasellaDiTesto 28"/>
          <p:cNvSpPr txBox="1"/>
          <p:nvPr/>
        </p:nvSpPr>
        <p:spPr>
          <a:xfrm>
            <a:off x="7978911" y="2433398"/>
            <a:ext cx="1007007" cy="646331"/>
          </a:xfrm>
          <a:prstGeom prst="rect">
            <a:avLst/>
          </a:prstGeom>
          <a:noFill/>
        </p:spPr>
        <p:txBody>
          <a:bodyPr wrap="none" rtlCol="0">
            <a:spAutoFit/>
          </a:bodyPr>
          <a:lstStyle/>
          <a:p>
            <a:pPr algn="ctr"/>
            <a:r>
              <a:rPr lang="it-IT" dirty="0" smtClean="0"/>
              <a:t>China</a:t>
            </a:r>
          </a:p>
          <a:p>
            <a:pPr algn="ctr"/>
            <a:r>
              <a:rPr lang="it-IT" dirty="0" smtClean="0"/>
              <a:t>East Asia</a:t>
            </a:r>
          </a:p>
        </p:txBody>
      </p:sp>
      <p:sp>
        <p:nvSpPr>
          <p:cNvPr id="30" name="CasellaDiTesto 29"/>
          <p:cNvSpPr txBox="1"/>
          <p:nvPr/>
        </p:nvSpPr>
        <p:spPr>
          <a:xfrm>
            <a:off x="6456115" y="1466044"/>
            <a:ext cx="774571" cy="369332"/>
          </a:xfrm>
          <a:prstGeom prst="rect">
            <a:avLst/>
          </a:prstGeom>
          <a:noFill/>
        </p:spPr>
        <p:txBody>
          <a:bodyPr wrap="none" rtlCol="0">
            <a:spAutoFit/>
          </a:bodyPr>
          <a:lstStyle/>
          <a:p>
            <a:r>
              <a:rPr lang="it-IT" dirty="0" smtClean="0"/>
              <a:t>Russia</a:t>
            </a:r>
          </a:p>
        </p:txBody>
      </p:sp>
      <p:sp>
        <p:nvSpPr>
          <p:cNvPr id="31" name="CasellaDiTesto 30"/>
          <p:cNvSpPr txBox="1"/>
          <p:nvPr/>
        </p:nvSpPr>
        <p:spPr>
          <a:xfrm>
            <a:off x="4800213" y="-566823"/>
            <a:ext cx="774571" cy="369332"/>
          </a:xfrm>
          <a:prstGeom prst="rect">
            <a:avLst/>
          </a:prstGeom>
          <a:noFill/>
        </p:spPr>
        <p:txBody>
          <a:bodyPr wrap="none" rtlCol="0">
            <a:spAutoFit/>
          </a:bodyPr>
          <a:lstStyle/>
          <a:p>
            <a:r>
              <a:rPr lang="it-IT" dirty="0" smtClean="0"/>
              <a:t>Russia</a:t>
            </a:r>
          </a:p>
        </p:txBody>
      </p:sp>
      <p:sp>
        <p:nvSpPr>
          <p:cNvPr id="32" name="CasellaDiTesto 31"/>
          <p:cNvSpPr txBox="1"/>
          <p:nvPr/>
        </p:nvSpPr>
        <p:spPr>
          <a:xfrm>
            <a:off x="2696325" y="1643131"/>
            <a:ext cx="1104790" cy="646331"/>
          </a:xfrm>
          <a:prstGeom prst="rect">
            <a:avLst/>
          </a:prstGeom>
          <a:noFill/>
        </p:spPr>
        <p:txBody>
          <a:bodyPr wrap="none" rtlCol="0">
            <a:spAutoFit/>
          </a:bodyPr>
          <a:lstStyle/>
          <a:p>
            <a:pPr algn="ctr"/>
            <a:r>
              <a:rPr lang="it-IT" dirty="0" err="1" smtClean="0"/>
              <a:t>Northern</a:t>
            </a:r>
            <a:r>
              <a:rPr lang="it-IT" dirty="0" smtClean="0"/>
              <a:t> </a:t>
            </a:r>
          </a:p>
          <a:p>
            <a:pPr algn="ctr"/>
            <a:r>
              <a:rPr lang="it-IT" dirty="0" smtClean="0"/>
              <a:t>Europe</a:t>
            </a:r>
          </a:p>
        </p:txBody>
      </p:sp>
      <p:sp>
        <p:nvSpPr>
          <p:cNvPr id="33" name="CasellaDiTesto 32"/>
          <p:cNvSpPr txBox="1"/>
          <p:nvPr/>
        </p:nvSpPr>
        <p:spPr>
          <a:xfrm>
            <a:off x="1059228" y="5414595"/>
            <a:ext cx="956993" cy="646331"/>
          </a:xfrm>
          <a:prstGeom prst="rect">
            <a:avLst/>
          </a:prstGeom>
          <a:noFill/>
        </p:spPr>
        <p:txBody>
          <a:bodyPr wrap="none" rtlCol="0">
            <a:spAutoFit/>
          </a:bodyPr>
          <a:lstStyle/>
          <a:p>
            <a:pPr algn="ctr"/>
            <a:r>
              <a:rPr lang="it-IT" dirty="0" smtClean="0"/>
              <a:t>Latin</a:t>
            </a:r>
          </a:p>
          <a:p>
            <a:pPr algn="ctr"/>
            <a:r>
              <a:rPr lang="it-IT" dirty="0" smtClean="0"/>
              <a:t>America</a:t>
            </a:r>
            <a:endParaRPr lang="en-GB" dirty="0"/>
          </a:p>
        </p:txBody>
      </p:sp>
      <p:sp>
        <p:nvSpPr>
          <p:cNvPr id="34" name="CasellaDiTesto 33"/>
          <p:cNvSpPr txBox="1"/>
          <p:nvPr/>
        </p:nvSpPr>
        <p:spPr>
          <a:xfrm>
            <a:off x="434931" y="3865785"/>
            <a:ext cx="569323" cy="369332"/>
          </a:xfrm>
          <a:prstGeom prst="rect">
            <a:avLst/>
          </a:prstGeom>
          <a:noFill/>
        </p:spPr>
        <p:txBody>
          <a:bodyPr wrap="none" rtlCol="0">
            <a:spAutoFit/>
          </a:bodyPr>
          <a:lstStyle/>
          <a:p>
            <a:r>
              <a:rPr lang="it-IT" dirty="0" smtClean="0"/>
              <a:t>USA</a:t>
            </a:r>
            <a:endParaRPr lang="en-GB" dirty="0"/>
          </a:p>
        </p:txBody>
      </p:sp>
    </p:spTree>
    <p:extLst>
      <p:ext uri="{BB962C8B-B14F-4D97-AF65-F5344CB8AC3E}">
        <p14:creationId xmlns:p14="http://schemas.microsoft.com/office/powerpoint/2010/main" val="256393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4374772" y="3067761"/>
            <a:ext cx="2133600" cy="365125"/>
          </a:xfrm>
        </p:spPr>
        <p:txBody>
          <a:bodyPr/>
          <a:lstStyle/>
          <a:p>
            <a:fld id="{01E9E200-B787-4253-9A13-61AE61D0C841}" type="slidenum">
              <a:rPr lang="fr-FR" smtClean="0"/>
              <a:pPr/>
              <a:t>3</a:t>
            </a:fld>
            <a:endParaRPr lang="fr-FR" dirty="0"/>
          </a:p>
        </p:txBody>
      </p:sp>
      <p:sp>
        <p:nvSpPr>
          <p:cNvPr id="3" name="Titolo 2"/>
          <p:cNvSpPr>
            <a:spLocks noGrp="1"/>
          </p:cNvSpPr>
          <p:nvPr>
            <p:ph type="title"/>
          </p:nvPr>
        </p:nvSpPr>
        <p:spPr>
          <a:xfrm>
            <a:off x="591362" y="379470"/>
            <a:ext cx="8229600" cy="1143000"/>
          </a:xfrm>
        </p:spPr>
        <p:txBody>
          <a:bodyPr>
            <a:normAutofit/>
          </a:bodyPr>
          <a:lstStyle/>
          <a:p>
            <a:pPr algn="l"/>
            <a:r>
              <a:rPr lang="en-GB" sz="3200" b="1" dirty="0" smtClean="0">
                <a:solidFill>
                  <a:schemeClr val="accent1">
                    <a:lumMod val="75000"/>
                  </a:schemeClr>
                </a:solidFill>
              </a:rPr>
              <a:t>Project development</a:t>
            </a:r>
            <a:endParaRPr lang="en-GB" sz="3200" b="1" dirty="0">
              <a:solidFill>
                <a:schemeClr val="accent1">
                  <a:lumMod val="75000"/>
                </a:schemeClr>
              </a:solidFill>
            </a:endParaRPr>
          </a:p>
        </p:txBody>
      </p:sp>
      <p:grpSp>
        <p:nvGrpSpPr>
          <p:cNvPr id="32" name="Gruppo 31"/>
          <p:cNvGrpSpPr/>
          <p:nvPr/>
        </p:nvGrpSpPr>
        <p:grpSpPr>
          <a:xfrm>
            <a:off x="4397471" y="1915371"/>
            <a:ext cx="2039722" cy="4077415"/>
            <a:chOff x="4397471" y="1915371"/>
            <a:chExt cx="2039722" cy="4077415"/>
          </a:xfrm>
        </p:grpSpPr>
        <p:sp>
          <p:nvSpPr>
            <p:cNvPr id="19" name="Rettangolo 18"/>
            <p:cNvSpPr/>
            <p:nvPr/>
          </p:nvSpPr>
          <p:spPr>
            <a:xfrm>
              <a:off x="4443862" y="1915371"/>
              <a:ext cx="1924241" cy="4077415"/>
            </a:xfrm>
            <a:prstGeom prst="rect">
              <a:avLst/>
            </a:prstGeom>
            <a:solidFill>
              <a:srgbClr val="4F81BD">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sellaDiTesto 5"/>
            <p:cNvSpPr txBox="1"/>
            <p:nvPr/>
          </p:nvSpPr>
          <p:spPr>
            <a:xfrm>
              <a:off x="4461029" y="3088620"/>
              <a:ext cx="1976164" cy="2862322"/>
            </a:xfrm>
            <a:prstGeom prst="rect">
              <a:avLst/>
            </a:prstGeom>
            <a:noFill/>
          </p:spPr>
          <p:txBody>
            <a:bodyPr wrap="square" rtlCol="0">
              <a:spAutoFit/>
            </a:bodyPr>
            <a:lstStyle/>
            <a:p>
              <a:r>
                <a:rPr lang="en-US" dirty="0" smtClean="0"/>
                <a:t>Diversities  and</a:t>
              </a:r>
            </a:p>
            <a:p>
              <a:r>
                <a:rPr lang="en-US" dirty="0" smtClean="0"/>
                <a:t>Complementarities</a:t>
              </a:r>
            </a:p>
            <a:p>
              <a:endParaRPr lang="en-US" dirty="0" smtClean="0"/>
            </a:p>
            <a:p>
              <a:pPr marL="285750" indent="-285750">
                <a:buFont typeface="Arial" panose="020B0604020202020204" pitchFamily="34" charset="0"/>
                <a:buChar char="•"/>
              </a:pPr>
              <a:r>
                <a:rPr lang="en-US" dirty="0" smtClean="0"/>
                <a:t>Value Chains</a:t>
              </a:r>
            </a:p>
            <a:p>
              <a:pPr marL="285750" indent="-285750">
                <a:buFont typeface="Arial" panose="020B0604020202020204" pitchFamily="34" charset="0"/>
                <a:buChar char="•"/>
              </a:pPr>
              <a:r>
                <a:rPr lang="en-US" dirty="0" smtClean="0"/>
                <a:t>Business Models</a:t>
              </a:r>
            </a:p>
            <a:p>
              <a:pPr marL="285750" indent="-285750">
                <a:buFont typeface="Arial" panose="020B0604020202020204" pitchFamily="34" charset="0"/>
                <a:buChar char="•"/>
              </a:pPr>
              <a:r>
                <a:rPr lang="en-US" dirty="0" smtClean="0"/>
                <a:t>Segments and Markets</a:t>
              </a:r>
            </a:p>
            <a:p>
              <a:endParaRPr lang="en-US" dirty="0"/>
            </a:p>
            <a:p>
              <a:r>
                <a:rPr lang="en-US" dirty="0" smtClean="0"/>
                <a:t>SWOT Analysis </a:t>
              </a:r>
            </a:p>
          </p:txBody>
        </p:sp>
        <p:sp>
          <p:nvSpPr>
            <p:cNvPr id="11" name="CasellaDiTesto 10"/>
            <p:cNvSpPr txBox="1"/>
            <p:nvPr/>
          </p:nvSpPr>
          <p:spPr>
            <a:xfrm>
              <a:off x="4397471" y="1943873"/>
              <a:ext cx="2017027" cy="923330"/>
            </a:xfrm>
            <a:prstGeom prst="rect">
              <a:avLst/>
            </a:prstGeom>
            <a:noFill/>
          </p:spPr>
          <p:txBody>
            <a:bodyPr wrap="none" rtlCol="0">
              <a:spAutoFit/>
            </a:bodyPr>
            <a:lstStyle/>
            <a:p>
              <a:pPr algn="ctr"/>
              <a:r>
                <a:rPr lang="it-IT" b="1" dirty="0" smtClean="0">
                  <a:solidFill>
                    <a:srgbClr val="C00000"/>
                  </a:solidFill>
                </a:rPr>
                <a:t>OUTPUT: </a:t>
              </a:r>
            </a:p>
            <a:p>
              <a:pPr algn="ctr"/>
              <a:r>
                <a:rPr lang="it-IT" b="1" dirty="0" smtClean="0">
                  <a:solidFill>
                    <a:srgbClr val="C00000"/>
                  </a:solidFill>
                </a:rPr>
                <a:t>THE TEX-MED</a:t>
              </a:r>
            </a:p>
            <a:p>
              <a:pPr algn="ctr"/>
              <a:r>
                <a:rPr lang="it-IT" b="1" dirty="0" smtClean="0">
                  <a:solidFill>
                    <a:srgbClr val="C00000"/>
                  </a:solidFill>
                </a:rPr>
                <a:t> «HYPER-CLUSTER»</a:t>
              </a:r>
              <a:endParaRPr lang="en-GB" b="1" dirty="0">
                <a:solidFill>
                  <a:srgbClr val="C00000"/>
                </a:solidFill>
              </a:endParaRPr>
            </a:p>
          </p:txBody>
        </p:sp>
      </p:grpSp>
      <p:grpSp>
        <p:nvGrpSpPr>
          <p:cNvPr id="30" name="Gruppo 29"/>
          <p:cNvGrpSpPr/>
          <p:nvPr/>
        </p:nvGrpSpPr>
        <p:grpSpPr>
          <a:xfrm>
            <a:off x="457200" y="1915371"/>
            <a:ext cx="1924241" cy="4077415"/>
            <a:chOff x="457200" y="1943873"/>
            <a:chExt cx="1924241" cy="4077415"/>
          </a:xfrm>
        </p:grpSpPr>
        <p:sp>
          <p:nvSpPr>
            <p:cNvPr id="14" name="Rettangolo 13"/>
            <p:cNvSpPr/>
            <p:nvPr/>
          </p:nvSpPr>
          <p:spPr>
            <a:xfrm>
              <a:off x="457200" y="1943873"/>
              <a:ext cx="1924241" cy="4077415"/>
            </a:xfrm>
            <a:prstGeom prst="rect">
              <a:avLst/>
            </a:prstGeom>
            <a:solidFill>
              <a:srgbClr val="FFC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asellaDiTesto 3"/>
            <p:cNvSpPr txBox="1"/>
            <p:nvPr/>
          </p:nvSpPr>
          <p:spPr>
            <a:xfrm>
              <a:off x="614162" y="3089245"/>
              <a:ext cx="1744067" cy="1446550"/>
            </a:xfrm>
            <a:prstGeom prst="rect">
              <a:avLst/>
            </a:prstGeom>
            <a:noFill/>
          </p:spPr>
          <p:txBody>
            <a:bodyPr wrap="none" rtlCol="0">
              <a:spAutoFit/>
            </a:bodyPr>
            <a:lstStyle/>
            <a:p>
              <a:r>
                <a:rPr lang="en-US" dirty="0" smtClean="0"/>
                <a:t>Data Collection</a:t>
              </a:r>
            </a:p>
            <a:p>
              <a:endParaRPr lang="en-US" sz="800" dirty="0" smtClean="0"/>
            </a:p>
            <a:p>
              <a:r>
                <a:rPr lang="en-US" dirty="0" smtClean="0"/>
                <a:t>On site visits</a:t>
              </a:r>
            </a:p>
            <a:p>
              <a:endParaRPr lang="en-US" sz="800" dirty="0" smtClean="0"/>
            </a:p>
            <a:p>
              <a:r>
                <a:rPr lang="en-US" dirty="0" smtClean="0"/>
                <a:t>Survey </a:t>
              </a:r>
            </a:p>
            <a:p>
              <a:r>
                <a:rPr lang="en-US" dirty="0" smtClean="0"/>
                <a:t>(270 companies)</a:t>
              </a:r>
              <a:endParaRPr lang="en-US" dirty="0"/>
            </a:p>
          </p:txBody>
        </p:sp>
        <p:sp>
          <p:nvSpPr>
            <p:cNvPr id="8" name="CasellaDiTesto 7"/>
            <p:cNvSpPr txBox="1"/>
            <p:nvPr/>
          </p:nvSpPr>
          <p:spPr>
            <a:xfrm>
              <a:off x="982116" y="2169730"/>
              <a:ext cx="893643" cy="369332"/>
            </a:xfrm>
            <a:prstGeom prst="rect">
              <a:avLst/>
            </a:prstGeom>
            <a:noFill/>
          </p:spPr>
          <p:txBody>
            <a:bodyPr wrap="none" rtlCol="0">
              <a:spAutoFit/>
            </a:bodyPr>
            <a:lstStyle/>
            <a:p>
              <a:r>
                <a:rPr lang="it-IT" b="1" dirty="0" smtClean="0">
                  <a:solidFill>
                    <a:srgbClr val="C00000"/>
                  </a:solidFill>
                </a:rPr>
                <a:t>INPUTS</a:t>
              </a:r>
              <a:endParaRPr lang="en-GB" b="1" dirty="0">
                <a:solidFill>
                  <a:srgbClr val="C00000"/>
                </a:solidFill>
              </a:endParaRPr>
            </a:p>
          </p:txBody>
        </p:sp>
        <p:cxnSp>
          <p:nvCxnSpPr>
            <p:cNvPr id="26" name="Connettore 1 25"/>
            <p:cNvCxnSpPr/>
            <p:nvPr/>
          </p:nvCxnSpPr>
          <p:spPr>
            <a:xfrm>
              <a:off x="457200" y="2989513"/>
              <a:ext cx="1911808"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1" name="Gruppo 30"/>
          <p:cNvGrpSpPr/>
          <p:nvPr/>
        </p:nvGrpSpPr>
        <p:grpSpPr>
          <a:xfrm>
            <a:off x="2450531" y="1915371"/>
            <a:ext cx="1924241" cy="4077415"/>
            <a:chOff x="2450531" y="1929868"/>
            <a:chExt cx="1924241" cy="4077415"/>
          </a:xfrm>
        </p:grpSpPr>
        <p:sp>
          <p:nvSpPr>
            <p:cNvPr id="18" name="Rettangolo 17"/>
            <p:cNvSpPr/>
            <p:nvPr/>
          </p:nvSpPr>
          <p:spPr>
            <a:xfrm>
              <a:off x="2450531" y="1929868"/>
              <a:ext cx="1924241" cy="4077415"/>
            </a:xfrm>
            <a:prstGeom prst="rect">
              <a:avLst/>
            </a:prstGeom>
            <a:solidFill>
              <a:srgbClr val="92D05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p:cNvSpPr txBox="1"/>
            <p:nvPr/>
          </p:nvSpPr>
          <p:spPr>
            <a:xfrm>
              <a:off x="2547192" y="3089245"/>
              <a:ext cx="1797287" cy="2677656"/>
            </a:xfrm>
            <a:prstGeom prst="rect">
              <a:avLst/>
            </a:prstGeom>
            <a:noFill/>
          </p:spPr>
          <p:txBody>
            <a:bodyPr wrap="none" rtlCol="0">
              <a:spAutoFit/>
            </a:bodyPr>
            <a:lstStyle/>
            <a:p>
              <a:r>
                <a:rPr lang="en-US" dirty="0" smtClean="0"/>
                <a:t>Profile </a:t>
              </a:r>
            </a:p>
            <a:p>
              <a:r>
                <a:rPr lang="en-US" dirty="0" smtClean="0"/>
                <a:t>(size, products, </a:t>
              </a:r>
            </a:p>
            <a:p>
              <a:r>
                <a:rPr lang="en-US" dirty="0"/>
                <a:t>v</a:t>
              </a:r>
              <a:r>
                <a:rPr lang="en-US" dirty="0" smtClean="0"/>
                <a:t>alue chains,…)</a:t>
              </a:r>
            </a:p>
            <a:p>
              <a:endParaRPr lang="en-US" sz="800" dirty="0" smtClean="0"/>
            </a:p>
            <a:p>
              <a:r>
                <a:rPr lang="en-US" dirty="0" smtClean="0"/>
                <a:t>Characterization</a:t>
              </a:r>
            </a:p>
            <a:p>
              <a:r>
                <a:rPr lang="en-US" dirty="0" smtClean="0"/>
                <a:t>(competences, </a:t>
              </a:r>
            </a:p>
            <a:p>
              <a:r>
                <a:rPr lang="en-US" dirty="0" smtClean="0"/>
                <a:t>business models)</a:t>
              </a:r>
            </a:p>
            <a:p>
              <a:endParaRPr lang="en-US" sz="800" dirty="0" smtClean="0"/>
            </a:p>
            <a:p>
              <a:r>
                <a:rPr lang="en-US" dirty="0" smtClean="0"/>
                <a:t>SWOT Analysis</a:t>
              </a:r>
            </a:p>
            <a:p>
              <a:endParaRPr lang="en-US" sz="800" dirty="0" smtClean="0"/>
            </a:p>
            <a:p>
              <a:r>
                <a:rPr lang="en-US" dirty="0" smtClean="0"/>
                <a:t>Needs/Offers</a:t>
              </a:r>
            </a:p>
          </p:txBody>
        </p:sp>
        <p:sp>
          <p:nvSpPr>
            <p:cNvPr id="9" name="CasellaDiTesto 8"/>
            <p:cNvSpPr txBox="1"/>
            <p:nvPr/>
          </p:nvSpPr>
          <p:spPr>
            <a:xfrm>
              <a:off x="2674576" y="2082372"/>
              <a:ext cx="1595693" cy="646331"/>
            </a:xfrm>
            <a:prstGeom prst="rect">
              <a:avLst/>
            </a:prstGeom>
            <a:noFill/>
          </p:spPr>
          <p:txBody>
            <a:bodyPr wrap="none" rtlCol="0">
              <a:spAutoFit/>
            </a:bodyPr>
            <a:lstStyle/>
            <a:p>
              <a:pPr algn="ctr"/>
              <a:r>
                <a:rPr lang="it-IT" b="1" dirty="0" smtClean="0">
                  <a:solidFill>
                    <a:srgbClr val="C00000"/>
                  </a:solidFill>
                </a:rPr>
                <a:t>OUTPUTS FOR </a:t>
              </a:r>
            </a:p>
            <a:p>
              <a:pPr algn="ctr"/>
              <a:r>
                <a:rPr lang="it-IT" b="1" dirty="0" smtClean="0">
                  <a:solidFill>
                    <a:srgbClr val="C00000"/>
                  </a:solidFill>
                </a:rPr>
                <a:t>EACH CLUSTER</a:t>
              </a:r>
              <a:endParaRPr lang="en-GB" b="1" dirty="0">
                <a:solidFill>
                  <a:srgbClr val="C00000"/>
                </a:solidFill>
              </a:endParaRPr>
            </a:p>
          </p:txBody>
        </p:sp>
        <p:cxnSp>
          <p:nvCxnSpPr>
            <p:cNvPr id="27" name="Connettore 1 26"/>
            <p:cNvCxnSpPr/>
            <p:nvPr/>
          </p:nvCxnSpPr>
          <p:spPr>
            <a:xfrm>
              <a:off x="2462964" y="2989513"/>
              <a:ext cx="1911808"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8" name="Connettore 1 27"/>
          <p:cNvCxnSpPr/>
          <p:nvPr/>
        </p:nvCxnSpPr>
        <p:spPr>
          <a:xfrm>
            <a:off x="4443862" y="2989513"/>
            <a:ext cx="1911808"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3" name="Gruppo 32"/>
          <p:cNvGrpSpPr/>
          <p:nvPr/>
        </p:nvGrpSpPr>
        <p:grpSpPr>
          <a:xfrm>
            <a:off x="6454891" y="1915371"/>
            <a:ext cx="2034018" cy="4077415"/>
            <a:chOff x="6454891" y="1915371"/>
            <a:chExt cx="2034018" cy="4077415"/>
          </a:xfrm>
        </p:grpSpPr>
        <p:sp>
          <p:nvSpPr>
            <p:cNvPr id="20" name="Rettangolo 19"/>
            <p:cNvSpPr/>
            <p:nvPr/>
          </p:nvSpPr>
          <p:spPr>
            <a:xfrm>
              <a:off x="6460405" y="1915371"/>
              <a:ext cx="1924241" cy="4077415"/>
            </a:xfrm>
            <a:prstGeom prst="rect">
              <a:avLst/>
            </a:prstGeom>
            <a:solidFill>
              <a:srgbClr val="604A7B">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p:cNvSpPr txBox="1"/>
            <p:nvPr/>
          </p:nvSpPr>
          <p:spPr>
            <a:xfrm>
              <a:off x="6454891" y="3087936"/>
              <a:ext cx="2034018" cy="1477328"/>
            </a:xfrm>
            <a:prstGeom prst="rect">
              <a:avLst/>
            </a:prstGeom>
            <a:noFill/>
          </p:spPr>
          <p:txBody>
            <a:bodyPr wrap="none" rtlCol="0">
              <a:spAutoFit/>
            </a:bodyPr>
            <a:lstStyle/>
            <a:p>
              <a:r>
                <a:rPr lang="en-US" dirty="0" smtClean="0"/>
                <a:t>Identification of 14 </a:t>
              </a:r>
            </a:p>
            <a:p>
              <a:r>
                <a:rPr lang="en-US" dirty="0" smtClean="0"/>
                <a:t>Areas of potential </a:t>
              </a:r>
            </a:p>
            <a:p>
              <a:r>
                <a:rPr lang="en-US" dirty="0" smtClean="0"/>
                <a:t>CBC Initiatives for</a:t>
              </a:r>
            </a:p>
            <a:p>
              <a:r>
                <a:rPr lang="en-US" dirty="0" smtClean="0"/>
                <a:t>Cluster Institutions</a:t>
              </a:r>
            </a:p>
            <a:p>
              <a:r>
                <a:rPr lang="en-US" dirty="0" smtClean="0"/>
                <a:t>(Innovation)</a:t>
              </a:r>
            </a:p>
          </p:txBody>
        </p:sp>
        <p:sp>
          <p:nvSpPr>
            <p:cNvPr id="12" name="CasellaDiTesto 11"/>
            <p:cNvSpPr txBox="1"/>
            <p:nvPr/>
          </p:nvSpPr>
          <p:spPr>
            <a:xfrm>
              <a:off x="6627018" y="2082371"/>
              <a:ext cx="1591013" cy="646331"/>
            </a:xfrm>
            <a:prstGeom prst="rect">
              <a:avLst/>
            </a:prstGeom>
            <a:noFill/>
          </p:spPr>
          <p:txBody>
            <a:bodyPr wrap="none" rtlCol="0">
              <a:spAutoFit/>
            </a:bodyPr>
            <a:lstStyle/>
            <a:p>
              <a:pPr algn="ctr"/>
              <a:r>
                <a:rPr lang="it-IT" b="1" dirty="0" smtClean="0">
                  <a:solidFill>
                    <a:srgbClr val="C00000"/>
                  </a:solidFill>
                </a:rPr>
                <a:t>CURRENT</a:t>
              </a:r>
            </a:p>
            <a:p>
              <a:pPr algn="ctr"/>
              <a:r>
                <a:rPr lang="it-IT" b="1" dirty="0" smtClean="0">
                  <a:solidFill>
                    <a:srgbClr val="C00000"/>
                  </a:solidFill>
                </a:rPr>
                <a:t>ACHIEVEMENT</a:t>
              </a:r>
            </a:p>
          </p:txBody>
        </p:sp>
        <p:cxnSp>
          <p:nvCxnSpPr>
            <p:cNvPr id="29" name="Connettore 1 28"/>
            <p:cNvCxnSpPr/>
            <p:nvPr/>
          </p:nvCxnSpPr>
          <p:spPr>
            <a:xfrm>
              <a:off x="6466621" y="2991773"/>
              <a:ext cx="1911808"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4" name="CasellaDiTesto 33"/>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35" name="Immagine 34" descr="LogoTexMedClusters.jpg"/>
          <p:cNvPicPr>
            <a:picLocks noChangeAspect="1"/>
          </p:cNvPicPr>
          <p:nvPr/>
        </p:nvPicPr>
        <p:blipFill>
          <a:blip r:embed="rId3" cstate="print"/>
          <a:stretch>
            <a:fillRect/>
          </a:stretch>
        </p:blipFill>
        <p:spPr>
          <a:xfrm>
            <a:off x="7596336" y="260648"/>
            <a:ext cx="1223259" cy="552124"/>
          </a:xfrm>
          <a:prstGeom prst="rect">
            <a:avLst/>
          </a:prstGeom>
        </p:spPr>
      </p:pic>
      <p:pic>
        <p:nvPicPr>
          <p:cNvPr id="36" name="Immagine 35" descr="Logo ENPI.jpg"/>
          <p:cNvPicPr>
            <a:picLocks noChangeAspect="1"/>
          </p:cNvPicPr>
          <p:nvPr/>
        </p:nvPicPr>
        <p:blipFill>
          <a:blip r:embed="rId4" cstate="print"/>
          <a:stretch>
            <a:fillRect/>
          </a:stretch>
        </p:blipFill>
        <p:spPr>
          <a:xfrm>
            <a:off x="7549852" y="6413206"/>
            <a:ext cx="637480" cy="355894"/>
          </a:xfrm>
          <a:prstGeom prst="rect">
            <a:avLst/>
          </a:prstGeom>
        </p:spPr>
      </p:pic>
      <p:sp>
        <p:nvSpPr>
          <p:cNvPr id="37" name="Rettangolo 3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descr="Logo Unione europea scritta lato.jpg"/>
          <p:cNvPicPr>
            <a:picLocks noChangeAspect="1"/>
          </p:cNvPicPr>
          <p:nvPr/>
        </p:nvPicPr>
        <p:blipFill>
          <a:blip r:embed="rId5"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4883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a:bodyPr>
          <a:lstStyle/>
          <a:p>
            <a:pPr algn="l"/>
            <a:r>
              <a:rPr lang="en-US" sz="3200" b="1" dirty="0" smtClean="0">
                <a:solidFill>
                  <a:schemeClr val="accent1">
                    <a:lumMod val="75000"/>
                  </a:schemeClr>
                </a:solidFill>
              </a:rPr>
              <a:t>The Eight value chains</a:t>
            </a:r>
            <a:endParaRPr lang="en-US" sz="3200" b="1" dirty="0">
              <a:solidFill>
                <a:schemeClr val="accent1">
                  <a:lumMod val="75000"/>
                </a:schemeClr>
              </a:solidFill>
            </a:endParaRPr>
          </a:p>
        </p:txBody>
      </p:sp>
      <p:sp>
        <p:nvSpPr>
          <p:cNvPr id="75" name="CasellaDiTesto 74"/>
          <p:cNvSpPr txBox="1"/>
          <p:nvPr/>
        </p:nvSpPr>
        <p:spPr>
          <a:xfrm>
            <a:off x="412428" y="6437868"/>
            <a:ext cx="2952328" cy="307777"/>
          </a:xfrm>
          <a:prstGeom prst="rect">
            <a:avLst/>
          </a:prstGeom>
          <a:noFill/>
          <a:ln>
            <a:noFill/>
          </a:ln>
        </p:spPr>
        <p:txBody>
          <a:bodyPr wrap="square" rtlCol="0">
            <a:spAutoFit/>
          </a:bodyPr>
          <a:lstStyle/>
          <a:p>
            <a:r>
              <a:rPr lang="fr-FR" sz="1400" b="1" dirty="0" smtClean="0">
                <a:solidFill>
                  <a:schemeClr val="accent1">
                    <a:lumMod val="75000"/>
                  </a:schemeClr>
                </a:solidFill>
              </a:rPr>
              <a:t>Tunis</a:t>
            </a:r>
            <a:r>
              <a:rPr lang="fr-FR" sz="1400" b="1" dirty="0">
                <a:solidFill>
                  <a:schemeClr val="accent1">
                    <a:lumMod val="75000"/>
                  </a:schemeClr>
                </a:solidFill>
              </a:rPr>
              <a:t>, 17th Oct. </a:t>
            </a:r>
            <a:r>
              <a:rPr lang="fr-FR" sz="1400" b="1" dirty="0" smtClean="0">
                <a:solidFill>
                  <a:schemeClr val="accent1">
                    <a:lumMod val="75000"/>
                  </a:schemeClr>
                </a:solidFill>
              </a:rPr>
              <a:t>2014</a:t>
            </a:r>
            <a:endParaRPr lang="fr-FR" sz="1400" dirty="0">
              <a:solidFill>
                <a:schemeClr val="accent1">
                  <a:lumMod val="75000"/>
                </a:schemeClr>
              </a:solidFill>
            </a:endParaRPr>
          </a:p>
        </p:txBody>
      </p:sp>
      <p:pic>
        <p:nvPicPr>
          <p:cNvPr id="76" name="Immagine 75"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77" name="Immagine 76"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28" name="CasellaDiTesto 27"/>
          <p:cNvSpPr txBox="1"/>
          <p:nvPr/>
        </p:nvSpPr>
        <p:spPr>
          <a:xfrm>
            <a:off x="185031" y="4106847"/>
            <a:ext cx="1525097" cy="338554"/>
          </a:xfrm>
          <a:prstGeom prst="rect">
            <a:avLst/>
          </a:prstGeom>
          <a:noFill/>
        </p:spPr>
        <p:txBody>
          <a:bodyPr wrap="none" rtlCol="0">
            <a:spAutoFit/>
          </a:bodyPr>
          <a:lstStyle/>
          <a:p>
            <a:r>
              <a:rPr lang="en-US" sz="1600" b="1" smtClean="0">
                <a:solidFill>
                  <a:schemeClr val="accent2">
                    <a:lumMod val="75000"/>
                  </a:schemeClr>
                </a:solidFill>
              </a:rPr>
              <a:t>TECH/MFCPOLE</a:t>
            </a:r>
            <a:endParaRPr lang="en-US" sz="1600" b="1">
              <a:solidFill>
                <a:schemeClr val="accent2">
                  <a:lumMod val="75000"/>
                </a:schemeClr>
              </a:solidFill>
            </a:endParaRPr>
          </a:p>
        </p:txBody>
      </p:sp>
      <p:grpSp>
        <p:nvGrpSpPr>
          <p:cNvPr id="80" name="Gruppo 79"/>
          <p:cNvGrpSpPr/>
          <p:nvPr/>
        </p:nvGrpSpPr>
        <p:grpSpPr>
          <a:xfrm>
            <a:off x="369696" y="836712"/>
            <a:ext cx="8774304" cy="5502383"/>
            <a:chOff x="369696" y="836712"/>
            <a:chExt cx="8774304" cy="5502383"/>
          </a:xfrm>
        </p:grpSpPr>
        <p:grpSp>
          <p:nvGrpSpPr>
            <p:cNvPr id="23" name="Gruppo 22"/>
            <p:cNvGrpSpPr/>
            <p:nvPr/>
          </p:nvGrpSpPr>
          <p:grpSpPr>
            <a:xfrm>
              <a:off x="1367136" y="1010503"/>
              <a:ext cx="7776864" cy="5328592"/>
              <a:chOff x="683568" y="1268760"/>
              <a:chExt cx="7776864" cy="5328592"/>
            </a:xfrm>
          </p:grpSpPr>
          <p:grpSp>
            <p:nvGrpSpPr>
              <p:cNvPr id="11" name="Gruppo 10"/>
              <p:cNvGrpSpPr/>
              <p:nvPr/>
            </p:nvGrpSpPr>
            <p:grpSpPr>
              <a:xfrm>
                <a:off x="1115616" y="1844824"/>
                <a:ext cx="6984776" cy="4680520"/>
                <a:chOff x="1115616" y="1484784"/>
                <a:chExt cx="6984776" cy="4680520"/>
              </a:xfrm>
            </p:grpSpPr>
            <p:sp>
              <p:nvSpPr>
                <p:cNvPr id="3" name="Pentagono 2"/>
                <p:cNvSpPr/>
                <p:nvPr/>
              </p:nvSpPr>
              <p:spPr>
                <a:xfrm>
                  <a:off x="1115616" y="2091709"/>
                  <a:ext cx="6984776" cy="432048"/>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o 3"/>
                <p:cNvSpPr/>
                <p:nvPr/>
              </p:nvSpPr>
              <p:spPr>
                <a:xfrm>
                  <a:off x="1115616" y="1484784"/>
                  <a:ext cx="6984776" cy="432048"/>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o 4"/>
                <p:cNvSpPr/>
                <p:nvPr/>
              </p:nvSpPr>
              <p:spPr>
                <a:xfrm>
                  <a:off x="1115616" y="2698634"/>
                  <a:ext cx="6984776" cy="43204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o 5"/>
                <p:cNvSpPr/>
                <p:nvPr/>
              </p:nvSpPr>
              <p:spPr>
                <a:xfrm>
                  <a:off x="1115616" y="3305559"/>
                  <a:ext cx="6984776" cy="432048"/>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o 6"/>
                <p:cNvSpPr/>
                <p:nvPr/>
              </p:nvSpPr>
              <p:spPr>
                <a:xfrm>
                  <a:off x="1115616" y="3912484"/>
                  <a:ext cx="6984776"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o 7"/>
                <p:cNvSpPr/>
                <p:nvPr/>
              </p:nvSpPr>
              <p:spPr>
                <a:xfrm>
                  <a:off x="1115616" y="4519409"/>
                  <a:ext cx="6984776" cy="432048"/>
                </a:xfrm>
                <a:prstGeom prst="homePlate">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o 8"/>
                <p:cNvSpPr/>
                <p:nvPr/>
              </p:nvSpPr>
              <p:spPr>
                <a:xfrm>
                  <a:off x="1115616" y="5126334"/>
                  <a:ext cx="6984776" cy="43204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o 9"/>
                <p:cNvSpPr/>
                <p:nvPr/>
              </p:nvSpPr>
              <p:spPr>
                <a:xfrm>
                  <a:off x="1115616" y="5733256"/>
                  <a:ext cx="6984776" cy="432048"/>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uppo 21"/>
              <p:cNvGrpSpPr/>
              <p:nvPr/>
            </p:nvGrpSpPr>
            <p:grpSpPr>
              <a:xfrm>
                <a:off x="683568" y="1268760"/>
                <a:ext cx="7776864" cy="5328592"/>
                <a:chOff x="683568" y="1268760"/>
                <a:chExt cx="7776864" cy="5328592"/>
              </a:xfrm>
            </p:grpSpPr>
            <p:cxnSp>
              <p:nvCxnSpPr>
                <p:cNvPr id="13" name="Connettore 1 12"/>
                <p:cNvCxnSpPr/>
                <p:nvPr/>
              </p:nvCxnSpPr>
              <p:spPr>
                <a:xfrm>
                  <a:off x="1115616"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123728"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319061"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4514394"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5709727"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6905060" y="1268760"/>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8100392" y="1268760"/>
                  <a:ext cx="0" cy="5328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83568" y="1628800"/>
                  <a:ext cx="7776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1" name="Gruppo 80"/>
            <p:cNvGrpSpPr/>
            <p:nvPr/>
          </p:nvGrpSpPr>
          <p:grpSpPr>
            <a:xfrm>
              <a:off x="369696" y="836712"/>
              <a:ext cx="8354855" cy="5421991"/>
              <a:chOff x="369696" y="836712"/>
              <a:chExt cx="8354855" cy="5421991"/>
            </a:xfrm>
          </p:grpSpPr>
          <p:sp>
            <p:nvSpPr>
              <p:cNvPr id="24" name="CasellaDiTesto 23"/>
              <p:cNvSpPr txBox="1"/>
              <p:nvPr/>
            </p:nvSpPr>
            <p:spPr>
              <a:xfrm>
                <a:off x="957101" y="1658575"/>
                <a:ext cx="753027" cy="338554"/>
              </a:xfrm>
              <a:prstGeom prst="rect">
                <a:avLst/>
              </a:prstGeom>
              <a:noFill/>
            </p:spPr>
            <p:txBody>
              <a:bodyPr wrap="none" rtlCol="0">
                <a:spAutoFit/>
              </a:bodyPr>
              <a:lstStyle/>
              <a:p>
                <a:r>
                  <a:rPr lang="en-US" sz="1600" b="1" dirty="0" smtClean="0">
                    <a:solidFill>
                      <a:schemeClr val="accent2">
                        <a:lumMod val="75000"/>
                      </a:schemeClr>
                    </a:solidFill>
                  </a:rPr>
                  <a:t>PRATO</a:t>
                </a:r>
                <a:endParaRPr lang="en-US" sz="1600" b="1" dirty="0">
                  <a:solidFill>
                    <a:schemeClr val="accent2">
                      <a:lumMod val="75000"/>
                    </a:schemeClr>
                  </a:solidFill>
                </a:endParaRPr>
              </a:p>
            </p:txBody>
          </p:sp>
          <p:sp>
            <p:nvSpPr>
              <p:cNvPr id="25" name="CasellaDiTesto 24"/>
              <p:cNvSpPr txBox="1"/>
              <p:nvPr/>
            </p:nvSpPr>
            <p:spPr>
              <a:xfrm>
                <a:off x="664329" y="2234639"/>
                <a:ext cx="1045799" cy="338554"/>
              </a:xfrm>
              <a:prstGeom prst="rect">
                <a:avLst/>
              </a:prstGeom>
              <a:noFill/>
            </p:spPr>
            <p:txBody>
              <a:bodyPr wrap="none" rtlCol="0">
                <a:spAutoFit/>
              </a:bodyPr>
              <a:lstStyle/>
              <a:p>
                <a:r>
                  <a:rPr lang="en-US" sz="1600" b="1" smtClean="0">
                    <a:solidFill>
                      <a:schemeClr val="accent2">
                        <a:lumMod val="75000"/>
                      </a:schemeClr>
                    </a:solidFill>
                  </a:rPr>
                  <a:t>SABADELL</a:t>
                </a:r>
                <a:endParaRPr lang="en-US" sz="1600" b="1">
                  <a:solidFill>
                    <a:schemeClr val="accent2">
                      <a:lumMod val="75000"/>
                    </a:schemeClr>
                  </a:solidFill>
                </a:endParaRPr>
              </a:p>
            </p:txBody>
          </p:sp>
          <p:sp>
            <p:nvSpPr>
              <p:cNvPr id="26" name="CasellaDiTesto 25"/>
              <p:cNvSpPr txBox="1"/>
              <p:nvPr/>
            </p:nvSpPr>
            <p:spPr>
              <a:xfrm>
                <a:off x="467544" y="2810703"/>
                <a:ext cx="1242584" cy="338554"/>
              </a:xfrm>
              <a:prstGeom prst="rect">
                <a:avLst/>
              </a:prstGeom>
              <a:noFill/>
            </p:spPr>
            <p:txBody>
              <a:bodyPr wrap="none" rtlCol="0">
                <a:spAutoFit/>
              </a:bodyPr>
              <a:lstStyle/>
              <a:p>
                <a:r>
                  <a:rPr lang="en-US" sz="1600" b="1" smtClean="0">
                    <a:solidFill>
                      <a:schemeClr val="accent2">
                        <a:lumMod val="75000"/>
                      </a:schemeClr>
                    </a:solidFill>
                  </a:rPr>
                  <a:t>THESSALON.</a:t>
                </a:r>
                <a:endParaRPr lang="en-US" sz="1600" b="1">
                  <a:solidFill>
                    <a:schemeClr val="accent2">
                      <a:lumMod val="75000"/>
                    </a:schemeClr>
                  </a:solidFill>
                </a:endParaRPr>
              </a:p>
            </p:txBody>
          </p:sp>
          <p:sp>
            <p:nvSpPr>
              <p:cNvPr id="27" name="CasellaDiTesto 26"/>
              <p:cNvSpPr txBox="1"/>
              <p:nvPr/>
            </p:nvSpPr>
            <p:spPr>
              <a:xfrm>
                <a:off x="566802" y="3458775"/>
                <a:ext cx="1143326" cy="338554"/>
              </a:xfrm>
              <a:prstGeom prst="rect">
                <a:avLst/>
              </a:prstGeom>
              <a:noFill/>
            </p:spPr>
            <p:txBody>
              <a:bodyPr wrap="none" rtlCol="0">
                <a:spAutoFit/>
              </a:bodyPr>
              <a:lstStyle/>
              <a:p>
                <a:r>
                  <a:rPr lang="en-US" sz="1600" b="1" smtClean="0">
                    <a:solidFill>
                      <a:schemeClr val="accent2">
                        <a:lumMod val="75000"/>
                      </a:schemeClr>
                    </a:solidFill>
                  </a:rPr>
                  <a:t>T/C CETTEX</a:t>
                </a:r>
                <a:endParaRPr lang="en-US" sz="1600" b="1">
                  <a:solidFill>
                    <a:schemeClr val="accent2">
                      <a:lumMod val="75000"/>
                    </a:schemeClr>
                  </a:solidFill>
                </a:endParaRPr>
              </a:p>
            </p:txBody>
          </p:sp>
          <p:sp>
            <p:nvSpPr>
              <p:cNvPr id="29" name="CasellaDiTesto 28"/>
              <p:cNvSpPr txBox="1"/>
              <p:nvPr/>
            </p:nvSpPr>
            <p:spPr>
              <a:xfrm>
                <a:off x="369696" y="4682911"/>
                <a:ext cx="1340432" cy="338554"/>
              </a:xfrm>
              <a:prstGeom prst="rect">
                <a:avLst/>
              </a:prstGeom>
              <a:noFill/>
            </p:spPr>
            <p:txBody>
              <a:bodyPr wrap="none" rtlCol="0">
                <a:spAutoFit/>
              </a:bodyPr>
              <a:lstStyle/>
              <a:p>
                <a:r>
                  <a:rPr lang="en-US" sz="1600" b="1" smtClean="0">
                    <a:solidFill>
                      <a:schemeClr val="accent2">
                        <a:lumMod val="75000"/>
                      </a:schemeClr>
                    </a:solidFill>
                  </a:rPr>
                  <a:t>ALEXANDRIA </a:t>
                </a:r>
                <a:endParaRPr lang="en-US" sz="1600" b="1">
                  <a:solidFill>
                    <a:schemeClr val="accent2">
                      <a:lumMod val="75000"/>
                    </a:schemeClr>
                  </a:solidFill>
                </a:endParaRPr>
              </a:p>
            </p:txBody>
          </p:sp>
          <p:sp>
            <p:nvSpPr>
              <p:cNvPr id="30" name="CasellaDiTesto 29"/>
              <p:cNvSpPr txBox="1"/>
              <p:nvPr/>
            </p:nvSpPr>
            <p:spPr>
              <a:xfrm>
                <a:off x="493128" y="5258975"/>
                <a:ext cx="1217000" cy="338554"/>
              </a:xfrm>
              <a:prstGeom prst="rect">
                <a:avLst/>
              </a:prstGeom>
              <a:noFill/>
            </p:spPr>
            <p:txBody>
              <a:bodyPr wrap="none" rtlCol="0">
                <a:spAutoFit/>
              </a:bodyPr>
              <a:lstStyle/>
              <a:p>
                <a:r>
                  <a:rPr lang="en-US" sz="1600" b="1" smtClean="0">
                    <a:solidFill>
                      <a:schemeClr val="accent2">
                        <a:lumMod val="75000"/>
                      </a:schemeClr>
                    </a:solidFill>
                  </a:rPr>
                  <a:t>BETHLEHEM</a:t>
                </a:r>
                <a:endParaRPr lang="en-US" sz="1600" b="1">
                  <a:solidFill>
                    <a:schemeClr val="accent2">
                      <a:lumMod val="75000"/>
                    </a:schemeClr>
                  </a:solidFill>
                </a:endParaRPr>
              </a:p>
            </p:txBody>
          </p:sp>
          <p:sp>
            <p:nvSpPr>
              <p:cNvPr id="31" name="CasellaDiTesto 30"/>
              <p:cNvSpPr txBox="1"/>
              <p:nvPr/>
            </p:nvSpPr>
            <p:spPr>
              <a:xfrm>
                <a:off x="781669" y="5835039"/>
                <a:ext cx="928459" cy="338554"/>
              </a:xfrm>
              <a:prstGeom prst="rect">
                <a:avLst/>
              </a:prstGeom>
              <a:noFill/>
            </p:spPr>
            <p:txBody>
              <a:bodyPr wrap="none" rtlCol="0">
                <a:spAutoFit/>
              </a:bodyPr>
              <a:lstStyle/>
              <a:p>
                <a:r>
                  <a:rPr lang="en-US" sz="1600" b="1" smtClean="0">
                    <a:solidFill>
                      <a:schemeClr val="accent2">
                        <a:lumMod val="75000"/>
                      </a:schemeClr>
                    </a:solidFill>
                  </a:rPr>
                  <a:t>AMMAN</a:t>
                </a:r>
                <a:endParaRPr lang="en-US" sz="1600" b="1">
                  <a:solidFill>
                    <a:schemeClr val="accent2">
                      <a:lumMod val="75000"/>
                    </a:schemeClr>
                  </a:solidFill>
                </a:endParaRPr>
              </a:p>
            </p:txBody>
          </p:sp>
          <p:sp>
            <p:nvSpPr>
              <p:cNvPr id="32" name="CasellaDiTesto 31"/>
              <p:cNvSpPr txBox="1"/>
              <p:nvPr/>
            </p:nvSpPr>
            <p:spPr>
              <a:xfrm>
                <a:off x="1979712" y="836712"/>
                <a:ext cx="624786" cy="584775"/>
              </a:xfrm>
              <a:prstGeom prst="rect">
                <a:avLst/>
              </a:prstGeom>
              <a:noFill/>
            </p:spPr>
            <p:txBody>
              <a:bodyPr wrap="none" rtlCol="0">
                <a:spAutoFit/>
              </a:bodyPr>
              <a:lstStyle/>
              <a:p>
                <a:r>
                  <a:rPr lang="en-US" sz="1600" b="1" dirty="0" smtClean="0"/>
                  <a:t>Fiber</a:t>
                </a:r>
              </a:p>
              <a:p>
                <a:r>
                  <a:rPr lang="en-US" sz="1600" b="1" dirty="0" smtClean="0"/>
                  <a:t>Prep </a:t>
                </a:r>
              </a:p>
            </p:txBody>
          </p:sp>
          <p:sp>
            <p:nvSpPr>
              <p:cNvPr id="33" name="CasellaDiTesto 32"/>
              <p:cNvSpPr txBox="1"/>
              <p:nvPr/>
            </p:nvSpPr>
            <p:spPr>
              <a:xfrm>
                <a:off x="3059832" y="1082933"/>
                <a:ext cx="691600" cy="338554"/>
              </a:xfrm>
              <a:prstGeom prst="rect">
                <a:avLst/>
              </a:prstGeom>
              <a:noFill/>
            </p:spPr>
            <p:txBody>
              <a:bodyPr wrap="none" rtlCol="0">
                <a:spAutoFit/>
              </a:bodyPr>
              <a:lstStyle/>
              <a:p>
                <a:r>
                  <a:rPr lang="en-US" sz="1600" b="1" smtClean="0"/>
                  <a:t>Yarns </a:t>
                </a:r>
              </a:p>
            </p:txBody>
          </p:sp>
          <p:sp>
            <p:nvSpPr>
              <p:cNvPr id="34" name="CasellaDiTesto 33"/>
              <p:cNvSpPr txBox="1"/>
              <p:nvPr/>
            </p:nvSpPr>
            <p:spPr>
              <a:xfrm>
                <a:off x="4211960" y="1082933"/>
                <a:ext cx="823431" cy="338554"/>
              </a:xfrm>
              <a:prstGeom prst="rect">
                <a:avLst/>
              </a:prstGeom>
              <a:noFill/>
            </p:spPr>
            <p:txBody>
              <a:bodyPr wrap="none" rtlCol="0">
                <a:spAutoFit/>
              </a:bodyPr>
              <a:lstStyle/>
              <a:p>
                <a:r>
                  <a:rPr lang="en-US" sz="1600" b="1" smtClean="0"/>
                  <a:t>Fabrics </a:t>
                </a:r>
              </a:p>
            </p:txBody>
          </p:sp>
          <p:sp>
            <p:nvSpPr>
              <p:cNvPr id="35" name="CasellaDiTesto 34"/>
              <p:cNvSpPr txBox="1"/>
              <p:nvPr/>
            </p:nvSpPr>
            <p:spPr>
              <a:xfrm>
                <a:off x="5220072" y="836712"/>
                <a:ext cx="1224136" cy="584775"/>
              </a:xfrm>
              <a:prstGeom prst="rect">
                <a:avLst/>
              </a:prstGeom>
              <a:noFill/>
            </p:spPr>
            <p:txBody>
              <a:bodyPr wrap="square" rtlCol="0">
                <a:spAutoFit/>
              </a:bodyPr>
              <a:lstStyle/>
              <a:p>
                <a:r>
                  <a:rPr lang="en-US" sz="1600" b="1" smtClean="0"/>
                  <a:t>Add Value</a:t>
                </a:r>
              </a:p>
              <a:p>
                <a:r>
                  <a:rPr lang="en-US" sz="1600" b="1" smtClean="0"/>
                  <a:t>Wet/Finish</a:t>
                </a:r>
              </a:p>
            </p:txBody>
          </p:sp>
          <p:sp>
            <p:nvSpPr>
              <p:cNvPr id="36" name="CasellaDiTesto 35"/>
              <p:cNvSpPr txBox="1"/>
              <p:nvPr/>
            </p:nvSpPr>
            <p:spPr>
              <a:xfrm>
                <a:off x="6588224" y="836712"/>
                <a:ext cx="864096" cy="584775"/>
              </a:xfrm>
              <a:prstGeom prst="rect">
                <a:avLst/>
              </a:prstGeom>
              <a:noFill/>
            </p:spPr>
            <p:txBody>
              <a:bodyPr wrap="square" rtlCol="0">
                <a:spAutoFit/>
              </a:bodyPr>
              <a:lstStyle/>
              <a:p>
                <a:r>
                  <a:rPr lang="en-US" sz="1600" b="1" smtClean="0"/>
                  <a:t>CMT</a:t>
                </a:r>
              </a:p>
              <a:p>
                <a:r>
                  <a:rPr lang="en-US" sz="1600" b="1" smtClean="0"/>
                  <a:t>Conf.</a:t>
                </a:r>
              </a:p>
            </p:txBody>
          </p:sp>
          <p:sp>
            <p:nvSpPr>
              <p:cNvPr id="37" name="CasellaDiTesto 36"/>
              <p:cNvSpPr txBox="1"/>
              <p:nvPr/>
            </p:nvSpPr>
            <p:spPr>
              <a:xfrm>
                <a:off x="7644431" y="836712"/>
                <a:ext cx="1080120" cy="584775"/>
              </a:xfrm>
              <a:prstGeom prst="rect">
                <a:avLst/>
              </a:prstGeom>
              <a:noFill/>
            </p:spPr>
            <p:txBody>
              <a:bodyPr wrap="square" rtlCol="0">
                <a:spAutoFit/>
              </a:bodyPr>
              <a:lstStyle/>
              <a:p>
                <a:r>
                  <a:rPr lang="en-US" sz="1600" b="1" smtClean="0"/>
                  <a:t>Final mkt Retail</a:t>
                </a:r>
              </a:p>
            </p:txBody>
          </p:sp>
          <p:sp>
            <p:nvSpPr>
              <p:cNvPr id="38" name="Ovale 37"/>
              <p:cNvSpPr/>
              <p:nvPr/>
            </p:nvSpPr>
            <p:spPr>
              <a:xfrm>
                <a:off x="3338672" y="17263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p:cNvSpPr/>
              <p:nvPr/>
            </p:nvSpPr>
            <p:spPr>
              <a:xfrm>
                <a:off x="5508104" y="158656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e 39"/>
              <p:cNvSpPr/>
              <p:nvPr/>
            </p:nvSpPr>
            <p:spPr>
              <a:xfrm>
                <a:off x="4467330" y="1658575"/>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e 40"/>
              <p:cNvSpPr/>
              <p:nvPr/>
            </p:nvSpPr>
            <p:spPr>
              <a:xfrm>
                <a:off x="6875512" y="1658575"/>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e 41"/>
              <p:cNvSpPr/>
              <p:nvPr/>
            </p:nvSpPr>
            <p:spPr>
              <a:xfrm>
                <a:off x="8031553" y="17263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e 43"/>
              <p:cNvSpPr/>
              <p:nvPr/>
            </p:nvSpPr>
            <p:spPr>
              <a:xfrm>
                <a:off x="5575920" y="2234639"/>
                <a:ext cx="360040" cy="3516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p:cNvSpPr/>
              <p:nvPr/>
            </p:nvSpPr>
            <p:spPr>
              <a:xfrm>
                <a:off x="4476807" y="2285597"/>
                <a:ext cx="260694" cy="2497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e 49"/>
              <p:cNvSpPr/>
              <p:nvPr/>
            </p:nvSpPr>
            <p:spPr>
              <a:xfrm>
                <a:off x="3338672" y="2338459"/>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e 50"/>
              <p:cNvSpPr/>
              <p:nvPr/>
            </p:nvSpPr>
            <p:spPr>
              <a:xfrm>
                <a:off x="2127126" y="2871975"/>
                <a:ext cx="379090" cy="3314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e 51"/>
              <p:cNvSpPr/>
              <p:nvPr/>
            </p:nvSpPr>
            <p:spPr>
              <a:xfrm>
                <a:off x="6875512" y="2270643"/>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e 52"/>
              <p:cNvSpPr/>
              <p:nvPr/>
            </p:nvSpPr>
            <p:spPr>
              <a:xfrm>
                <a:off x="8002096" y="2302455"/>
                <a:ext cx="202930" cy="2160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e 53"/>
              <p:cNvSpPr/>
              <p:nvPr/>
            </p:nvSpPr>
            <p:spPr>
              <a:xfrm>
                <a:off x="3309801" y="2936828"/>
                <a:ext cx="201758" cy="2017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e 54"/>
              <p:cNvSpPr/>
              <p:nvPr/>
            </p:nvSpPr>
            <p:spPr>
              <a:xfrm>
                <a:off x="4449247" y="2886434"/>
                <a:ext cx="315815" cy="3025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e 55"/>
              <p:cNvSpPr/>
              <p:nvPr/>
            </p:nvSpPr>
            <p:spPr>
              <a:xfrm>
                <a:off x="5575920" y="2861879"/>
                <a:ext cx="360040" cy="3516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e 56"/>
              <p:cNvSpPr/>
              <p:nvPr/>
            </p:nvSpPr>
            <p:spPr>
              <a:xfrm>
                <a:off x="7963737" y="2897883"/>
                <a:ext cx="279648" cy="2796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e 57"/>
              <p:cNvSpPr/>
              <p:nvPr/>
            </p:nvSpPr>
            <p:spPr>
              <a:xfrm>
                <a:off x="6767500" y="2828980"/>
                <a:ext cx="576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a:t>
                </a:r>
                <a:endParaRPr lang="en-US" sz="1400" b="1" dirty="0"/>
              </a:p>
            </p:txBody>
          </p:sp>
          <p:sp>
            <p:nvSpPr>
              <p:cNvPr id="59" name="Ovale 58"/>
              <p:cNvSpPr/>
              <p:nvPr/>
            </p:nvSpPr>
            <p:spPr>
              <a:xfrm>
                <a:off x="2064643" y="4607877"/>
                <a:ext cx="504056" cy="432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e 59"/>
              <p:cNvSpPr/>
              <p:nvPr/>
            </p:nvSpPr>
            <p:spPr>
              <a:xfrm>
                <a:off x="6767500" y="3423368"/>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e 60"/>
              <p:cNvSpPr/>
              <p:nvPr/>
            </p:nvSpPr>
            <p:spPr>
              <a:xfrm>
                <a:off x="4535146"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e 61"/>
              <p:cNvSpPr/>
              <p:nvPr/>
            </p:nvSpPr>
            <p:spPr>
              <a:xfrm>
                <a:off x="3338672"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e 62"/>
              <p:cNvSpPr/>
              <p:nvPr/>
            </p:nvSpPr>
            <p:spPr>
              <a:xfrm>
                <a:off x="8031553" y="356319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e 63"/>
              <p:cNvSpPr/>
              <p:nvPr/>
            </p:nvSpPr>
            <p:spPr>
              <a:xfrm>
                <a:off x="6767500" y="4612069"/>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e 64"/>
              <p:cNvSpPr/>
              <p:nvPr/>
            </p:nvSpPr>
            <p:spPr>
              <a:xfrm>
                <a:off x="6772486" y="399827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e 65"/>
              <p:cNvSpPr/>
              <p:nvPr/>
            </p:nvSpPr>
            <p:spPr>
              <a:xfrm>
                <a:off x="4449247" y="4754918"/>
                <a:ext cx="194761" cy="2202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e 66"/>
              <p:cNvSpPr/>
              <p:nvPr/>
            </p:nvSpPr>
            <p:spPr>
              <a:xfrm>
                <a:off x="3252773" y="4754918"/>
                <a:ext cx="239107" cy="2202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e 67"/>
              <p:cNvSpPr/>
              <p:nvPr/>
            </p:nvSpPr>
            <p:spPr>
              <a:xfrm>
                <a:off x="5655061" y="4723022"/>
                <a:ext cx="201758" cy="2017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e 68"/>
              <p:cNvSpPr/>
              <p:nvPr/>
            </p:nvSpPr>
            <p:spPr>
              <a:xfrm>
                <a:off x="5683932" y="415028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e 69"/>
              <p:cNvSpPr/>
              <p:nvPr/>
            </p:nvSpPr>
            <p:spPr>
              <a:xfrm>
                <a:off x="6767500" y="5186967"/>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e 70"/>
              <p:cNvSpPr/>
              <p:nvPr/>
            </p:nvSpPr>
            <p:spPr>
              <a:xfrm>
                <a:off x="5683932" y="5326791"/>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e 71"/>
              <p:cNvSpPr/>
              <p:nvPr/>
            </p:nvSpPr>
            <p:spPr>
              <a:xfrm>
                <a:off x="6767500" y="5835039"/>
                <a:ext cx="495672" cy="4236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e 72"/>
              <p:cNvSpPr/>
              <p:nvPr/>
            </p:nvSpPr>
            <p:spPr>
              <a:xfrm>
                <a:off x="8031553" y="5979055"/>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e 73"/>
              <p:cNvSpPr/>
              <p:nvPr/>
            </p:nvSpPr>
            <p:spPr>
              <a:xfrm>
                <a:off x="8031553" y="5351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9" name="Immagine 78"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82" name="Segnaposto numero diapositiva 81"/>
          <p:cNvSpPr>
            <a:spLocks noGrp="1"/>
          </p:cNvSpPr>
          <p:nvPr>
            <p:ph type="sldNum" sz="quarter" idx="12"/>
          </p:nvPr>
        </p:nvSpPr>
        <p:spPr/>
        <p:txBody>
          <a:bodyPr/>
          <a:lstStyle/>
          <a:p>
            <a:fld id="{01E9E200-B787-4253-9A13-61AE61D0C841}"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7776864" cy="648072"/>
          </a:xfrm>
        </p:spPr>
        <p:txBody>
          <a:bodyPr>
            <a:noAutofit/>
          </a:bodyPr>
          <a:lstStyle/>
          <a:p>
            <a:pPr algn="l"/>
            <a:r>
              <a:rPr lang="fr-FR" sz="3200" b="1" dirty="0" smtClean="0">
                <a:solidFill>
                  <a:schemeClr val="accent1">
                    <a:lumMod val="75000"/>
                  </a:schemeClr>
                </a:solidFill>
              </a:rPr>
              <a:t/>
            </a:r>
            <a:br>
              <a:rPr lang="fr-FR" sz="3200" b="1" dirty="0" smtClean="0">
                <a:solidFill>
                  <a:schemeClr val="accent1">
                    <a:lumMod val="75000"/>
                  </a:schemeClr>
                </a:solidFill>
              </a:rPr>
            </a:br>
            <a:r>
              <a:rPr lang="fr-FR" sz="3200" b="1" dirty="0" err="1" smtClean="0">
                <a:solidFill>
                  <a:schemeClr val="accent1">
                    <a:lumMod val="75000"/>
                  </a:schemeClr>
                </a:solidFill>
              </a:rPr>
              <a:t>Prevailing</a:t>
            </a:r>
            <a:r>
              <a:rPr lang="fr-FR" sz="3200" b="1" dirty="0" smtClean="0">
                <a:solidFill>
                  <a:schemeClr val="accent1">
                    <a:lumMod val="75000"/>
                  </a:schemeClr>
                </a:solidFill>
              </a:rPr>
              <a:t> Business </a:t>
            </a:r>
            <a:r>
              <a:rPr lang="fr-FR" sz="3200" b="1" dirty="0" err="1" smtClean="0">
                <a:solidFill>
                  <a:schemeClr val="accent1">
                    <a:lumMod val="75000"/>
                  </a:schemeClr>
                </a:solidFill>
              </a:rPr>
              <a:t>Models</a:t>
            </a:r>
            <a:r>
              <a:rPr lang="fr-FR" sz="3200" b="1" dirty="0" smtClean="0">
                <a:solidFill>
                  <a:schemeClr val="accent1">
                    <a:lumMod val="75000"/>
                  </a:schemeClr>
                </a:solidFill>
              </a:rPr>
              <a:t/>
            </a:r>
            <a:br>
              <a:rPr lang="fr-FR" sz="3200" b="1" dirty="0" smtClean="0">
                <a:solidFill>
                  <a:schemeClr val="accent1">
                    <a:lumMod val="75000"/>
                  </a:schemeClr>
                </a:solidFill>
              </a:rPr>
            </a:br>
            <a:endParaRPr lang="fr-FR" sz="3200" b="1" dirty="0">
              <a:solidFill>
                <a:schemeClr val="accent1">
                  <a:lumMod val="75000"/>
                </a:schemeClr>
              </a:solidFill>
            </a:endParaRPr>
          </a:p>
        </p:txBody>
      </p:sp>
      <p:sp>
        <p:nvSpPr>
          <p:cNvPr id="4" name="Titolo 1"/>
          <p:cNvSpPr txBox="1">
            <a:spLocks/>
          </p:cNvSpPr>
          <p:nvPr/>
        </p:nvSpPr>
        <p:spPr>
          <a:xfrm>
            <a:off x="39553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10" name="CasellaDiTesto 109"/>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111" name="Immagine 110"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112" name="Immagine 111"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114" name="Immagine 113"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25" name="Segnaposto numero diapositiva 124"/>
          <p:cNvSpPr>
            <a:spLocks noGrp="1"/>
          </p:cNvSpPr>
          <p:nvPr>
            <p:ph type="sldNum" sz="quarter" idx="12"/>
          </p:nvPr>
        </p:nvSpPr>
        <p:spPr/>
        <p:txBody>
          <a:bodyPr/>
          <a:lstStyle/>
          <a:p>
            <a:fld id="{01E9E200-B787-4253-9A13-61AE61D0C841}" type="slidenum">
              <a:rPr lang="fr-FR" smtClean="0"/>
              <a:pPr/>
              <a:t>5</a:t>
            </a:fld>
            <a:endParaRPr lang="fr-FR"/>
          </a:p>
        </p:txBody>
      </p:sp>
      <p:cxnSp>
        <p:nvCxnSpPr>
          <p:cNvPr id="15" name="Connettore 1 14"/>
          <p:cNvCxnSpPr/>
          <p:nvPr/>
        </p:nvCxnSpPr>
        <p:spPr>
          <a:xfrm>
            <a:off x="1115616" y="1484784"/>
            <a:ext cx="7776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0" y="4221088"/>
            <a:ext cx="1691232" cy="369332"/>
          </a:xfrm>
          <a:prstGeom prst="rect">
            <a:avLst/>
          </a:prstGeom>
          <a:noFill/>
        </p:spPr>
        <p:txBody>
          <a:bodyPr wrap="none" rtlCol="0">
            <a:spAutoFit/>
          </a:bodyPr>
          <a:lstStyle/>
          <a:p>
            <a:pPr algn="r"/>
            <a:r>
              <a:rPr lang="fr-FR" b="1" dirty="0" smtClean="0">
                <a:solidFill>
                  <a:schemeClr val="accent2">
                    <a:lumMod val="75000"/>
                  </a:schemeClr>
                </a:solidFill>
              </a:rPr>
              <a:t>TECH/MFCPOLE</a:t>
            </a:r>
            <a:endParaRPr lang="fr-FR" b="1" dirty="0">
              <a:solidFill>
                <a:schemeClr val="accent2">
                  <a:lumMod val="75000"/>
                </a:schemeClr>
              </a:solidFill>
            </a:endParaRPr>
          </a:p>
        </p:txBody>
      </p:sp>
      <p:sp>
        <p:nvSpPr>
          <p:cNvPr id="108" name="Rettangolo 107"/>
          <p:cNvSpPr/>
          <p:nvPr/>
        </p:nvSpPr>
        <p:spPr>
          <a:xfrm>
            <a:off x="1820491" y="1663187"/>
            <a:ext cx="6984776" cy="432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o 15"/>
          <p:cNvSpPr/>
          <p:nvPr/>
        </p:nvSpPr>
        <p:spPr>
          <a:xfrm>
            <a:off x="1799184" y="2292743"/>
            <a:ext cx="6984776" cy="432048"/>
          </a:xfrm>
          <a:prstGeom prst="homePlate">
            <a:avLst>
              <a:gd name="adj" fmla="val 59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entagono 4"/>
          <p:cNvSpPr/>
          <p:nvPr/>
        </p:nvSpPr>
        <p:spPr>
          <a:xfrm>
            <a:off x="1799185" y="2869687"/>
            <a:ext cx="6984776" cy="432048"/>
          </a:xfrm>
          <a:prstGeom prst="homePlate">
            <a:avLst>
              <a:gd name="adj" fmla="val 2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o 5"/>
          <p:cNvSpPr/>
          <p:nvPr/>
        </p:nvSpPr>
        <p:spPr>
          <a:xfrm>
            <a:off x="1814175" y="3521582"/>
            <a:ext cx="6984776" cy="432048"/>
          </a:xfrm>
          <a:prstGeom prst="homePlate">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entagono 6"/>
          <p:cNvSpPr/>
          <p:nvPr/>
        </p:nvSpPr>
        <p:spPr>
          <a:xfrm>
            <a:off x="1829164" y="4158488"/>
            <a:ext cx="6984776" cy="432048"/>
          </a:xfrm>
          <a:prstGeom prst="homePlate">
            <a:avLst>
              <a:gd name="adj" fmla="val 2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entagono 7"/>
          <p:cNvSpPr/>
          <p:nvPr/>
        </p:nvSpPr>
        <p:spPr>
          <a:xfrm>
            <a:off x="1799184" y="4720442"/>
            <a:ext cx="6984776" cy="432048"/>
          </a:xfrm>
          <a:prstGeom prst="homePlate">
            <a:avLst>
              <a:gd name="adj" fmla="val 0"/>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Pentagono 8"/>
          <p:cNvSpPr/>
          <p:nvPr/>
        </p:nvSpPr>
        <p:spPr>
          <a:xfrm>
            <a:off x="1844155" y="5312377"/>
            <a:ext cx="6984776" cy="432048"/>
          </a:xfrm>
          <a:prstGeom prst="homePlate">
            <a:avLst>
              <a:gd name="adj" fmla="val 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tagono 9"/>
          <p:cNvSpPr/>
          <p:nvPr/>
        </p:nvSpPr>
        <p:spPr>
          <a:xfrm>
            <a:off x="1799185" y="5919299"/>
            <a:ext cx="6984776" cy="432048"/>
          </a:xfrm>
          <a:prstGeom prst="homePlat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CasellaDiTesto 32"/>
          <p:cNvSpPr txBox="1"/>
          <p:nvPr/>
        </p:nvSpPr>
        <p:spPr>
          <a:xfrm>
            <a:off x="1835696" y="908720"/>
            <a:ext cx="1008112" cy="584775"/>
          </a:xfrm>
          <a:prstGeom prst="rect">
            <a:avLst/>
          </a:prstGeom>
          <a:noFill/>
        </p:spPr>
        <p:txBody>
          <a:bodyPr wrap="square" rtlCol="0">
            <a:spAutoFit/>
          </a:bodyPr>
          <a:lstStyle/>
          <a:p>
            <a:pPr algn="ctr"/>
            <a:r>
              <a:rPr lang="fr-FR" sz="1600" b="1" dirty="0" err="1" smtClean="0"/>
              <a:t>Foreign</a:t>
            </a:r>
            <a:endParaRPr lang="fr-FR" sz="1600" b="1" dirty="0" smtClean="0"/>
          </a:p>
          <a:p>
            <a:pPr algn="ctr"/>
            <a:r>
              <a:rPr lang="fr-FR" sz="1600" b="1" dirty="0" err="1" smtClean="0"/>
              <a:t>Owned</a:t>
            </a:r>
            <a:endParaRPr lang="fr-FR" sz="1600" b="1" dirty="0" smtClean="0"/>
          </a:p>
        </p:txBody>
      </p:sp>
      <p:sp>
        <p:nvSpPr>
          <p:cNvPr id="24" name="CasellaDiTesto 23"/>
          <p:cNvSpPr txBox="1"/>
          <p:nvPr/>
        </p:nvSpPr>
        <p:spPr>
          <a:xfrm>
            <a:off x="868763" y="1772816"/>
            <a:ext cx="822469" cy="369332"/>
          </a:xfrm>
          <a:prstGeom prst="rect">
            <a:avLst/>
          </a:prstGeom>
          <a:noFill/>
        </p:spPr>
        <p:txBody>
          <a:bodyPr wrap="none" rtlCol="0">
            <a:spAutoFit/>
          </a:bodyPr>
          <a:lstStyle/>
          <a:p>
            <a:pPr algn="r"/>
            <a:r>
              <a:rPr lang="fr-FR" b="1" dirty="0" smtClean="0">
                <a:solidFill>
                  <a:schemeClr val="accent2">
                    <a:lumMod val="75000"/>
                  </a:schemeClr>
                </a:solidFill>
              </a:rPr>
              <a:t>PRATO</a:t>
            </a:r>
            <a:endParaRPr lang="fr-FR" b="1" dirty="0">
              <a:solidFill>
                <a:schemeClr val="accent2">
                  <a:lumMod val="75000"/>
                </a:schemeClr>
              </a:solidFill>
            </a:endParaRPr>
          </a:p>
        </p:txBody>
      </p:sp>
      <p:sp>
        <p:nvSpPr>
          <p:cNvPr id="25" name="CasellaDiTesto 24"/>
          <p:cNvSpPr txBox="1"/>
          <p:nvPr/>
        </p:nvSpPr>
        <p:spPr>
          <a:xfrm>
            <a:off x="540211" y="2348880"/>
            <a:ext cx="1151021" cy="369332"/>
          </a:xfrm>
          <a:prstGeom prst="rect">
            <a:avLst/>
          </a:prstGeom>
          <a:noFill/>
        </p:spPr>
        <p:txBody>
          <a:bodyPr wrap="none" rtlCol="0">
            <a:spAutoFit/>
          </a:bodyPr>
          <a:lstStyle/>
          <a:p>
            <a:pPr algn="r"/>
            <a:r>
              <a:rPr lang="fr-FR" b="1" dirty="0" smtClean="0">
                <a:solidFill>
                  <a:schemeClr val="accent2">
                    <a:lumMod val="75000"/>
                  </a:schemeClr>
                </a:solidFill>
              </a:rPr>
              <a:t>SABADELL</a:t>
            </a:r>
            <a:endParaRPr lang="fr-FR" b="1" dirty="0">
              <a:solidFill>
                <a:schemeClr val="accent2">
                  <a:lumMod val="75000"/>
                </a:schemeClr>
              </a:solidFill>
            </a:endParaRPr>
          </a:p>
        </p:txBody>
      </p:sp>
      <p:sp>
        <p:nvSpPr>
          <p:cNvPr id="26" name="CasellaDiTesto 25"/>
          <p:cNvSpPr txBox="1"/>
          <p:nvPr/>
        </p:nvSpPr>
        <p:spPr>
          <a:xfrm>
            <a:off x="319831" y="2924944"/>
            <a:ext cx="1371401" cy="369332"/>
          </a:xfrm>
          <a:prstGeom prst="rect">
            <a:avLst/>
          </a:prstGeom>
          <a:noFill/>
        </p:spPr>
        <p:txBody>
          <a:bodyPr wrap="none" rtlCol="0">
            <a:spAutoFit/>
          </a:bodyPr>
          <a:lstStyle/>
          <a:p>
            <a:pPr algn="r"/>
            <a:r>
              <a:rPr lang="fr-FR" b="1" dirty="0" smtClean="0">
                <a:solidFill>
                  <a:schemeClr val="accent2">
                    <a:lumMod val="75000"/>
                  </a:schemeClr>
                </a:solidFill>
              </a:rPr>
              <a:t>THESSALON.</a:t>
            </a:r>
            <a:endParaRPr lang="fr-FR" b="1" dirty="0">
              <a:solidFill>
                <a:schemeClr val="accent2">
                  <a:lumMod val="75000"/>
                </a:schemeClr>
              </a:solidFill>
            </a:endParaRPr>
          </a:p>
        </p:txBody>
      </p:sp>
      <p:sp>
        <p:nvSpPr>
          <p:cNvPr id="27" name="CasellaDiTesto 26"/>
          <p:cNvSpPr txBox="1"/>
          <p:nvPr/>
        </p:nvSpPr>
        <p:spPr>
          <a:xfrm>
            <a:off x="428835" y="3573016"/>
            <a:ext cx="1262397" cy="369332"/>
          </a:xfrm>
          <a:prstGeom prst="rect">
            <a:avLst/>
          </a:prstGeom>
          <a:noFill/>
        </p:spPr>
        <p:txBody>
          <a:bodyPr wrap="none" rtlCol="0">
            <a:spAutoFit/>
          </a:bodyPr>
          <a:lstStyle/>
          <a:p>
            <a:pPr algn="r"/>
            <a:r>
              <a:rPr lang="fr-FR" b="1" dirty="0" smtClean="0">
                <a:solidFill>
                  <a:schemeClr val="accent2">
                    <a:lumMod val="75000"/>
                  </a:schemeClr>
                </a:solidFill>
              </a:rPr>
              <a:t>T/C CETTEX</a:t>
            </a:r>
            <a:endParaRPr lang="fr-FR" b="1" dirty="0">
              <a:solidFill>
                <a:schemeClr val="accent2">
                  <a:lumMod val="75000"/>
                </a:schemeClr>
              </a:solidFill>
            </a:endParaRPr>
          </a:p>
        </p:txBody>
      </p:sp>
      <p:sp>
        <p:nvSpPr>
          <p:cNvPr id="29" name="CasellaDiTesto 28"/>
          <p:cNvSpPr txBox="1"/>
          <p:nvPr/>
        </p:nvSpPr>
        <p:spPr>
          <a:xfrm>
            <a:off x="209736" y="4797152"/>
            <a:ext cx="1481496" cy="369332"/>
          </a:xfrm>
          <a:prstGeom prst="rect">
            <a:avLst/>
          </a:prstGeom>
          <a:noFill/>
        </p:spPr>
        <p:txBody>
          <a:bodyPr wrap="none" rtlCol="0">
            <a:spAutoFit/>
          </a:bodyPr>
          <a:lstStyle/>
          <a:p>
            <a:pPr algn="r"/>
            <a:r>
              <a:rPr lang="fr-FR" b="1" dirty="0" smtClean="0">
                <a:solidFill>
                  <a:schemeClr val="accent2">
                    <a:lumMod val="75000"/>
                  </a:schemeClr>
                </a:solidFill>
              </a:rPr>
              <a:t>ALEXANDRIA </a:t>
            </a:r>
            <a:endParaRPr lang="fr-FR" b="1" dirty="0">
              <a:solidFill>
                <a:schemeClr val="accent2">
                  <a:lumMod val="75000"/>
                </a:schemeClr>
              </a:solidFill>
            </a:endParaRPr>
          </a:p>
        </p:txBody>
      </p:sp>
      <p:sp>
        <p:nvSpPr>
          <p:cNvPr id="30" name="CasellaDiTesto 29"/>
          <p:cNvSpPr txBox="1"/>
          <p:nvPr/>
        </p:nvSpPr>
        <p:spPr>
          <a:xfrm>
            <a:off x="334770" y="5373216"/>
            <a:ext cx="1356462" cy="369332"/>
          </a:xfrm>
          <a:prstGeom prst="rect">
            <a:avLst/>
          </a:prstGeom>
          <a:noFill/>
        </p:spPr>
        <p:txBody>
          <a:bodyPr wrap="none" rtlCol="0">
            <a:spAutoFit/>
          </a:bodyPr>
          <a:lstStyle/>
          <a:p>
            <a:pPr algn="r"/>
            <a:r>
              <a:rPr lang="fr-FR" b="1" dirty="0" smtClean="0">
                <a:solidFill>
                  <a:schemeClr val="accent2">
                    <a:lumMod val="75000"/>
                  </a:schemeClr>
                </a:solidFill>
              </a:rPr>
              <a:t>BETHLEHEM</a:t>
            </a:r>
            <a:endParaRPr lang="fr-FR" b="1" dirty="0">
              <a:solidFill>
                <a:schemeClr val="accent2">
                  <a:lumMod val="75000"/>
                </a:schemeClr>
              </a:solidFill>
            </a:endParaRPr>
          </a:p>
        </p:txBody>
      </p:sp>
      <p:sp>
        <p:nvSpPr>
          <p:cNvPr id="31" name="CasellaDiTesto 30"/>
          <p:cNvSpPr txBox="1"/>
          <p:nvPr/>
        </p:nvSpPr>
        <p:spPr>
          <a:xfrm>
            <a:off x="671401" y="5949280"/>
            <a:ext cx="1019831" cy="369332"/>
          </a:xfrm>
          <a:prstGeom prst="rect">
            <a:avLst/>
          </a:prstGeom>
          <a:noFill/>
        </p:spPr>
        <p:txBody>
          <a:bodyPr wrap="none" rtlCol="0">
            <a:spAutoFit/>
          </a:bodyPr>
          <a:lstStyle/>
          <a:p>
            <a:pPr algn="r"/>
            <a:r>
              <a:rPr lang="fr-FR" b="1" dirty="0" smtClean="0">
                <a:solidFill>
                  <a:schemeClr val="accent2">
                    <a:lumMod val="75000"/>
                  </a:schemeClr>
                </a:solidFill>
              </a:rPr>
              <a:t>AMMAN</a:t>
            </a:r>
            <a:endParaRPr lang="fr-FR" b="1" dirty="0">
              <a:solidFill>
                <a:schemeClr val="accent2">
                  <a:lumMod val="75000"/>
                </a:schemeClr>
              </a:solidFill>
            </a:endParaRPr>
          </a:p>
        </p:txBody>
      </p:sp>
      <p:sp>
        <p:nvSpPr>
          <p:cNvPr id="32" name="CasellaDiTesto 31"/>
          <p:cNvSpPr txBox="1"/>
          <p:nvPr/>
        </p:nvSpPr>
        <p:spPr>
          <a:xfrm>
            <a:off x="2771800" y="908720"/>
            <a:ext cx="1296144" cy="584775"/>
          </a:xfrm>
          <a:prstGeom prst="rect">
            <a:avLst/>
          </a:prstGeom>
          <a:noFill/>
        </p:spPr>
        <p:txBody>
          <a:bodyPr wrap="square" rtlCol="0">
            <a:spAutoFit/>
          </a:bodyPr>
          <a:lstStyle/>
          <a:p>
            <a:pPr algn="ctr"/>
            <a:r>
              <a:rPr lang="fr-FR" sz="1600" b="1" dirty="0" err="1" smtClean="0"/>
              <a:t>Sub</a:t>
            </a:r>
            <a:r>
              <a:rPr lang="fr-FR" sz="1600" b="1" dirty="0" smtClean="0"/>
              <a:t>-</a:t>
            </a:r>
            <a:r>
              <a:rPr lang="fr-FR" sz="1600" b="1" dirty="0" err="1" smtClean="0"/>
              <a:t>contr</a:t>
            </a:r>
            <a:r>
              <a:rPr lang="fr-FR" sz="1600" b="1" dirty="0" smtClean="0"/>
              <a:t>.</a:t>
            </a:r>
          </a:p>
          <a:p>
            <a:pPr algn="ctr"/>
            <a:r>
              <a:rPr lang="fr-FR" sz="1600" b="1" dirty="0" smtClean="0"/>
              <a:t>For </a:t>
            </a:r>
            <a:r>
              <a:rPr lang="fr-FR" sz="1600" b="1" dirty="0" err="1" smtClean="0"/>
              <a:t>Outside</a:t>
            </a:r>
            <a:r>
              <a:rPr lang="fr-FR" sz="1600" b="1" dirty="0" smtClean="0"/>
              <a:t> </a:t>
            </a:r>
          </a:p>
        </p:txBody>
      </p:sp>
      <p:sp>
        <p:nvSpPr>
          <p:cNvPr id="35" name="CasellaDiTesto 34"/>
          <p:cNvSpPr txBox="1"/>
          <p:nvPr/>
        </p:nvSpPr>
        <p:spPr>
          <a:xfrm>
            <a:off x="5220072" y="908720"/>
            <a:ext cx="1224136" cy="584775"/>
          </a:xfrm>
          <a:prstGeom prst="rect">
            <a:avLst/>
          </a:prstGeom>
          <a:noFill/>
        </p:spPr>
        <p:txBody>
          <a:bodyPr wrap="square" rtlCol="0">
            <a:spAutoFit/>
          </a:bodyPr>
          <a:lstStyle/>
          <a:p>
            <a:pPr algn="ctr"/>
            <a:r>
              <a:rPr lang="fr-FR" sz="1600" b="1" dirty="0" smtClean="0"/>
              <a:t>Internat.</a:t>
            </a:r>
          </a:p>
          <a:p>
            <a:pPr algn="ctr"/>
            <a:r>
              <a:rPr lang="fr-FR" sz="1600" b="1" dirty="0" smtClean="0"/>
              <a:t>Co- </a:t>
            </a:r>
            <a:r>
              <a:rPr lang="fr-FR" sz="1600" b="1" dirty="0" err="1" smtClean="0"/>
              <a:t>contr</a:t>
            </a:r>
            <a:r>
              <a:rPr lang="fr-FR" sz="1600" b="1" dirty="0" smtClean="0"/>
              <a:t>.</a:t>
            </a:r>
          </a:p>
        </p:txBody>
      </p:sp>
      <p:sp>
        <p:nvSpPr>
          <p:cNvPr id="36" name="CasellaDiTesto 35"/>
          <p:cNvSpPr txBox="1"/>
          <p:nvPr/>
        </p:nvSpPr>
        <p:spPr>
          <a:xfrm>
            <a:off x="6516216" y="1154941"/>
            <a:ext cx="1008112" cy="338554"/>
          </a:xfrm>
          <a:prstGeom prst="rect">
            <a:avLst/>
          </a:prstGeom>
          <a:noFill/>
        </p:spPr>
        <p:txBody>
          <a:bodyPr wrap="square" rtlCol="0">
            <a:spAutoFit/>
          </a:bodyPr>
          <a:lstStyle/>
          <a:p>
            <a:pPr algn="ctr"/>
            <a:r>
              <a:rPr lang="fr-FR" sz="1600" b="1" dirty="0" err="1" smtClean="0"/>
              <a:t>Hybrids</a:t>
            </a:r>
            <a:endParaRPr lang="fr-FR" sz="1600" b="1" dirty="0" smtClean="0"/>
          </a:p>
        </p:txBody>
      </p:sp>
      <p:sp>
        <p:nvSpPr>
          <p:cNvPr id="37" name="CasellaDiTesto 36"/>
          <p:cNvSpPr txBox="1"/>
          <p:nvPr/>
        </p:nvSpPr>
        <p:spPr>
          <a:xfrm>
            <a:off x="7596336" y="908720"/>
            <a:ext cx="1296144" cy="584775"/>
          </a:xfrm>
          <a:prstGeom prst="rect">
            <a:avLst/>
          </a:prstGeom>
          <a:noFill/>
        </p:spPr>
        <p:txBody>
          <a:bodyPr wrap="square" rtlCol="0">
            <a:spAutoFit/>
          </a:bodyPr>
          <a:lstStyle/>
          <a:p>
            <a:pPr algn="ctr"/>
            <a:r>
              <a:rPr lang="fr-FR" sz="1600" b="1" dirty="0" smtClean="0"/>
              <a:t>Brands</a:t>
            </a:r>
          </a:p>
          <a:p>
            <a:pPr algn="ctr"/>
            <a:r>
              <a:rPr lang="fr-FR" sz="1600" b="1" dirty="0" err="1" smtClean="0"/>
              <a:t>Own</a:t>
            </a:r>
            <a:r>
              <a:rPr lang="fr-FR" sz="1600" b="1" dirty="0" smtClean="0"/>
              <a:t>  </a:t>
            </a:r>
            <a:r>
              <a:rPr lang="fr-FR" sz="1600" b="1" dirty="0" err="1" smtClean="0"/>
              <a:t>Prod</a:t>
            </a:r>
            <a:r>
              <a:rPr lang="fr-FR" sz="1600" b="1" dirty="0" smtClean="0"/>
              <a:t>.</a:t>
            </a:r>
          </a:p>
        </p:txBody>
      </p:sp>
      <p:sp>
        <p:nvSpPr>
          <p:cNvPr id="70" name="CasellaDiTesto 69"/>
          <p:cNvSpPr txBox="1"/>
          <p:nvPr/>
        </p:nvSpPr>
        <p:spPr>
          <a:xfrm>
            <a:off x="3995936" y="908720"/>
            <a:ext cx="1224136" cy="584775"/>
          </a:xfrm>
          <a:prstGeom prst="rect">
            <a:avLst/>
          </a:prstGeom>
          <a:noFill/>
        </p:spPr>
        <p:txBody>
          <a:bodyPr wrap="square" rtlCol="0">
            <a:spAutoFit/>
          </a:bodyPr>
          <a:lstStyle/>
          <a:p>
            <a:pPr algn="ctr"/>
            <a:r>
              <a:rPr lang="fr-FR" sz="1600" b="1" dirty="0" err="1" smtClean="0"/>
              <a:t>Sub</a:t>
            </a:r>
            <a:r>
              <a:rPr lang="fr-FR" sz="1600" b="1" dirty="0" smtClean="0"/>
              <a:t>-</a:t>
            </a:r>
            <a:r>
              <a:rPr lang="fr-FR" sz="1600" b="1" dirty="0" err="1" smtClean="0"/>
              <a:t>contr</a:t>
            </a:r>
            <a:r>
              <a:rPr lang="fr-FR" sz="1600" b="1" dirty="0" smtClean="0"/>
              <a:t>.</a:t>
            </a:r>
          </a:p>
          <a:p>
            <a:pPr algn="ctr"/>
            <a:r>
              <a:rPr lang="fr-FR" sz="1600" b="1" dirty="0" smtClean="0"/>
              <a:t>For Inside</a:t>
            </a:r>
          </a:p>
        </p:txBody>
      </p:sp>
      <p:sp>
        <p:nvSpPr>
          <p:cNvPr id="71" name="Rettangolo 70"/>
          <p:cNvSpPr/>
          <p:nvPr/>
        </p:nvSpPr>
        <p:spPr>
          <a:xfrm>
            <a:off x="4188658" y="1715515"/>
            <a:ext cx="86409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ttangolo 74"/>
          <p:cNvSpPr/>
          <p:nvPr/>
        </p:nvSpPr>
        <p:spPr>
          <a:xfrm>
            <a:off x="7794002" y="1727609"/>
            <a:ext cx="692448" cy="296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ttangolo 76"/>
          <p:cNvSpPr/>
          <p:nvPr/>
        </p:nvSpPr>
        <p:spPr>
          <a:xfrm>
            <a:off x="4249688" y="2387228"/>
            <a:ext cx="754360" cy="2541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ttangolo 79"/>
          <p:cNvSpPr/>
          <p:nvPr/>
        </p:nvSpPr>
        <p:spPr>
          <a:xfrm>
            <a:off x="7852194" y="2333890"/>
            <a:ext cx="576064" cy="330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ttangolo 80"/>
          <p:cNvSpPr/>
          <p:nvPr/>
        </p:nvSpPr>
        <p:spPr>
          <a:xfrm>
            <a:off x="3115585" y="3007742"/>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ttangolo 82"/>
          <p:cNvSpPr/>
          <p:nvPr/>
        </p:nvSpPr>
        <p:spPr>
          <a:xfrm>
            <a:off x="5364088" y="2997076"/>
            <a:ext cx="802580" cy="262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ttangolo 84"/>
          <p:cNvSpPr/>
          <p:nvPr/>
        </p:nvSpPr>
        <p:spPr>
          <a:xfrm>
            <a:off x="7889550" y="2996952"/>
            <a:ext cx="501352" cy="26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ttangolo 85"/>
          <p:cNvSpPr/>
          <p:nvPr/>
        </p:nvSpPr>
        <p:spPr>
          <a:xfrm>
            <a:off x="2040868" y="3627574"/>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ttangolo 86"/>
          <p:cNvSpPr/>
          <p:nvPr/>
        </p:nvSpPr>
        <p:spPr>
          <a:xfrm>
            <a:off x="3115585" y="3627574"/>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ttangolo 90"/>
          <p:cNvSpPr/>
          <p:nvPr/>
        </p:nvSpPr>
        <p:spPr>
          <a:xfrm>
            <a:off x="1990564" y="4244330"/>
            <a:ext cx="698376"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ttangolo 91"/>
          <p:cNvSpPr/>
          <p:nvPr/>
        </p:nvSpPr>
        <p:spPr>
          <a:xfrm>
            <a:off x="3162441" y="4221088"/>
            <a:ext cx="504056"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ttangolo 96"/>
          <p:cNvSpPr/>
          <p:nvPr/>
        </p:nvSpPr>
        <p:spPr>
          <a:xfrm>
            <a:off x="2040868" y="4843636"/>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ttangolo 97"/>
          <p:cNvSpPr/>
          <p:nvPr/>
        </p:nvSpPr>
        <p:spPr>
          <a:xfrm>
            <a:off x="3065281" y="4782163"/>
            <a:ext cx="698376" cy="334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ttangolo 100"/>
          <p:cNvSpPr/>
          <p:nvPr/>
        </p:nvSpPr>
        <p:spPr>
          <a:xfrm>
            <a:off x="3115585" y="5445224"/>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ttangolo 103"/>
          <p:cNvSpPr/>
          <p:nvPr/>
        </p:nvSpPr>
        <p:spPr>
          <a:xfrm>
            <a:off x="2946417" y="5966586"/>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ttore 1 7"/>
          <p:cNvCxnSpPr/>
          <p:nvPr/>
        </p:nvCxnSpPr>
        <p:spPr>
          <a:xfrm>
            <a:off x="1799184"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2807296"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4002629"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5197962"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6393295"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7588628"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8783960" y="1124744"/>
            <a:ext cx="0" cy="5328592"/>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ttangolo 53"/>
          <p:cNvSpPr/>
          <p:nvPr/>
        </p:nvSpPr>
        <p:spPr>
          <a:xfrm>
            <a:off x="6813251" y="3627574"/>
            <a:ext cx="353347" cy="180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ttangolo 54"/>
          <p:cNvSpPr/>
          <p:nvPr/>
        </p:nvSpPr>
        <p:spPr>
          <a:xfrm>
            <a:off x="6813250" y="1790273"/>
            <a:ext cx="353348" cy="160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ttangolo 55"/>
          <p:cNvSpPr/>
          <p:nvPr/>
        </p:nvSpPr>
        <p:spPr>
          <a:xfrm>
            <a:off x="6813250" y="3025625"/>
            <a:ext cx="353348" cy="160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5904656" cy="634082"/>
          </a:xfrm>
        </p:spPr>
        <p:txBody>
          <a:bodyPr>
            <a:normAutofit/>
          </a:bodyPr>
          <a:lstStyle/>
          <a:p>
            <a:pPr algn="l"/>
            <a:r>
              <a:rPr lang="fr-FR" sz="3200" b="1" dirty="0" err="1" smtClean="0">
                <a:solidFill>
                  <a:schemeClr val="accent1">
                    <a:lumMod val="75000"/>
                  </a:schemeClr>
                </a:solidFill>
              </a:rPr>
              <a:t>Prevailing</a:t>
            </a:r>
            <a:r>
              <a:rPr lang="fr-FR" sz="3200" b="1" dirty="0" smtClean="0">
                <a:solidFill>
                  <a:schemeClr val="accent1">
                    <a:lumMod val="75000"/>
                  </a:schemeClr>
                </a:solidFill>
              </a:rPr>
              <a:t> Segments</a:t>
            </a:r>
            <a:endParaRPr lang="fr-FR" sz="3200" b="1" dirty="0">
              <a:solidFill>
                <a:schemeClr val="accent1">
                  <a:lumMod val="75000"/>
                </a:schemeClr>
              </a:solidFill>
            </a:endParaRPr>
          </a:p>
        </p:txBody>
      </p:sp>
      <p:sp>
        <p:nvSpPr>
          <p:cNvPr id="3"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1"/>
                </a:solidFill>
                <a:effectLst/>
                <a:uLnTx/>
                <a:uFillTx/>
                <a:latin typeface="+mj-lt"/>
                <a:ea typeface="+mj-ea"/>
                <a:cs typeface="+mj-cs"/>
              </a:rPr>
              <a:t/>
            </a:r>
            <a:br>
              <a:rPr kumimoji="0" lang="fr-FR" sz="3200" b="0" i="0" u="none" strike="noStrike" kern="1200" cap="none" spc="0" normalizeH="0" baseline="0" noProof="0" dirty="0" smtClean="0">
                <a:ln>
                  <a:noFill/>
                </a:ln>
                <a:solidFill>
                  <a:schemeClr val="tx1"/>
                </a:solidFill>
                <a:effectLst/>
                <a:uLnTx/>
                <a:uFillTx/>
                <a:latin typeface="+mj-lt"/>
                <a:ea typeface="+mj-ea"/>
                <a:cs typeface="+mj-cs"/>
              </a:rPr>
            </a:b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olo 1"/>
          <p:cNvSpPr txBox="1">
            <a:spLocks/>
          </p:cNvSpPr>
          <p:nvPr/>
        </p:nvSpPr>
        <p:spPr>
          <a:xfrm>
            <a:off x="39553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9" name="Connettore 1 8"/>
          <p:cNvCxnSpPr/>
          <p:nvPr/>
        </p:nvCxnSpPr>
        <p:spPr>
          <a:xfrm>
            <a:off x="1799184"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807296"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002629"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5197962"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6393295"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7588628" y="1124744"/>
            <a:ext cx="0" cy="53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8783960" y="1124744"/>
            <a:ext cx="0" cy="5328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1367136" y="1484784"/>
            <a:ext cx="7776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179512" y="4221088"/>
            <a:ext cx="1691232" cy="369332"/>
          </a:xfrm>
          <a:prstGeom prst="rect">
            <a:avLst/>
          </a:prstGeom>
          <a:noFill/>
        </p:spPr>
        <p:txBody>
          <a:bodyPr wrap="none" rtlCol="0">
            <a:spAutoFit/>
          </a:bodyPr>
          <a:lstStyle/>
          <a:p>
            <a:r>
              <a:rPr lang="fr-FR" b="1" dirty="0" smtClean="0">
                <a:solidFill>
                  <a:schemeClr val="accent2">
                    <a:lumMod val="75000"/>
                  </a:schemeClr>
                </a:solidFill>
              </a:rPr>
              <a:t>TECH/MFCPOLE</a:t>
            </a:r>
            <a:endParaRPr lang="fr-FR" b="1" dirty="0">
              <a:solidFill>
                <a:schemeClr val="accent2">
                  <a:lumMod val="75000"/>
                </a:schemeClr>
              </a:solidFill>
            </a:endParaRPr>
          </a:p>
        </p:txBody>
      </p:sp>
      <p:sp>
        <p:nvSpPr>
          <p:cNvPr id="25" name="CasellaDiTesto 24"/>
          <p:cNvSpPr txBox="1"/>
          <p:nvPr/>
        </p:nvSpPr>
        <p:spPr>
          <a:xfrm>
            <a:off x="1048275" y="1772816"/>
            <a:ext cx="822469" cy="369332"/>
          </a:xfrm>
          <a:prstGeom prst="rect">
            <a:avLst/>
          </a:prstGeom>
          <a:noFill/>
        </p:spPr>
        <p:txBody>
          <a:bodyPr wrap="none" rtlCol="0">
            <a:spAutoFit/>
          </a:bodyPr>
          <a:lstStyle/>
          <a:p>
            <a:r>
              <a:rPr lang="fr-FR" b="1" dirty="0" smtClean="0">
                <a:solidFill>
                  <a:schemeClr val="accent2">
                    <a:lumMod val="75000"/>
                  </a:schemeClr>
                </a:solidFill>
              </a:rPr>
              <a:t>PRATO</a:t>
            </a:r>
            <a:endParaRPr lang="fr-FR" b="1" dirty="0">
              <a:solidFill>
                <a:schemeClr val="accent2">
                  <a:lumMod val="75000"/>
                </a:schemeClr>
              </a:solidFill>
            </a:endParaRPr>
          </a:p>
        </p:txBody>
      </p:sp>
      <p:sp>
        <p:nvSpPr>
          <p:cNvPr id="26" name="CasellaDiTesto 25"/>
          <p:cNvSpPr txBox="1"/>
          <p:nvPr/>
        </p:nvSpPr>
        <p:spPr>
          <a:xfrm>
            <a:off x="719723" y="2348880"/>
            <a:ext cx="1151021" cy="369332"/>
          </a:xfrm>
          <a:prstGeom prst="rect">
            <a:avLst/>
          </a:prstGeom>
          <a:noFill/>
        </p:spPr>
        <p:txBody>
          <a:bodyPr wrap="none" rtlCol="0">
            <a:spAutoFit/>
          </a:bodyPr>
          <a:lstStyle/>
          <a:p>
            <a:r>
              <a:rPr lang="fr-FR" b="1" dirty="0" smtClean="0">
                <a:solidFill>
                  <a:schemeClr val="accent2">
                    <a:lumMod val="75000"/>
                  </a:schemeClr>
                </a:solidFill>
              </a:rPr>
              <a:t>SABADELL</a:t>
            </a:r>
            <a:endParaRPr lang="fr-FR" b="1" dirty="0">
              <a:solidFill>
                <a:schemeClr val="accent2">
                  <a:lumMod val="75000"/>
                </a:schemeClr>
              </a:solidFill>
            </a:endParaRPr>
          </a:p>
        </p:txBody>
      </p:sp>
      <p:sp>
        <p:nvSpPr>
          <p:cNvPr id="27" name="CasellaDiTesto 26"/>
          <p:cNvSpPr txBox="1"/>
          <p:nvPr/>
        </p:nvSpPr>
        <p:spPr>
          <a:xfrm>
            <a:off x="499343" y="2924944"/>
            <a:ext cx="1371401" cy="369332"/>
          </a:xfrm>
          <a:prstGeom prst="rect">
            <a:avLst/>
          </a:prstGeom>
          <a:noFill/>
        </p:spPr>
        <p:txBody>
          <a:bodyPr wrap="none" rtlCol="0">
            <a:spAutoFit/>
          </a:bodyPr>
          <a:lstStyle/>
          <a:p>
            <a:r>
              <a:rPr lang="fr-FR" b="1" dirty="0" smtClean="0">
                <a:solidFill>
                  <a:schemeClr val="accent2">
                    <a:lumMod val="75000"/>
                  </a:schemeClr>
                </a:solidFill>
              </a:rPr>
              <a:t>THESSALON.</a:t>
            </a:r>
            <a:endParaRPr lang="fr-FR" b="1" dirty="0">
              <a:solidFill>
                <a:schemeClr val="accent2">
                  <a:lumMod val="75000"/>
                </a:schemeClr>
              </a:solidFill>
            </a:endParaRPr>
          </a:p>
        </p:txBody>
      </p:sp>
      <p:sp>
        <p:nvSpPr>
          <p:cNvPr id="28" name="CasellaDiTesto 27"/>
          <p:cNvSpPr txBox="1"/>
          <p:nvPr/>
        </p:nvSpPr>
        <p:spPr>
          <a:xfrm>
            <a:off x="608347" y="3573016"/>
            <a:ext cx="1262397" cy="369332"/>
          </a:xfrm>
          <a:prstGeom prst="rect">
            <a:avLst/>
          </a:prstGeom>
          <a:noFill/>
        </p:spPr>
        <p:txBody>
          <a:bodyPr wrap="none" rtlCol="0">
            <a:spAutoFit/>
          </a:bodyPr>
          <a:lstStyle/>
          <a:p>
            <a:r>
              <a:rPr lang="fr-FR" b="1" dirty="0" smtClean="0">
                <a:solidFill>
                  <a:schemeClr val="accent2">
                    <a:lumMod val="75000"/>
                  </a:schemeClr>
                </a:solidFill>
              </a:rPr>
              <a:t>T/C CETTEX</a:t>
            </a:r>
            <a:endParaRPr lang="fr-FR" b="1" dirty="0">
              <a:solidFill>
                <a:schemeClr val="accent2">
                  <a:lumMod val="75000"/>
                </a:schemeClr>
              </a:solidFill>
            </a:endParaRPr>
          </a:p>
        </p:txBody>
      </p:sp>
      <p:sp>
        <p:nvSpPr>
          <p:cNvPr id="30" name="CasellaDiTesto 29"/>
          <p:cNvSpPr txBox="1"/>
          <p:nvPr/>
        </p:nvSpPr>
        <p:spPr>
          <a:xfrm>
            <a:off x="389248" y="4797152"/>
            <a:ext cx="1481496" cy="369332"/>
          </a:xfrm>
          <a:prstGeom prst="rect">
            <a:avLst/>
          </a:prstGeom>
          <a:noFill/>
        </p:spPr>
        <p:txBody>
          <a:bodyPr wrap="none" rtlCol="0">
            <a:spAutoFit/>
          </a:bodyPr>
          <a:lstStyle/>
          <a:p>
            <a:r>
              <a:rPr lang="fr-FR" b="1" dirty="0" smtClean="0">
                <a:solidFill>
                  <a:schemeClr val="accent2">
                    <a:lumMod val="75000"/>
                  </a:schemeClr>
                </a:solidFill>
              </a:rPr>
              <a:t>ALEXANDRIA </a:t>
            </a:r>
            <a:endParaRPr lang="fr-FR" b="1" dirty="0">
              <a:solidFill>
                <a:schemeClr val="accent2">
                  <a:lumMod val="75000"/>
                </a:schemeClr>
              </a:solidFill>
            </a:endParaRPr>
          </a:p>
        </p:txBody>
      </p:sp>
      <p:sp>
        <p:nvSpPr>
          <p:cNvPr id="31" name="CasellaDiTesto 30"/>
          <p:cNvSpPr txBox="1"/>
          <p:nvPr/>
        </p:nvSpPr>
        <p:spPr>
          <a:xfrm>
            <a:off x="514282" y="5373216"/>
            <a:ext cx="1356462" cy="369332"/>
          </a:xfrm>
          <a:prstGeom prst="rect">
            <a:avLst/>
          </a:prstGeom>
          <a:noFill/>
        </p:spPr>
        <p:txBody>
          <a:bodyPr wrap="none" rtlCol="0">
            <a:spAutoFit/>
          </a:bodyPr>
          <a:lstStyle/>
          <a:p>
            <a:r>
              <a:rPr lang="fr-FR" b="1" dirty="0" smtClean="0">
                <a:solidFill>
                  <a:schemeClr val="accent2">
                    <a:lumMod val="75000"/>
                  </a:schemeClr>
                </a:solidFill>
              </a:rPr>
              <a:t>BETHLEHEM</a:t>
            </a:r>
            <a:endParaRPr lang="fr-FR" b="1" dirty="0">
              <a:solidFill>
                <a:schemeClr val="accent2">
                  <a:lumMod val="75000"/>
                </a:schemeClr>
              </a:solidFill>
            </a:endParaRPr>
          </a:p>
        </p:txBody>
      </p:sp>
      <p:sp>
        <p:nvSpPr>
          <p:cNvPr id="32" name="CasellaDiTesto 31"/>
          <p:cNvSpPr txBox="1"/>
          <p:nvPr/>
        </p:nvSpPr>
        <p:spPr>
          <a:xfrm>
            <a:off x="850913" y="5949280"/>
            <a:ext cx="1019831" cy="369332"/>
          </a:xfrm>
          <a:prstGeom prst="rect">
            <a:avLst/>
          </a:prstGeom>
          <a:noFill/>
        </p:spPr>
        <p:txBody>
          <a:bodyPr wrap="none" rtlCol="0">
            <a:spAutoFit/>
          </a:bodyPr>
          <a:lstStyle/>
          <a:p>
            <a:r>
              <a:rPr lang="fr-FR" b="1" dirty="0" smtClean="0">
                <a:solidFill>
                  <a:schemeClr val="accent2">
                    <a:lumMod val="75000"/>
                  </a:schemeClr>
                </a:solidFill>
              </a:rPr>
              <a:t>AMMAN</a:t>
            </a:r>
            <a:endParaRPr lang="fr-FR" b="1" dirty="0">
              <a:solidFill>
                <a:schemeClr val="accent2">
                  <a:lumMod val="75000"/>
                </a:schemeClr>
              </a:solidFill>
            </a:endParaRPr>
          </a:p>
        </p:txBody>
      </p:sp>
      <p:sp>
        <p:nvSpPr>
          <p:cNvPr id="33" name="CasellaDiTesto 32"/>
          <p:cNvSpPr txBox="1"/>
          <p:nvPr/>
        </p:nvSpPr>
        <p:spPr>
          <a:xfrm>
            <a:off x="2869501" y="872154"/>
            <a:ext cx="1224136" cy="656590"/>
          </a:xfrm>
          <a:prstGeom prst="rect">
            <a:avLst/>
          </a:prstGeom>
          <a:noFill/>
        </p:spPr>
        <p:txBody>
          <a:bodyPr wrap="square" rtlCol="0">
            <a:spAutoFit/>
          </a:bodyPr>
          <a:lstStyle/>
          <a:p>
            <a:pPr algn="ctr">
              <a:lnSpc>
                <a:spcPts val="2160"/>
              </a:lnSpc>
            </a:pPr>
            <a:r>
              <a:rPr lang="fr-FR" b="1" dirty="0" smtClean="0"/>
              <a:t>Standard</a:t>
            </a:r>
          </a:p>
          <a:p>
            <a:pPr algn="ctr">
              <a:lnSpc>
                <a:spcPts val="2160"/>
              </a:lnSpc>
            </a:pPr>
            <a:r>
              <a:rPr lang="fr-FR" b="1" dirty="0" smtClean="0"/>
              <a:t>Wear </a:t>
            </a:r>
          </a:p>
        </p:txBody>
      </p:sp>
      <p:sp>
        <p:nvSpPr>
          <p:cNvPr id="34" name="CasellaDiTesto 33"/>
          <p:cNvSpPr txBox="1"/>
          <p:nvPr/>
        </p:nvSpPr>
        <p:spPr>
          <a:xfrm>
            <a:off x="1832586" y="872154"/>
            <a:ext cx="1008112" cy="656590"/>
          </a:xfrm>
          <a:prstGeom prst="rect">
            <a:avLst/>
          </a:prstGeom>
          <a:noFill/>
        </p:spPr>
        <p:txBody>
          <a:bodyPr wrap="square" rtlCol="0">
            <a:spAutoFit/>
          </a:bodyPr>
          <a:lstStyle/>
          <a:p>
            <a:pPr algn="ctr">
              <a:lnSpc>
                <a:spcPts val="2160"/>
              </a:lnSpc>
            </a:pPr>
            <a:r>
              <a:rPr lang="fr-FR" b="1" dirty="0" err="1" smtClean="0"/>
              <a:t>Fashion</a:t>
            </a:r>
            <a:endParaRPr lang="fr-FR" b="1" dirty="0" smtClean="0"/>
          </a:p>
          <a:p>
            <a:pPr algn="ctr">
              <a:lnSpc>
                <a:spcPts val="2160"/>
              </a:lnSpc>
            </a:pPr>
            <a:r>
              <a:rPr lang="fr-FR" b="1" dirty="0" smtClean="0"/>
              <a:t>Brands</a:t>
            </a:r>
          </a:p>
        </p:txBody>
      </p:sp>
      <p:sp>
        <p:nvSpPr>
          <p:cNvPr id="36" name="CasellaDiTesto 35"/>
          <p:cNvSpPr txBox="1"/>
          <p:nvPr/>
        </p:nvSpPr>
        <p:spPr>
          <a:xfrm>
            <a:off x="6320000" y="871454"/>
            <a:ext cx="1368152" cy="656590"/>
          </a:xfrm>
          <a:prstGeom prst="rect">
            <a:avLst/>
          </a:prstGeom>
          <a:noFill/>
        </p:spPr>
        <p:txBody>
          <a:bodyPr wrap="square" rtlCol="0">
            <a:spAutoFit/>
          </a:bodyPr>
          <a:lstStyle/>
          <a:p>
            <a:pPr algn="ctr">
              <a:lnSpc>
                <a:spcPts val="2160"/>
              </a:lnSpc>
            </a:pPr>
            <a:r>
              <a:rPr lang="fr-FR" b="1" dirty="0" err="1" smtClean="0"/>
              <a:t>Functional</a:t>
            </a:r>
            <a:endParaRPr lang="fr-FR" b="1" dirty="0" smtClean="0"/>
          </a:p>
          <a:p>
            <a:pPr algn="ctr">
              <a:lnSpc>
                <a:spcPts val="2160"/>
              </a:lnSpc>
            </a:pPr>
            <a:r>
              <a:rPr lang="fr-FR" b="1" dirty="0" smtClean="0"/>
              <a:t>Niches</a:t>
            </a:r>
          </a:p>
        </p:txBody>
      </p:sp>
      <p:sp>
        <p:nvSpPr>
          <p:cNvPr id="37" name="CasellaDiTesto 36"/>
          <p:cNvSpPr txBox="1"/>
          <p:nvPr/>
        </p:nvSpPr>
        <p:spPr>
          <a:xfrm>
            <a:off x="7575264" y="871454"/>
            <a:ext cx="1224136" cy="656590"/>
          </a:xfrm>
          <a:prstGeom prst="rect">
            <a:avLst/>
          </a:prstGeom>
          <a:noFill/>
        </p:spPr>
        <p:txBody>
          <a:bodyPr wrap="square" rtlCol="0">
            <a:spAutoFit/>
          </a:bodyPr>
          <a:lstStyle/>
          <a:p>
            <a:pPr algn="ctr">
              <a:lnSpc>
                <a:spcPts val="2160"/>
              </a:lnSpc>
            </a:pPr>
            <a:r>
              <a:rPr lang="fr-FR" b="1" dirty="0" err="1" smtClean="0"/>
              <a:t>Technical</a:t>
            </a:r>
            <a:r>
              <a:rPr lang="fr-FR" b="1" dirty="0" smtClean="0"/>
              <a:t>. Textiles.</a:t>
            </a:r>
          </a:p>
        </p:txBody>
      </p:sp>
      <p:sp>
        <p:nvSpPr>
          <p:cNvPr id="38" name="CasellaDiTesto 37"/>
          <p:cNvSpPr txBox="1"/>
          <p:nvPr/>
        </p:nvSpPr>
        <p:spPr>
          <a:xfrm>
            <a:off x="4122440" y="872154"/>
            <a:ext cx="1080120" cy="656590"/>
          </a:xfrm>
          <a:prstGeom prst="rect">
            <a:avLst/>
          </a:prstGeom>
          <a:noFill/>
        </p:spPr>
        <p:txBody>
          <a:bodyPr wrap="square" rtlCol="0">
            <a:spAutoFit/>
          </a:bodyPr>
          <a:lstStyle/>
          <a:p>
            <a:pPr algn="ctr">
              <a:lnSpc>
                <a:spcPts val="2160"/>
              </a:lnSpc>
            </a:pPr>
            <a:r>
              <a:rPr lang="fr-FR" b="1" dirty="0" err="1" smtClean="0"/>
              <a:t>Casual</a:t>
            </a:r>
            <a:endParaRPr lang="fr-FR" b="1" dirty="0" smtClean="0"/>
          </a:p>
          <a:p>
            <a:pPr algn="ctr">
              <a:lnSpc>
                <a:spcPts val="2160"/>
              </a:lnSpc>
            </a:pPr>
            <a:r>
              <a:rPr lang="fr-FR" b="1" dirty="0" smtClean="0"/>
              <a:t>Pr. Labels</a:t>
            </a:r>
          </a:p>
        </p:txBody>
      </p:sp>
      <p:sp>
        <p:nvSpPr>
          <p:cNvPr id="75" name="CasellaDiTesto 74"/>
          <p:cNvSpPr txBox="1"/>
          <p:nvPr/>
        </p:nvSpPr>
        <p:spPr>
          <a:xfrm>
            <a:off x="5231363" y="1013219"/>
            <a:ext cx="1008112" cy="374461"/>
          </a:xfrm>
          <a:prstGeom prst="rect">
            <a:avLst/>
          </a:prstGeom>
          <a:noFill/>
        </p:spPr>
        <p:txBody>
          <a:bodyPr wrap="square" rtlCol="0">
            <a:spAutoFit/>
          </a:bodyPr>
          <a:lstStyle/>
          <a:p>
            <a:pPr algn="ctr">
              <a:lnSpc>
                <a:spcPts val="2160"/>
              </a:lnSpc>
            </a:pPr>
            <a:r>
              <a:rPr lang="fr-FR" b="1" dirty="0" smtClean="0"/>
              <a:t>Home</a:t>
            </a:r>
          </a:p>
        </p:txBody>
      </p:sp>
      <p:grpSp>
        <p:nvGrpSpPr>
          <p:cNvPr id="4" name="Gruppo 3"/>
          <p:cNvGrpSpPr/>
          <p:nvPr/>
        </p:nvGrpSpPr>
        <p:grpSpPr>
          <a:xfrm>
            <a:off x="1799184" y="1700808"/>
            <a:ext cx="6984776" cy="4680520"/>
            <a:chOff x="1799184" y="1700808"/>
            <a:chExt cx="6984776" cy="4680520"/>
          </a:xfrm>
        </p:grpSpPr>
        <p:sp>
          <p:nvSpPr>
            <p:cNvPr id="17" name="Pentagono 16"/>
            <p:cNvSpPr/>
            <p:nvPr/>
          </p:nvSpPr>
          <p:spPr>
            <a:xfrm>
              <a:off x="1799184" y="2307733"/>
              <a:ext cx="6984776" cy="432048"/>
            </a:xfrm>
            <a:prstGeom prst="homePlate">
              <a:avLst>
                <a:gd name="adj" fmla="val 296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entagono 3"/>
            <p:cNvSpPr/>
            <p:nvPr/>
          </p:nvSpPr>
          <p:spPr>
            <a:xfrm>
              <a:off x="1799184" y="1700808"/>
              <a:ext cx="6984776" cy="432048"/>
            </a:xfrm>
            <a:prstGeom prst="homePlate">
              <a:avLst>
                <a:gd name="adj" fmla="val 2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o 4"/>
            <p:cNvSpPr/>
            <p:nvPr/>
          </p:nvSpPr>
          <p:spPr>
            <a:xfrm>
              <a:off x="1799184" y="2914658"/>
              <a:ext cx="6984776" cy="432048"/>
            </a:xfrm>
            <a:prstGeom prst="homePlate">
              <a:avLst>
                <a:gd name="adj" fmla="val 2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entagono 5"/>
            <p:cNvSpPr/>
            <p:nvPr/>
          </p:nvSpPr>
          <p:spPr>
            <a:xfrm>
              <a:off x="1799184" y="3521583"/>
              <a:ext cx="6984776" cy="432048"/>
            </a:xfrm>
            <a:prstGeom prst="homePlate">
              <a:avLst>
                <a:gd name="adj" fmla="val 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Pentagono 6"/>
            <p:cNvSpPr/>
            <p:nvPr/>
          </p:nvSpPr>
          <p:spPr>
            <a:xfrm>
              <a:off x="1799184" y="4128508"/>
              <a:ext cx="6984776" cy="432048"/>
            </a:xfrm>
            <a:prstGeom prst="homePlate">
              <a:avLst>
                <a:gd name="adj" fmla="val 2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Pentagono 7"/>
            <p:cNvSpPr/>
            <p:nvPr/>
          </p:nvSpPr>
          <p:spPr>
            <a:xfrm>
              <a:off x="1799184" y="4735433"/>
              <a:ext cx="6984776" cy="432048"/>
            </a:xfrm>
            <a:prstGeom prst="homePlate">
              <a:avLst>
                <a:gd name="adj" fmla="val 0"/>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tagono 8"/>
            <p:cNvSpPr/>
            <p:nvPr/>
          </p:nvSpPr>
          <p:spPr>
            <a:xfrm>
              <a:off x="1799184" y="5342358"/>
              <a:ext cx="6984776" cy="432048"/>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Pentagono 9"/>
            <p:cNvSpPr/>
            <p:nvPr/>
          </p:nvSpPr>
          <p:spPr>
            <a:xfrm>
              <a:off x="1799184" y="5949280"/>
              <a:ext cx="6984776" cy="432048"/>
            </a:xfrm>
            <a:prstGeom prst="homePlat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ttangolo 38"/>
            <p:cNvSpPr/>
            <p:nvPr/>
          </p:nvSpPr>
          <p:spPr>
            <a:xfrm>
              <a:off x="1887488" y="1745704"/>
              <a:ext cx="86409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ttangolo 42"/>
            <p:cNvSpPr/>
            <p:nvPr/>
          </p:nvSpPr>
          <p:spPr>
            <a:xfrm>
              <a:off x="7884368" y="1820304"/>
              <a:ext cx="432048" cy="210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ttangolo 44"/>
            <p:cNvSpPr/>
            <p:nvPr/>
          </p:nvSpPr>
          <p:spPr>
            <a:xfrm>
              <a:off x="2031504" y="2377678"/>
              <a:ext cx="576064" cy="266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ttangolo 46"/>
            <p:cNvSpPr/>
            <p:nvPr/>
          </p:nvSpPr>
          <p:spPr>
            <a:xfrm>
              <a:off x="6732240" y="2364482"/>
              <a:ext cx="504056" cy="292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ttangolo 47"/>
            <p:cNvSpPr/>
            <p:nvPr/>
          </p:nvSpPr>
          <p:spPr>
            <a:xfrm>
              <a:off x="7868580" y="2370832"/>
              <a:ext cx="463624" cy="280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ttangolo 48"/>
            <p:cNvSpPr/>
            <p:nvPr/>
          </p:nvSpPr>
          <p:spPr>
            <a:xfrm>
              <a:off x="2971552" y="2976290"/>
              <a:ext cx="792088" cy="3135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ttangolo 50"/>
            <p:cNvSpPr/>
            <p:nvPr/>
          </p:nvSpPr>
          <p:spPr>
            <a:xfrm>
              <a:off x="4232058" y="2993244"/>
              <a:ext cx="715888" cy="279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ttangolo 52"/>
            <p:cNvSpPr/>
            <p:nvPr/>
          </p:nvSpPr>
          <p:spPr>
            <a:xfrm>
              <a:off x="7884368" y="3001504"/>
              <a:ext cx="432048" cy="263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ttangolo 54"/>
            <p:cNvSpPr/>
            <p:nvPr/>
          </p:nvSpPr>
          <p:spPr>
            <a:xfrm>
              <a:off x="2996282" y="3619624"/>
              <a:ext cx="742628" cy="300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ttangolo 62"/>
            <p:cNvSpPr/>
            <p:nvPr/>
          </p:nvSpPr>
          <p:spPr>
            <a:xfrm>
              <a:off x="6588224" y="4149080"/>
              <a:ext cx="79208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ttangolo 65"/>
            <p:cNvSpPr/>
            <p:nvPr/>
          </p:nvSpPr>
          <p:spPr>
            <a:xfrm>
              <a:off x="3043560" y="4796562"/>
              <a:ext cx="648072" cy="310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ttangolo 68"/>
            <p:cNvSpPr/>
            <p:nvPr/>
          </p:nvSpPr>
          <p:spPr>
            <a:xfrm>
              <a:off x="4193958" y="5373216"/>
              <a:ext cx="79208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ttangolo 77"/>
            <p:cNvSpPr/>
            <p:nvPr/>
          </p:nvSpPr>
          <p:spPr>
            <a:xfrm>
              <a:off x="4291118" y="3648906"/>
              <a:ext cx="597768" cy="241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ttangolo 78"/>
            <p:cNvSpPr/>
            <p:nvPr/>
          </p:nvSpPr>
          <p:spPr>
            <a:xfrm>
              <a:off x="4193958" y="4771752"/>
              <a:ext cx="79208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ttangolo 83"/>
            <p:cNvSpPr/>
            <p:nvPr/>
          </p:nvSpPr>
          <p:spPr>
            <a:xfrm>
              <a:off x="4189642" y="5994276"/>
              <a:ext cx="79208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5" name="CasellaDiTesto 84"/>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86" name="Immagine 85"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89" name="Immagine 88" descr="Logo ENPI.jpg"/>
          <p:cNvPicPr>
            <a:picLocks noChangeAspect="1"/>
          </p:cNvPicPr>
          <p:nvPr/>
        </p:nvPicPr>
        <p:blipFill>
          <a:blip r:embed="rId3" cstate="print"/>
          <a:stretch>
            <a:fillRect/>
          </a:stretch>
        </p:blipFill>
        <p:spPr>
          <a:xfrm>
            <a:off x="7549852" y="6413206"/>
            <a:ext cx="637480" cy="355894"/>
          </a:xfrm>
          <a:prstGeom prst="rect">
            <a:avLst/>
          </a:prstGeom>
        </p:spPr>
      </p:pic>
      <p:pic>
        <p:nvPicPr>
          <p:cNvPr id="91" name="Immagine 90"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92" name="Segnaposto numero diapositiva 91"/>
          <p:cNvSpPr>
            <a:spLocks noGrp="1"/>
          </p:cNvSpPr>
          <p:nvPr>
            <p:ph type="sldNum" sz="quarter" idx="12"/>
          </p:nvPr>
        </p:nvSpPr>
        <p:spPr/>
        <p:txBody>
          <a:bodyPr/>
          <a:lstStyle/>
          <a:p>
            <a:fld id="{01E9E200-B787-4253-9A13-61AE61D0C841}" type="slidenum">
              <a:rPr lang="fr-FR" smtClean="0"/>
              <a:pPr/>
              <a:t>6</a:t>
            </a:fld>
            <a:endParaRPr lang="fr-FR"/>
          </a:p>
        </p:txBody>
      </p:sp>
      <p:sp>
        <p:nvSpPr>
          <p:cNvPr id="35" name="Rettangolo 34"/>
          <p:cNvSpPr/>
          <p:nvPr/>
        </p:nvSpPr>
        <p:spPr>
          <a:xfrm>
            <a:off x="4341343" y="1778112"/>
            <a:ext cx="522041" cy="277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7</a:t>
            </a:fld>
            <a:endParaRPr lang="fr-FR"/>
          </a:p>
        </p:txBody>
      </p:sp>
      <p:sp>
        <p:nvSpPr>
          <p:cNvPr id="3" name="Titolo 2"/>
          <p:cNvSpPr>
            <a:spLocks noGrp="1"/>
          </p:cNvSpPr>
          <p:nvPr>
            <p:ph type="title"/>
          </p:nvPr>
        </p:nvSpPr>
        <p:spPr/>
        <p:txBody>
          <a:bodyPr>
            <a:normAutofit/>
          </a:bodyPr>
          <a:lstStyle/>
          <a:p>
            <a:pPr algn="l"/>
            <a:r>
              <a:rPr lang="it-IT" sz="3200" b="1" dirty="0" smtClean="0">
                <a:solidFill>
                  <a:schemeClr val="accent1">
                    <a:lumMod val="75000"/>
                  </a:schemeClr>
                </a:solidFill>
              </a:rPr>
              <a:t>The </a:t>
            </a:r>
            <a:r>
              <a:rPr lang="it-IT" sz="3200" b="1" dirty="0" err="1" smtClean="0">
                <a:solidFill>
                  <a:schemeClr val="accent1">
                    <a:lumMod val="75000"/>
                  </a:schemeClr>
                </a:solidFill>
              </a:rPr>
              <a:t>Med</a:t>
            </a:r>
            <a:r>
              <a:rPr lang="it-IT" sz="3200" b="1" dirty="0" smtClean="0">
                <a:solidFill>
                  <a:schemeClr val="accent1">
                    <a:lumMod val="75000"/>
                  </a:schemeClr>
                </a:solidFill>
              </a:rPr>
              <a:t> </a:t>
            </a:r>
            <a:r>
              <a:rPr lang="it-IT" sz="3200" b="1" dirty="0" err="1" smtClean="0">
                <a:solidFill>
                  <a:schemeClr val="accent1">
                    <a:lumMod val="75000"/>
                  </a:schemeClr>
                </a:solidFill>
              </a:rPr>
              <a:t>Hyper</a:t>
            </a:r>
            <a:r>
              <a:rPr lang="it-IT" sz="3200" b="1" dirty="0" smtClean="0">
                <a:solidFill>
                  <a:schemeClr val="accent1">
                    <a:lumMod val="75000"/>
                  </a:schemeClr>
                </a:solidFill>
              </a:rPr>
              <a:t>-Cluster SW </a:t>
            </a:r>
            <a:r>
              <a:rPr lang="it-IT" sz="3200" b="1" dirty="0">
                <a:solidFill>
                  <a:schemeClr val="accent1">
                    <a:lumMod val="75000"/>
                  </a:schemeClr>
                </a:solidFill>
              </a:rPr>
              <a:t>A</a:t>
            </a:r>
            <a:r>
              <a:rPr lang="it-IT" sz="3200" b="1" dirty="0" smtClean="0">
                <a:solidFill>
                  <a:schemeClr val="accent1">
                    <a:lumMod val="75000"/>
                  </a:schemeClr>
                </a:solidFill>
              </a:rPr>
              <a:t>nalysis</a:t>
            </a:r>
            <a:endParaRPr lang="en-GB" sz="3200" b="1" dirty="0">
              <a:solidFill>
                <a:schemeClr val="accent1">
                  <a:lumMod val="75000"/>
                </a:schemeClr>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912122143"/>
              </p:ext>
            </p:extLst>
          </p:nvPr>
        </p:nvGraphicFramePr>
        <p:xfrm>
          <a:off x="611560" y="1340768"/>
          <a:ext cx="8280920" cy="4646676"/>
        </p:xfrm>
        <a:graphic>
          <a:graphicData uri="http://schemas.openxmlformats.org/drawingml/2006/table">
            <a:tbl>
              <a:tblPr firstRow="1" firstCol="1" bandRow="1">
                <a:tableStyleId>{5C22544A-7EE6-4342-B048-85BDC9FD1C3A}</a:tableStyleId>
              </a:tblPr>
              <a:tblGrid>
                <a:gridCol w="4140460"/>
                <a:gridCol w="4140460"/>
              </a:tblGrid>
              <a:tr h="258721">
                <a:tc>
                  <a:txBody>
                    <a:bodyPr/>
                    <a:lstStyle/>
                    <a:p>
                      <a:pPr marL="457200" algn="just">
                        <a:lnSpc>
                          <a:spcPct val="115000"/>
                        </a:lnSpc>
                        <a:spcBef>
                          <a:spcPts val="1200"/>
                        </a:spcBef>
                        <a:spcAft>
                          <a:spcPts val="0"/>
                        </a:spcAft>
                      </a:pPr>
                      <a:r>
                        <a:rPr lang="en-GB" sz="2800" dirty="0">
                          <a:solidFill>
                            <a:schemeClr val="tx1"/>
                          </a:solidFill>
                          <a:effectLst/>
                        </a:rPr>
                        <a:t>Strengths</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pPr marL="457200" algn="just">
                        <a:lnSpc>
                          <a:spcPct val="115000"/>
                        </a:lnSpc>
                        <a:spcAft>
                          <a:spcPts val="0"/>
                        </a:spcAft>
                      </a:pPr>
                      <a:r>
                        <a:rPr lang="en-GB" sz="2800" dirty="0">
                          <a:solidFill>
                            <a:srgbClr val="FF0000"/>
                          </a:solidFill>
                          <a:effectLst/>
                        </a:rPr>
                        <a:t>Weaknesses</a:t>
                      </a:r>
                      <a:endParaRPr lang="en-GB"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solidFill>
                      <a:schemeClr val="accent6">
                        <a:lumMod val="40000"/>
                        <a:lumOff val="60000"/>
                      </a:schemeClr>
                    </a:solidFill>
                  </a:tcPr>
                </a:tc>
              </a:tr>
              <a:tr h="2361114">
                <a:tc>
                  <a:txBody>
                    <a:bodyPr/>
                    <a:lstStyle/>
                    <a:p>
                      <a:pPr marL="0" lvl="0" indent="0">
                        <a:lnSpc>
                          <a:spcPct val="115000"/>
                        </a:lnSpc>
                        <a:spcBef>
                          <a:spcPts val="1200"/>
                        </a:spcBef>
                        <a:spcAft>
                          <a:spcPts val="600"/>
                        </a:spcAft>
                        <a:buFont typeface="Wingdings" panose="05000000000000000000" pitchFamily="2" charset="2"/>
                        <a:buNone/>
                      </a:pPr>
                      <a:r>
                        <a:rPr lang="en-GB" sz="1800" dirty="0">
                          <a:effectLst/>
                        </a:rPr>
                        <a:t>Full coverage of the whole T/C value chain.</a:t>
                      </a:r>
                    </a:p>
                    <a:p>
                      <a:pPr marL="0" lvl="0" indent="0">
                        <a:lnSpc>
                          <a:spcPct val="115000"/>
                        </a:lnSpc>
                        <a:spcAft>
                          <a:spcPts val="600"/>
                        </a:spcAft>
                        <a:buFont typeface="Wingdings" panose="05000000000000000000" pitchFamily="2" charset="2"/>
                        <a:buNone/>
                      </a:pPr>
                      <a:r>
                        <a:rPr lang="en-GB" sz="1800" dirty="0">
                          <a:effectLst/>
                        </a:rPr>
                        <a:t>Many and diversified excellences:</a:t>
                      </a:r>
                    </a:p>
                    <a:p>
                      <a:pPr marL="457200" lvl="1" indent="0">
                        <a:lnSpc>
                          <a:spcPct val="115000"/>
                        </a:lnSpc>
                        <a:spcAft>
                          <a:spcPts val="600"/>
                        </a:spcAft>
                        <a:buFont typeface="Courier New" panose="02070309020205020404" pitchFamily="49" charset="0"/>
                        <a:buNone/>
                      </a:pPr>
                      <a:r>
                        <a:rPr lang="en-GB" sz="1800" dirty="0">
                          <a:effectLst/>
                        </a:rPr>
                        <a:t>Cotton production</a:t>
                      </a:r>
                    </a:p>
                    <a:p>
                      <a:pPr marL="457200" lvl="1" indent="0">
                        <a:lnSpc>
                          <a:spcPct val="115000"/>
                        </a:lnSpc>
                        <a:spcAft>
                          <a:spcPts val="600"/>
                        </a:spcAft>
                        <a:buFont typeface="Courier New" panose="02070309020205020404" pitchFamily="49" charset="0"/>
                        <a:buNone/>
                      </a:pPr>
                      <a:r>
                        <a:rPr lang="en-GB" sz="1800" dirty="0">
                          <a:effectLst/>
                        </a:rPr>
                        <a:t>Fashion</a:t>
                      </a:r>
                    </a:p>
                    <a:p>
                      <a:pPr marL="457200" lvl="1" indent="0">
                        <a:lnSpc>
                          <a:spcPct val="115000"/>
                        </a:lnSpc>
                        <a:spcAft>
                          <a:spcPts val="600"/>
                        </a:spcAft>
                        <a:buFont typeface="Courier New" panose="02070309020205020404" pitchFamily="49" charset="0"/>
                        <a:buNone/>
                      </a:pPr>
                      <a:r>
                        <a:rPr lang="en-GB" sz="1800" dirty="0">
                          <a:effectLst/>
                        </a:rPr>
                        <a:t>Manufacturing</a:t>
                      </a:r>
                    </a:p>
                    <a:p>
                      <a:pPr marL="457200" lvl="1" indent="0">
                        <a:lnSpc>
                          <a:spcPct val="115000"/>
                        </a:lnSpc>
                        <a:spcAft>
                          <a:spcPts val="600"/>
                        </a:spcAft>
                        <a:buFont typeface="Courier New" panose="02070309020205020404" pitchFamily="49" charset="0"/>
                        <a:buNone/>
                      </a:pPr>
                      <a:r>
                        <a:rPr lang="en-GB" sz="1800" dirty="0" smtClean="0">
                          <a:effectLst/>
                        </a:rPr>
                        <a:t>Widespread Entrepreneurship</a:t>
                      </a:r>
                    </a:p>
                    <a:p>
                      <a:pPr marL="457200" lvl="1" indent="0">
                        <a:lnSpc>
                          <a:spcPct val="115000"/>
                        </a:lnSpc>
                        <a:spcAft>
                          <a:spcPts val="600"/>
                        </a:spcAft>
                        <a:buFont typeface="Courier New" panose="02070309020205020404" pitchFamily="49" charset="0"/>
                        <a:buNone/>
                      </a:pPr>
                      <a:endParaRPr lang="it-IT"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Aft>
                          <a:spcPts val="600"/>
                        </a:spcAft>
                        <a:buFont typeface="Courier New" panose="02070309020205020404" pitchFamily="49" charset="0"/>
                        <a:buNone/>
                      </a:pPr>
                      <a:r>
                        <a:rPr lang="en-GB" sz="1800" dirty="0" smtClean="0">
                          <a:effectLst/>
                        </a:rPr>
                        <a:t>Brand Positioning (partial)</a:t>
                      </a:r>
                    </a:p>
                    <a:p>
                      <a:pPr marL="457200" lvl="1" indent="0">
                        <a:lnSpc>
                          <a:spcPct val="115000"/>
                        </a:lnSpc>
                        <a:spcAft>
                          <a:spcPts val="600"/>
                        </a:spcAft>
                        <a:buFont typeface="Courier New" panose="02070309020205020404" pitchFamily="49" charset="0"/>
                        <a:buNone/>
                      </a:pPr>
                      <a:r>
                        <a:rPr lang="en-GB" sz="1800" dirty="0" smtClean="0">
                          <a:effectLst/>
                        </a:rPr>
                        <a:t>Retail (partial)</a:t>
                      </a:r>
                    </a:p>
                    <a:p>
                      <a:pPr marL="457200" lvl="1" indent="0">
                        <a:lnSpc>
                          <a:spcPct val="115000"/>
                        </a:lnSpc>
                        <a:spcAft>
                          <a:spcPts val="600"/>
                        </a:spcAft>
                        <a:buFont typeface="Courier New" panose="02070309020205020404" pitchFamily="49"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pPr marL="0" lvl="0" indent="0">
                        <a:lnSpc>
                          <a:spcPct val="115000"/>
                        </a:lnSpc>
                        <a:spcAft>
                          <a:spcPts val="600"/>
                        </a:spcAft>
                        <a:buFont typeface="Symbol" panose="05050102010706020507" pitchFamily="18" charset="2"/>
                        <a:buNone/>
                      </a:pPr>
                      <a:r>
                        <a:rPr lang="en-GB" sz="1800" dirty="0">
                          <a:effectLst/>
                        </a:rPr>
                        <a:t>Conflicting </a:t>
                      </a:r>
                      <a:r>
                        <a:rPr lang="en-GB" sz="1800" dirty="0" smtClean="0">
                          <a:effectLst/>
                        </a:rPr>
                        <a:t>interests</a:t>
                      </a:r>
                      <a:endParaRPr lang="en-GB" sz="1800" dirty="0">
                        <a:effectLst/>
                      </a:endParaRPr>
                    </a:p>
                    <a:p>
                      <a:pPr marL="0" lvl="0" indent="0">
                        <a:lnSpc>
                          <a:spcPct val="115000"/>
                        </a:lnSpc>
                        <a:spcAft>
                          <a:spcPts val="600"/>
                        </a:spcAft>
                        <a:buFont typeface="Symbol" panose="05050102010706020507" pitchFamily="18" charset="2"/>
                        <a:buNone/>
                      </a:pPr>
                      <a:r>
                        <a:rPr lang="en-GB" sz="1800" dirty="0">
                          <a:effectLst/>
                        </a:rPr>
                        <a:t>Weaker knowledge (compared to North EU and other advanced countries) on Technical </a:t>
                      </a:r>
                      <a:r>
                        <a:rPr lang="en-GB" sz="1800" dirty="0" smtClean="0">
                          <a:effectLst/>
                        </a:rPr>
                        <a:t>Textiles.</a:t>
                      </a:r>
                      <a:endParaRPr lang="en-GB" sz="1800" dirty="0">
                        <a:effectLst/>
                      </a:endParaRPr>
                    </a:p>
                    <a:p>
                      <a:pPr marL="0" lvl="0" indent="0">
                        <a:lnSpc>
                          <a:spcPct val="115000"/>
                        </a:lnSpc>
                        <a:spcAft>
                          <a:spcPts val="600"/>
                        </a:spcAft>
                        <a:buFont typeface="Symbol" panose="05050102010706020507" pitchFamily="18" charset="2"/>
                        <a:buNone/>
                      </a:pPr>
                      <a:r>
                        <a:rPr lang="en-GB" sz="1800" dirty="0">
                          <a:effectLst/>
                        </a:rPr>
                        <a:t>Unbalanced and overall “low” effort for R&amp;D in the scientific and technical fields.</a:t>
                      </a:r>
                    </a:p>
                    <a:p>
                      <a:pPr marL="0" lvl="0" indent="0">
                        <a:lnSpc>
                          <a:spcPct val="115000"/>
                        </a:lnSpc>
                        <a:spcAft>
                          <a:spcPts val="600"/>
                        </a:spcAft>
                        <a:buFont typeface="Symbol" panose="05050102010706020507" pitchFamily="18" charset="2"/>
                        <a:buNone/>
                      </a:pPr>
                      <a:r>
                        <a:rPr lang="en-GB" sz="1800" dirty="0">
                          <a:effectLst/>
                        </a:rPr>
                        <a:t>Average small size of enterprises (with </a:t>
                      </a:r>
                      <a:r>
                        <a:rPr lang="en-GB" sz="1800" dirty="0" smtClean="0">
                          <a:effectLst/>
                        </a:rPr>
                        <a:t>exceptions)</a:t>
                      </a:r>
                      <a:endParaRPr lang="en-GB" sz="1800" dirty="0">
                        <a:effectLst/>
                      </a:endParaRPr>
                    </a:p>
                    <a:p>
                      <a:pPr marL="0" lvl="0" indent="0">
                        <a:lnSpc>
                          <a:spcPct val="115000"/>
                        </a:lnSpc>
                        <a:spcAft>
                          <a:spcPts val="600"/>
                        </a:spcAft>
                        <a:buFont typeface="Symbol" panose="05050102010706020507" pitchFamily="18" charset="2"/>
                        <a:buNone/>
                      </a:pPr>
                      <a:r>
                        <a:rPr lang="en-GB" sz="1800" dirty="0">
                          <a:effectLst/>
                        </a:rPr>
                        <a:t>Widespread </a:t>
                      </a:r>
                      <a:r>
                        <a:rPr lang="en-GB" sz="1800" dirty="0" smtClean="0">
                          <a:effectLst/>
                        </a:rPr>
                        <a:t>subcontracting (SMEs</a:t>
                      </a:r>
                      <a:r>
                        <a:rPr lang="en-GB" sz="1800" baseline="0" dirty="0" smtClean="0">
                          <a:effectLst/>
                        </a:rPr>
                        <a:t> “trapped”)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solidFill>
                      <a:schemeClr val="accent6">
                        <a:lumMod val="40000"/>
                        <a:lumOff val="60000"/>
                      </a:schemeClr>
                    </a:solidFill>
                  </a:tcPr>
                </a:tc>
              </a:tr>
            </a:tbl>
          </a:graphicData>
        </a:graphic>
      </p:graphicFrame>
      <p:sp>
        <p:nvSpPr>
          <p:cNvPr id="6" name="CasellaDiTesto 5"/>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7" name="Immagine 6"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8" name="Immagine 7"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9" name="Rettangolo 8"/>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199923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1E9E200-B787-4253-9A13-61AE61D0C841}" type="slidenum">
              <a:rPr lang="fr-FR" smtClean="0"/>
              <a:pPr/>
              <a:t>8</a:t>
            </a:fld>
            <a:endParaRPr lang="fr-FR"/>
          </a:p>
        </p:txBody>
      </p:sp>
      <p:sp>
        <p:nvSpPr>
          <p:cNvPr id="3" name="Titolo 2"/>
          <p:cNvSpPr>
            <a:spLocks noGrp="1"/>
          </p:cNvSpPr>
          <p:nvPr>
            <p:ph type="title"/>
          </p:nvPr>
        </p:nvSpPr>
        <p:spPr>
          <a:xfrm>
            <a:off x="323528" y="404664"/>
            <a:ext cx="8229600" cy="1143000"/>
          </a:xfrm>
        </p:spPr>
        <p:txBody>
          <a:bodyPr>
            <a:normAutofit/>
          </a:bodyPr>
          <a:lstStyle/>
          <a:p>
            <a:pPr algn="l"/>
            <a:r>
              <a:rPr lang="it-IT" sz="3200" b="1" dirty="0">
                <a:solidFill>
                  <a:schemeClr val="accent1">
                    <a:lumMod val="75000"/>
                  </a:schemeClr>
                </a:solidFill>
              </a:rPr>
              <a:t>The </a:t>
            </a:r>
            <a:r>
              <a:rPr lang="it-IT" sz="3200" b="1" dirty="0" err="1">
                <a:solidFill>
                  <a:schemeClr val="accent1">
                    <a:lumMod val="75000"/>
                  </a:schemeClr>
                </a:solidFill>
              </a:rPr>
              <a:t>Med</a:t>
            </a:r>
            <a:r>
              <a:rPr lang="it-IT" sz="3200" b="1" dirty="0">
                <a:solidFill>
                  <a:schemeClr val="accent1">
                    <a:lumMod val="75000"/>
                  </a:schemeClr>
                </a:solidFill>
              </a:rPr>
              <a:t> </a:t>
            </a:r>
            <a:r>
              <a:rPr lang="it-IT" sz="3200" b="1" dirty="0" err="1">
                <a:solidFill>
                  <a:schemeClr val="accent1">
                    <a:lumMod val="75000"/>
                  </a:schemeClr>
                </a:solidFill>
              </a:rPr>
              <a:t>Hyper</a:t>
            </a:r>
            <a:r>
              <a:rPr lang="it-IT" sz="3200" b="1" dirty="0">
                <a:solidFill>
                  <a:schemeClr val="accent1">
                    <a:lumMod val="75000"/>
                  </a:schemeClr>
                </a:solidFill>
              </a:rPr>
              <a:t>-Cluster </a:t>
            </a:r>
            <a:r>
              <a:rPr lang="it-IT" sz="3200" b="1" dirty="0" smtClean="0">
                <a:solidFill>
                  <a:schemeClr val="accent1">
                    <a:lumMod val="75000"/>
                  </a:schemeClr>
                </a:solidFill>
              </a:rPr>
              <a:t>OT </a:t>
            </a:r>
            <a:r>
              <a:rPr lang="it-IT" sz="3200" b="1" dirty="0" err="1">
                <a:solidFill>
                  <a:schemeClr val="accent1">
                    <a:lumMod val="75000"/>
                  </a:schemeClr>
                </a:solidFill>
              </a:rPr>
              <a:t>analisys</a:t>
            </a:r>
            <a:endParaRPr lang="en-US" sz="3200" dirty="0">
              <a:solidFill>
                <a:schemeClr val="accent1">
                  <a:lumMod val="75000"/>
                </a:schemeClr>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486576896"/>
              </p:ext>
            </p:extLst>
          </p:nvPr>
        </p:nvGraphicFramePr>
        <p:xfrm>
          <a:off x="413480" y="2060848"/>
          <a:ext cx="8280920" cy="3558540"/>
        </p:xfrm>
        <a:graphic>
          <a:graphicData uri="http://schemas.openxmlformats.org/drawingml/2006/table">
            <a:tbl>
              <a:tblPr firstRow="1" firstCol="1" bandRow="1">
                <a:tableStyleId>{5C22544A-7EE6-4342-B048-85BDC9FD1C3A}</a:tableStyleId>
              </a:tblPr>
              <a:tblGrid>
                <a:gridCol w="4140460"/>
                <a:gridCol w="4140460"/>
              </a:tblGrid>
              <a:tr h="258721">
                <a:tc>
                  <a:txBody>
                    <a:bodyPr/>
                    <a:lstStyle/>
                    <a:p>
                      <a:pPr marL="457200" indent="0" algn="just">
                        <a:lnSpc>
                          <a:spcPct val="115000"/>
                        </a:lnSpc>
                        <a:spcBef>
                          <a:spcPts val="1200"/>
                        </a:spcBef>
                        <a:spcAft>
                          <a:spcPts val="600"/>
                        </a:spcAft>
                        <a:buFont typeface="Arial" panose="020B0604020202020204" pitchFamily="34" charset="0"/>
                        <a:buNone/>
                      </a:pPr>
                      <a:r>
                        <a:rPr lang="en-GB" sz="2800" dirty="0">
                          <a:solidFill>
                            <a:schemeClr val="bg1"/>
                          </a:solidFill>
                          <a:effectLst/>
                        </a:rPr>
                        <a:t>Opportunities</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pPr marL="457200" indent="0" algn="just">
                        <a:lnSpc>
                          <a:spcPct val="115000"/>
                        </a:lnSpc>
                        <a:spcAft>
                          <a:spcPts val="600"/>
                        </a:spcAft>
                        <a:buFont typeface="Arial" panose="020B0604020202020204" pitchFamily="34" charset="0"/>
                        <a:buNone/>
                      </a:pPr>
                      <a:r>
                        <a:rPr lang="en-GB" sz="2800" b="1" dirty="0">
                          <a:solidFill>
                            <a:srgbClr val="FF0000"/>
                          </a:solidFill>
                          <a:effectLst/>
                        </a:rPr>
                        <a:t>Threats</a:t>
                      </a:r>
                      <a:endParaRPr lang="en-GB"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solidFill>
                      <a:schemeClr val="accent6">
                        <a:lumMod val="40000"/>
                        <a:lumOff val="60000"/>
                      </a:schemeClr>
                    </a:solidFill>
                  </a:tcPr>
                </a:tc>
              </a:tr>
              <a:tr h="2146468">
                <a:tc>
                  <a:txBody>
                    <a:bodyPr/>
                    <a:lstStyle/>
                    <a:p>
                      <a:pPr marL="0" lvl="0" indent="0">
                        <a:lnSpc>
                          <a:spcPct val="115000"/>
                        </a:lnSpc>
                        <a:spcBef>
                          <a:spcPts val="1200"/>
                        </a:spcBef>
                        <a:spcAft>
                          <a:spcPts val="600"/>
                        </a:spcAft>
                        <a:buFont typeface="Symbol" panose="05050102010706020507" pitchFamily="18" charset="2"/>
                        <a:buNone/>
                      </a:pPr>
                      <a:r>
                        <a:rPr lang="en-GB" sz="1800" dirty="0">
                          <a:effectLst/>
                        </a:rPr>
                        <a:t>A global re-balancing of cost-competitiveness among countries</a:t>
                      </a:r>
                    </a:p>
                    <a:p>
                      <a:pPr marL="0" lvl="0" indent="0">
                        <a:lnSpc>
                          <a:spcPct val="115000"/>
                        </a:lnSpc>
                        <a:spcAft>
                          <a:spcPts val="600"/>
                        </a:spcAft>
                        <a:buFont typeface="Symbol" panose="05050102010706020507" pitchFamily="18" charset="2"/>
                        <a:buNone/>
                      </a:pPr>
                      <a:r>
                        <a:rPr lang="en-GB" sz="1800" dirty="0">
                          <a:effectLst/>
                        </a:rPr>
                        <a:t>The economic  development of nearby countries (</a:t>
                      </a:r>
                      <a:r>
                        <a:rPr lang="en-GB" sz="1800" dirty="0" smtClean="0">
                          <a:effectLst/>
                        </a:rPr>
                        <a:t>Africa)</a:t>
                      </a:r>
                      <a:endParaRPr lang="en-GB" sz="1800" dirty="0">
                        <a:effectLst/>
                      </a:endParaRPr>
                    </a:p>
                    <a:p>
                      <a:pPr marL="0" lvl="0" indent="0">
                        <a:lnSpc>
                          <a:spcPct val="115000"/>
                        </a:lnSpc>
                        <a:spcAft>
                          <a:spcPts val="600"/>
                        </a:spcAft>
                        <a:buFont typeface="Symbol" panose="05050102010706020507" pitchFamily="18" charset="2"/>
                        <a:buNone/>
                      </a:pPr>
                      <a:r>
                        <a:rPr lang="en-GB" sz="1800" dirty="0" smtClean="0">
                          <a:effectLst/>
                        </a:rPr>
                        <a:t>Emergence</a:t>
                      </a:r>
                      <a:r>
                        <a:rPr lang="en-GB" sz="1800" baseline="0" dirty="0" smtClean="0">
                          <a:effectLst/>
                        </a:rPr>
                        <a:t> </a:t>
                      </a:r>
                      <a:r>
                        <a:rPr lang="en-GB" sz="1800" dirty="0" smtClean="0">
                          <a:effectLst/>
                        </a:rPr>
                        <a:t>of a fashion</a:t>
                      </a:r>
                      <a:r>
                        <a:rPr lang="en-GB" sz="1800" baseline="0" dirty="0" smtClean="0">
                          <a:effectLst/>
                        </a:rPr>
                        <a:t> alternative to the western one.</a:t>
                      </a:r>
                      <a:endParaRPr lang="en-GB" sz="1800" dirty="0">
                        <a:effectLst/>
                      </a:endParaRPr>
                    </a:p>
                    <a:p>
                      <a:pPr marL="0" lvl="0" indent="0">
                        <a:lnSpc>
                          <a:spcPct val="115000"/>
                        </a:lnSpc>
                        <a:spcAft>
                          <a:spcPts val="600"/>
                        </a:spcAft>
                        <a:buFont typeface="Symbol" panose="05050102010706020507" pitchFamily="18" charset="2"/>
                        <a:buNone/>
                      </a:pPr>
                      <a:r>
                        <a:rPr lang="en-GB" sz="1800" dirty="0">
                          <a:effectLst/>
                        </a:rPr>
                        <a:t>The enhancement of cooperation and integration among Mediterranean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pPr marL="0" lvl="0" indent="0">
                        <a:lnSpc>
                          <a:spcPct val="115000"/>
                        </a:lnSpc>
                        <a:spcAft>
                          <a:spcPts val="600"/>
                        </a:spcAft>
                        <a:buFont typeface="Arial" panose="020B0604020202020204" pitchFamily="34" charset="0"/>
                        <a:buNone/>
                      </a:pPr>
                      <a:r>
                        <a:rPr lang="en-GB" sz="1800" dirty="0" smtClean="0">
                          <a:effectLst/>
                        </a:rPr>
                        <a:t>Political Instability </a:t>
                      </a:r>
                      <a:r>
                        <a:rPr lang="en-GB" sz="1800" dirty="0">
                          <a:effectLst/>
                        </a:rPr>
                        <a:t>of the Middle </a:t>
                      </a:r>
                      <a:r>
                        <a:rPr lang="en-GB" sz="1800" dirty="0" smtClean="0">
                          <a:effectLst/>
                        </a:rPr>
                        <a:t>East and stabilization</a:t>
                      </a:r>
                      <a:r>
                        <a:rPr lang="en-GB" sz="1800" baseline="0" dirty="0" smtClean="0">
                          <a:effectLst/>
                        </a:rPr>
                        <a:t> in North Africa (MENA)</a:t>
                      </a:r>
                      <a:endParaRPr lang="en-GB" sz="1800" dirty="0">
                        <a:effectLst/>
                      </a:endParaRPr>
                    </a:p>
                    <a:p>
                      <a:pPr marL="0" lvl="0" indent="0">
                        <a:lnSpc>
                          <a:spcPct val="115000"/>
                        </a:lnSpc>
                        <a:spcAft>
                          <a:spcPts val="600"/>
                        </a:spcAft>
                        <a:buFont typeface="Arial" panose="020B0604020202020204" pitchFamily="34" charset="0"/>
                        <a:buNone/>
                      </a:pPr>
                      <a:r>
                        <a:rPr lang="en-GB" sz="1800" dirty="0">
                          <a:effectLst/>
                        </a:rPr>
                        <a:t>The asymmetric position of Turkey</a:t>
                      </a:r>
                    </a:p>
                    <a:p>
                      <a:pPr marL="0" lvl="0" indent="0">
                        <a:lnSpc>
                          <a:spcPct val="115000"/>
                        </a:lnSpc>
                        <a:spcAft>
                          <a:spcPts val="600"/>
                        </a:spcAft>
                        <a:buFont typeface="Arial" panose="020B0604020202020204" pitchFamily="34" charset="0"/>
                        <a:buNone/>
                      </a:pPr>
                      <a:r>
                        <a:rPr lang="en-GB" sz="1800" dirty="0">
                          <a:effectLst/>
                        </a:rPr>
                        <a:t>Economic depression and adverse financial constrains in the Med EU countries (austerity, fiscal compact)</a:t>
                      </a:r>
                    </a:p>
                    <a:p>
                      <a:pPr marL="0" lvl="0" indent="0">
                        <a:lnSpc>
                          <a:spcPct val="115000"/>
                        </a:lnSpc>
                        <a:spcAft>
                          <a:spcPts val="600"/>
                        </a:spcAft>
                        <a:buFont typeface="Arial" panose="020B0604020202020204" pitchFamily="34" charset="0"/>
                        <a:buNone/>
                      </a:pPr>
                      <a:r>
                        <a:rPr lang="en-GB" sz="1800" dirty="0">
                          <a:effectLst/>
                        </a:rPr>
                        <a:t>Likely </a:t>
                      </a:r>
                      <a:r>
                        <a:rPr lang="en-GB" sz="1800" dirty="0" smtClean="0">
                          <a:effectLst/>
                        </a:rPr>
                        <a:t>difficulties</a:t>
                      </a:r>
                      <a:r>
                        <a:rPr lang="en-GB" sz="1800" baseline="0" dirty="0" smtClean="0">
                          <a:effectLst/>
                        </a:rPr>
                        <a:t> </a:t>
                      </a:r>
                      <a:r>
                        <a:rPr lang="en-GB" sz="1800" dirty="0" smtClean="0">
                          <a:effectLst/>
                        </a:rPr>
                        <a:t>to </a:t>
                      </a:r>
                      <a:r>
                        <a:rPr lang="en-GB" sz="1800" dirty="0">
                          <a:effectLst/>
                        </a:rPr>
                        <a:t>keep pace </a:t>
                      </a:r>
                      <a:r>
                        <a:rPr lang="en-GB" sz="1800" dirty="0" smtClean="0">
                          <a:effectLst/>
                        </a:rPr>
                        <a:t> technical innovation </a:t>
                      </a:r>
                      <a:r>
                        <a:rPr lang="en-GB" sz="1800" dirty="0">
                          <a:effectLst/>
                        </a:rPr>
                        <a:t>in comparison with other </a:t>
                      </a:r>
                      <a:r>
                        <a:rPr lang="en-GB" sz="1800" dirty="0" smtClean="0">
                          <a:effectLst/>
                        </a:rPr>
                        <a:t>EU or Asian competitors</a:t>
                      </a: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solidFill>
                      <a:schemeClr val="accent6">
                        <a:lumMod val="40000"/>
                        <a:lumOff val="60000"/>
                      </a:schemeClr>
                    </a:solidFill>
                  </a:tcPr>
                </a:tc>
              </a:tr>
            </a:tbl>
          </a:graphicData>
        </a:graphic>
      </p:graphicFrame>
      <p:sp>
        <p:nvSpPr>
          <p:cNvPr id="5" name="CasellaDiTesto 4"/>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6" name="Immagine 5"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7" name="Immagine 6"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8" name="Rettangolo 7"/>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Tree>
    <p:extLst>
      <p:ext uri="{BB962C8B-B14F-4D97-AF65-F5344CB8AC3E}">
        <p14:creationId xmlns:p14="http://schemas.microsoft.com/office/powerpoint/2010/main" val="3064317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112" y="241272"/>
            <a:ext cx="8229600" cy="1143000"/>
          </a:xfrm>
        </p:spPr>
        <p:txBody>
          <a:bodyPr>
            <a:normAutofit/>
          </a:bodyPr>
          <a:lstStyle/>
          <a:p>
            <a:pPr algn="l"/>
            <a:r>
              <a:rPr lang="en-US" sz="3200" b="1" dirty="0" smtClean="0">
                <a:solidFill>
                  <a:schemeClr val="accent1">
                    <a:lumMod val="75000"/>
                  </a:schemeClr>
                </a:solidFill>
              </a:rPr>
              <a:t>The Mediterranean Hyper-Cluster</a:t>
            </a:r>
            <a:endParaRPr lang="en-US" sz="3200" b="1" dirty="0">
              <a:solidFill>
                <a:schemeClr val="accent1">
                  <a:lumMod val="75000"/>
                </a:schemeClr>
              </a:solidFill>
            </a:endParaRPr>
          </a:p>
        </p:txBody>
      </p:sp>
      <p:sp>
        <p:nvSpPr>
          <p:cNvPr id="4" name="CasellaDiTesto 3"/>
          <p:cNvSpPr txBox="1"/>
          <p:nvPr/>
        </p:nvSpPr>
        <p:spPr>
          <a:xfrm>
            <a:off x="412428" y="6437868"/>
            <a:ext cx="2952328" cy="307777"/>
          </a:xfrm>
          <a:prstGeom prst="rect">
            <a:avLst/>
          </a:prstGeom>
          <a:noFill/>
          <a:ln>
            <a:noFill/>
          </a:ln>
        </p:spPr>
        <p:txBody>
          <a:bodyPr wrap="square" rtlCol="0">
            <a:spAutoFit/>
          </a:bodyPr>
          <a:lstStyle/>
          <a:p>
            <a:r>
              <a:rPr lang="fr-FR" sz="1400" b="1" dirty="0">
                <a:solidFill>
                  <a:schemeClr val="accent1">
                    <a:lumMod val="75000"/>
                  </a:schemeClr>
                </a:solidFill>
              </a:rPr>
              <a:t>Tunis, 17th Oct. 2014</a:t>
            </a:r>
            <a:endParaRPr lang="fr-FR" sz="1400" dirty="0">
              <a:solidFill>
                <a:schemeClr val="accent1">
                  <a:lumMod val="75000"/>
                </a:schemeClr>
              </a:solidFill>
            </a:endParaRPr>
          </a:p>
        </p:txBody>
      </p:sp>
      <p:pic>
        <p:nvPicPr>
          <p:cNvPr id="5" name="Immagine 4" descr="LogoTexMedClusters.jpg"/>
          <p:cNvPicPr>
            <a:picLocks noChangeAspect="1"/>
          </p:cNvPicPr>
          <p:nvPr/>
        </p:nvPicPr>
        <p:blipFill>
          <a:blip r:embed="rId2" cstate="print"/>
          <a:stretch>
            <a:fillRect/>
          </a:stretch>
        </p:blipFill>
        <p:spPr>
          <a:xfrm>
            <a:off x="7596336" y="260648"/>
            <a:ext cx="1223259" cy="552124"/>
          </a:xfrm>
          <a:prstGeom prst="rect">
            <a:avLst/>
          </a:prstGeom>
        </p:spPr>
      </p:pic>
      <p:pic>
        <p:nvPicPr>
          <p:cNvPr id="6" name="Immagine 5" descr="Logo ENPI.jpg"/>
          <p:cNvPicPr>
            <a:picLocks noChangeAspect="1"/>
          </p:cNvPicPr>
          <p:nvPr/>
        </p:nvPicPr>
        <p:blipFill>
          <a:blip r:embed="rId3" cstate="print"/>
          <a:stretch>
            <a:fillRect/>
          </a:stretch>
        </p:blipFill>
        <p:spPr>
          <a:xfrm>
            <a:off x="7549852" y="6413206"/>
            <a:ext cx="637480" cy="355894"/>
          </a:xfrm>
          <a:prstGeom prst="rect">
            <a:avLst/>
          </a:prstGeom>
        </p:spPr>
      </p:pic>
      <p:sp>
        <p:nvSpPr>
          <p:cNvPr id="7" name="Rettangolo 6"/>
          <p:cNvSpPr/>
          <p:nvPr/>
        </p:nvSpPr>
        <p:spPr>
          <a:xfrm>
            <a:off x="467544" y="6339095"/>
            <a:ext cx="8001056" cy="4571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ogo Unione europea scritta lato.jpg"/>
          <p:cNvPicPr>
            <a:picLocks noChangeAspect="1"/>
          </p:cNvPicPr>
          <p:nvPr/>
        </p:nvPicPr>
        <p:blipFill>
          <a:blip r:embed="rId4" cstate="print"/>
          <a:stretch>
            <a:fillRect/>
          </a:stretch>
        </p:blipFill>
        <p:spPr>
          <a:xfrm>
            <a:off x="6467005" y="6496225"/>
            <a:ext cx="958676" cy="280991"/>
          </a:xfrm>
          <a:prstGeom prst="rect">
            <a:avLst/>
          </a:prstGeom>
        </p:spPr>
      </p:pic>
      <p:sp>
        <p:nvSpPr>
          <p:cNvPr id="11" name="Segnaposto numero diapositiva 10"/>
          <p:cNvSpPr>
            <a:spLocks noGrp="1"/>
          </p:cNvSpPr>
          <p:nvPr>
            <p:ph type="sldNum" sz="quarter" idx="12"/>
          </p:nvPr>
        </p:nvSpPr>
        <p:spPr/>
        <p:txBody>
          <a:bodyPr/>
          <a:lstStyle/>
          <a:p>
            <a:fld id="{01E9E200-B787-4253-9A13-61AE61D0C841}" type="slidenum">
              <a:rPr lang="fr-FR" smtClean="0"/>
              <a:pPr/>
              <a:t>9</a:t>
            </a:fld>
            <a:endParaRPr lang="fr-FR"/>
          </a:p>
        </p:txBody>
      </p:sp>
      <p:sp>
        <p:nvSpPr>
          <p:cNvPr id="12" name="CasellaDiTesto 11"/>
          <p:cNvSpPr txBox="1"/>
          <p:nvPr/>
        </p:nvSpPr>
        <p:spPr>
          <a:xfrm>
            <a:off x="1312336" y="2636912"/>
            <a:ext cx="6855940" cy="1200329"/>
          </a:xfrm>
          <a:prstGeom prst="rect">
            <a:avLst/>
          </a:prstGeom>
          <a:noFill/>
        </p:spPr>
        <p:txBody>
          <a:bodyPr wrap="square" rtlCol="0">
            <a:spAutoFit/>
          </a:bodyPr>
          <a:lstStyle/>
          <a:p>
            <a:r>
              <a:rPr lang="it-IT" sz="2400" b="1" dirty="0" smtClean="0">
                <a:solidFill>
                  <a:srgbClr val="C00000"/>
                </a:solidFill>
              </a:rPr>
              <a:t>Take </a:t>
            </a:r>
            <a:r>
              <a:rPr lang="it-IT" sz="2400" b="1" dirty="0" err="1" smtClean="0">
                <a:solidFill>
                  <a:srgbClr val="C00000"/>
                </a:solidFill>
              </a:rPr>
              <a:t>advantage</a:t>
            </a:r>
            <a:r>
              <a:rPr lang="it-IT" sz="2400" b="1" dirty="0" smtClean="0">
                <a:solidFill>
                  <a:srgbClr val="C00000"/>
                </a:solidFill>
              </a:rPr>
              <a:t> of </a:t>
            </a:r>
            <a:r>
              <a:rPr lang="it-IT" sz="2400" b="1" dirty="0" err="1" smtClean="0">
                <a:solidFill>
                  <a:srgbClr val="C00000"/>
                </a:solidFill>
              </a:rPr>
              <a:t>diversification</a:t>
            </a:r>
            <a:r>
              <a:rPr lang="it-IT" sz="2400" b="1" dirty="0" smtClean="0">
                <a:solidFill>
                  <a:srgbClr val="C00000"/>
                </a:solidFill>
              </a:rPr>
              <a:t> for </a:t>
            </a:r>
            <a:r>
              <a:rPr lang="it-IT" sz="2400" b="1" dirty="0" err="1" smtClean="0">
                <a:solidFill>
                  <a:srgbClr val="C00000"/>
                </a:solidFill>
              </a:rPr>
              <a:t>fortification</a:t>
            </a:r>
            <a:r>
              <a:rPr lang="it-IT" sz="2400" b="1" dirty="0" smtClean="0">
                <a:solidFill>
                  <a:srgbClr val="C00000"/>
                </a:solidFill>
              </a:rPr>
              <a:t>.</a:t>
            </a:r>
          </a:p>
          <a:p>
            <a:endParaRPr lang="it-IT" sz="2400" b="1" dirty="0">
              <a:solidFill>
                <a:srgbClr val="C00000"/>
              </a:solidFill>
            </a:endParaRPr>
          </a:p>
          <a:p>
            <a:r>
              <a:rPr lang="it-IT" sz="2400" b="1" dirty="0" smtClean="0">
                <a:solidFill>
                  <a:srgbClr val="C00000"/>
                </a:solidFill>
              </a:rPr>
              <a:t>Work hard to </a:t>
            </a:r>
            <a:r>
              <a:rPr lang="it-IT" sz="2400" b="1" dirty="0" err="1" smtClean="0">
                <a:solidFill>
                  <a:srgbClr val="C00000"/>
                </a:solidFill>
              </a:rPr>
              <a:t>enhance</a:t>
            </a:r>
            <a:r>
              <a:rPr lang="it-IT" sz="2400" b="1" dirty="0" smtClean="0">
                <a:solidFill>
                  <a:srgbClr val="C00000"/>
                </a:solidFill>
              </a:rPr>
              <a:t> a </a:t>
            </a:r>
            <a:r>
              <a:rPr lang="it-IT" sz="2400" b="1" dirty="0" err="1" smtClean="0">
                <a:solidFill>
                  <a:srgbClr val="C00000"/>
                </a:solidFill>
              </a:rPr>
              <a:t>modern</a:t>
            </a:r>
            <a:r>
              <a:rPr lang="it-IT" sz="2400" b="1" dirty="0" smtClean="0">
                <a:solidFill>
                  <a:srgbClr val="C00000"/>
                </a:solidFill>
              </a:rPr>
              <a:t> T/C </a:t>
            </a:r>
            <a:r>
              <a:rPr lang="it-IT" sz="2400" b="1" dirty="0" err="1" smtClean="0">
                <a:solidFill>
                  <a:srgbClr val="C00000"/>
                </a:solidFill>
              </a:rPr>
              <a:t>Med</a:t>
            </a:r>
            <a:r>
              <a:rPr lang="it-IT" sz="2400" b="1" dirty="0" smtClean="0">
                <a:solidFill>
                  <a:srgbClr val="C00000"/>
                </a:solidFill>
              </a:rPr>
              <a:t> Cluster</a:t>
            </a:r>
            <a:endParaRPr lang="en-GB" sz="24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851</Words>
  <Application>Microsoft Office PowerPoint</Application>
  <PresentationFormat>Presentazione su schermo (4:3)</PresentationFormat>
  <Paragraphs>206</Paragraphs>
  <Slides>13</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Courier New</vt:lpstr>
      <vt:lpstr>Symbol</vt:lpstr>
      <vt:lpstr>Times New Roman</vt:lpstr>
      <vt:lpstr>Wingdings</vt:lpstr>
      <vt:lpstr>Tema di Office</vt:lpstr>
      <vt:lpstr> The Mediterranean Hyper-Cluster:  Inputs for the CBC Initiatives </vt:lpstr>
      <vt:lpstr>Our Final Goal: Strengthen inside to  Compete outside </vt:lpstr>
      <vt:lpstr>Project development</vt:lpstr>
      <vt:lpstr>The Eight value chains</vt:lpstr>
      <vt:lpstr> Prevailing Business Models </vt:lpstr>
      <vt:lpstr>Prevailing Segments</vt:lpstr>
      <vt:lpstr>The Med Hyper-Cluster SW Analysis</vt:lpstr>
      <vt:lpstr>The Med Hyper-Cluster OT analisys</vt:lpstr>
      <vt:lpstr>The Mediterranean Hyper-Cluster</vt:lpstr>
      <vt:lpstr>The Diamonds for CBC Initiatives</vt:lpstr>
      <vt:lpstr>Areas of CBC Initiatives</vt:lpstr>
      <vt:lpstr>Good Luck  &amp;  Keep Going</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Francesco</dc:creator>
  <cp:lastModifiedBy>Francesco Pellizzari</cp:lastModifiedBy>
  <cp:revision>125</cp:revision>
  <dcterms:created xsi:type="dcterms:W3CDTF">2014-06-15T15:24:17Z</dcterms:created>
  <dcterms:modified xsi:type="dcterms:W3CDTF">2014-10-17T08:26:08Z</dcterms:modified>
</cp:coreProperties>
</file>