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6858000" cy="9144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D7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806684-9880-4E26-8C98-A3CC99A99522}">
  <a:tblStyle styleId="{0F806684-9880-4E26-8C98-A3CC99A9952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tcBdr/>
        <a:fill>
          <a:solidFill>
            <a:srgbClr val="E8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DF8DDC-DF80-4A9A-A4C3-1B91F593A7C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353" autoAdjust="0"/>
  </p:normalViewPr>
  <p:slideViewPr>
    <p:cSldViewPr snapToGrid="0">
      <p:cViewPr varScale="1">
        <p:scale>
          <a:sx n="81" d="100"/>
          <a:sy n="81" d="100"/>
        </p:scale>
        <p:origin x="-1422" y="-1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f926789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70f926789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70f9267898_1_1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621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-892969" y="5110957"/>
            <a:ext cx="10401300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3264694" y="4010819"/>
            <a:ext cx="104013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103800" y="84400"/>
            <a:ext cx="6650400" cy="1388700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b="1" dirty="0" smtClean="0">
                <a:solidFill>
                  <a:schemeClr val="lt1"/>
                </a:solidFill>
              </a:rPr>
              <a:t>Wind power 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900" b="1" dirty="0" err="1" smtClean="0">
                <a:solidFill>
                  <a:schemeClr val="lt1"/>
                </a:solidFill>
              </a:rPr>
              <a:t>Microeolic</a:t>
            </a:r>
            <a:endParaRPr sz="1900" i="0" u="none" strike="noStrike" cap="none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lt1"/>
                </a:solidFill>
              </a:rPr>
              <a:t>Energy Saving</a:t>
            </a:r>
            <a:endParaRPr sz="18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03800" y="1324999"/>
            <a:ext cx="6650400" cy="1979468"/>
          </a:xfrm>
          <a:prstGeom prst="rect">
            <a:avLst/>
          </a:prstGeom>
          <a:solidFill>
            <a:srgbClr val="FFC9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Wind power generation for use in individual installations can be considered to have an installed power of less than 100 kW, although there is no well defined limit. </a:t>
            </a:r>
            <a:r>
              <a:rPr lang="en-US" dirty="0" smtClean="0">
                <a:solidFill>
                  <a:schemeClr val="tx1"/>
                </a:solidFill>
              </a:rPr>
              <a:t>Smaller and easier </a:t>
            </a:r>
            <a:r>
              <a:rPr lang="en-US" dirty="0">
                <a:solidFill>
                  <a:schemeClr val="tx1"/>
                </a:solidFill>
              </a:rPr>
              <a:t>to install, </a:t>
            </a:r>
            <a:r>
              <a:rPr lang="en-US" dirty="0" smtClean="0">
                <a:solidFill>
                  <a:schemeClr val="tx1"/>
                </a:solidFill>
              </a:rPr>
              <a:t>micro wind turbines present technical </a:t>
            </a:r>
            <a:r>
              <a:rPr lang="en-US" dirty="0">
                <a:solidFill>
                  <a:schemeClr val="tx1"/>
                </a:solidFill>
              </a:rPr>
              <a:t>advantages when compared to its larger counterpart such as reduced noise, attractive </a:t>
            </a:r>
            <a:r>
              <a:rPr lang="en-US" dirty="0" smtClean="0">
                <a:solidFill>
                  <a:schemeClr val="tx1"/>
                </a:solidFill>
              </a:rPr>
              <a:t>aesthetics and localized power generation. Generators can </a:t>
            </a:r>
            <a:r>
              <a:rPr lang="en-US" dirty="0">
                <a:solidFill>
                  <a:schemeClr val="tx1"/>
                </a:solidFill>
              </a:rPr>
              <a:t>be horizontal or vertical axis. Its application can be off </a:t>
            </a:r>
            <a:r>
              <a:rPr lang="en-US" dirty="0" smtClean="0">
                <a:solidFill>
                  <a:schemeClr val="tx1"/>
                </a:solidFill>
              </a:rPr>
              <a:t>grid with batteries (isolated areas, not connected </a:t>
            </a:r>
            <a:r>
              <a:rPr lang="en-US" dirty="0">
                <a:solidFill>
                  <a:schemeClr val="tx1"/>
                </a:solidFill>
              </a:rPr>
              <a:t>to the </a:t>
            </a:r>
            <a:r>
              <a:rPr lang="en-US" dirty="0" smtClean="0">
                <a:solidFill>
                  <a:schemeClr val="tx1"/>
                </a:solidFill>
              </a:rPr>
              <a:t>grid) or grid connected and it is </a:t>
            </a:r>
            <a:r>
              <a:rPr lang="en-US" dirty="0">
                <a:solidFill>
                  <a:schemeClr val="tx1"/>
                </a:solidFill>
              </a:rPr>
              <a:t>usually used in combination with other renewable energy sources, such as photovoltaic. </a:t>
            </a:r>
            <a:r>
              <a:rPr lang="en-US" dirty="0" smtClean="0">
                <a:solidFill>
                  <a:schemeClr val="tx1"/>
                </a:solidFill>
              </a:rPr>
              <a:t>Depending on its size, the wind turbine can be installed on the roof or on the ground.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03800" y="3435313"/>
            <a:ext cx="3470816" cy="1413011"/>
          </a:xfrm>
          <a:prstGeom prst="rect">
            <a:avLst/>
          </a:prstGeom>
          <a:solidFill>
            <a:srgbClr val="FFC9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03800" y="5680088"/>
            <a:ext cx="2787384" cy="2169679"/>
          </a:xfrm>
          <a:prstGeom prst="rect">
            <a:avLst/>
          </a:prstGeom>
          <a:solidFill>
            <a:srgbClr val="FFC9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Use in Hotel </a:t>
            </a: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</a:t>
            </a:r>
            <a:endParaRPr lang="en-U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3200">
              <a:lnSpc>
                <a:spcPct val="128571"/>
              </a:lnSpc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in isolated areas</a:t>
            </a:r>
          </a:p>
          <a:p>
            <a:pPr marL="228600" lvl="0" indent="-203200">
              <a:lnSpc>
                <a:spcPct val="128571"/>
              </a:lnSpc>
              <a:buClr>
                <a:schemeClr val="dk1"/>
              </a:buClr>
              <a:buSzPts val="1400"/>
              <a:buFont typeface="Calibri"/>
              <a:buChar char="●"/>
            </a:pP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sources (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PV)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3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permanently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power 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appliances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lighting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pumping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</a:t>
            </a:r>
            <a:r>
              <a:rPr lang="fr-FR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50" y="7903534"/>
            <a:ext cx="3014989" cy="12404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4" name="Google Shape;94;p13"/>
          <p:cNvGraphicFramePr/>
          <p:nvPr>
            <p:extLst>
              <p:ext uri="{D42A27DB-BD31-4B8C-83A1-F6EECF244321}">
                <p14:modId xmlns:p14="http://schemas.microsoft.com/office/powerpoint/2010/main" xmlns="" val="3278339855"/>
              </p:ext>
            </p:extLst>
          </p:nvPr>
        </p:nvGraphicFramePr>
        <p:xfrm>
          <a:off x="2971800" y="5680088"/>
          <a:ext cx="3782400" cy="3000335"/>
        </p:xfrm>
        <a:graphic>
          <a:graphicData uri="http://schemas.openxmlformats.org/drawingml/2006/table">
            <a:tbl>
              <a:tblPr firstRow="1" bandRow="1">
                <a:noFill/>
                <a:tableStyleId>{0F806684-9880-4E26-8C98-A3CC99A99522}</a:tableStyleId>
              </a:tblPr>
              <a:tblGrid>
                <a:gridCol w="1872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0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842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u="none" strike="noStrike" cap="none" dirty="0"/>
                        <a:t>Disadvantages</a:t>
                      </a:r>
                      <a:endParaRPr u="none" strike="noStrike" cap="none" dirty="0"/>
                    </a:p>
                  </a:txBody>
                  <a:tcPr marL="91450" marR="91450" marT="45725" marB="45725">
                    <a:solidFill>
                      <a:srgbClr val="0D4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strike="noStrike" cap="none"/>
                        <a:t>Advantages</a:t>
                      </a:r>
                      <a:endParaRPr u="none" strike="noStrike" cap="none"/>
                    </a:p>
                  </a:txBody>
                  <a:tcPr marL="91450" marR="91450" marT="45725" marB="45725">
                    <a:solidFill>
                      <a:srgbClr val="0D4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/>
                        <a:t>It </a:t>
                      </a:r>
                      <a:r>
                        <a:rPr lang="fr-FR" dirty="0" err="1" smtClean="0"/>
                        <a:t>cannot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be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installed</a:t>
                      </a:r>
                      <a:r>
                        <a:rPr lang="fr-FR" dirty="0" smtClean="0"/>
                        <a:t> in </a:t>
                      </a:r>
                      <a:r>
                        <a:rPr lang="fr-FR" dirty="0" err="1" smtClean="0"/>
                        <a:t>any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geographical</a:t>
                      </a:r>
                      <a:r>
                        <a:rPr lang="fr-FR" dirty="0" smtClean="0"/>
                        <a:t> area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Substantial energy savings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/>
                        <a:t>Initial </a:t>
                      </a:r>
                      <a:r>
                        <a:rPr lang="fr-FR" dirty="0" err="1" smtClean="0"/>
                        <a:t>costs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can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be</a:t>
                      </a:r>
                      <a:r>
                        <a:rPr lang="fr-FR" dirty="0" smtClean="0"/>
                        <a:t> high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 smtClean="0"/>
                        <a:t>May </a:t>
                      </a:r>
                      <a:r>
                        <a:rPr lang="fr-FR" dirty="0" err="1" smtClean="0"/>
                        <a:t>be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independent</a:t>
                      </a:r>
                      <a:r>
                        <a:rPr lang="fr-FR" baseline="0" dirty="0" smtClean="0"/>
                        <a:t> of </a:t>
                      </a:r>
                      <a:r>
                        <a:rPr lang="fr-FR" baseline="0" dirty="0" err="1" smtClean="0"/>
                        <a:t>electrical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grid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/>
                        <a:t>Wind energy availability in urban areas is harder to predict</a:t>
                      </a:r>
                    </a:p>
                    <a:p>
                      <a:endParaRPr lang="fr-FR" dirty="0"/>
                    </a:p>
                  </a:txBody>
                  <a:tcPr marL="91450" marR="91450" marT="45725" marB="45725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/>
                        <a:t>Their lightweight and small structure offer the possibility to be installed on roofs, or on</a:t>
                      </a:r>
                      <a:r>
                        <a:rPr lang="en-US" baseline="0" dirty="0" smtClean="0"/>
                        <a:t> the ground </a:t>
                      </a:r>
                      <a:r>
                        <a:rPr lang="en-US" dirty="0" smtClean="0"/>
                        <a:t>and be part of the urban landscape</a:t>
                      </a:r>
                    </a:p>
                  </a:txBody>
                  <a:tcPr marL="91450" marR="91450" marT="45725" marB="45725"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6000664"/>
                  </a:ext>
                </a:extLst>
              </a:tr>
            </a:tbl>
          </a:graphicData>
        </a:graphic>
      </p:graphicFrame>
      <p:sp>
        <p:nvSpPr>
          <p:cNvPr id="95" name="Google Shape;95;p13"/>
          <p:cNvSpPr txBox="1"/>
          <p:nvPr/>
        </p:nvSpPr>
        <p:spPr>
          <a:xfrm>
            <a:off x="103800" y="3440430"/>
            <a:ext cx="6650626" cy="2115092"/>
          </a:xfrm>
          <a:prstGeom prst="rect">
            <a:avLst/>
          </a:prstGeom>
          <a:solidFill>
            <a:srgbClr val="FFC9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Résultat de recherche d'images pour &quot;hybrid solar pan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77164"/>
            <a:ext cx="3810000" cy="2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0" y="3477164"/>
            <a:ext cx="164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Wind turbine BORNAY - 3 kW</a:t>
            </a:r>
          </a:p>
        </p:txBody>
      </p:sp>
    </p:spTree>
    <p:extLst>
      <p:ext uri="{BB962C8B-B14F-4D97-AF65-F5344CB8AC3E}">
        <p14:creationId xmlns:p14="http://schemas.microsoft.com/office/powerpoint/2010/main" xmlns="" val="378941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230</Words>
  <Application>Microsoft Office PowerPoint</Application>
  <PresentationFormat>‫הצגה על המסך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שקופית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‏‏משתמש Windows</cp:lastModifiedBy>
  <cp:revision>20</cp:revision>
  <dcterms:modified xsi:type="dcterms:W3CDTF">2020-07-21T11:06:57Z</dcterms:modified>
</cp:coreProperties>
</file>