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0"/>
  </p:notesMasterIdLst>
  <p:sldIdLst>
    <p:sldId id="257" r:id="rId2"/>
    <p:sldId id="258" r:id="rId3"/>
    <p:sldId id="259" r:id="rId4"/>
    <p:sldId id="260" r:id="rId5"/>
    <p:sldId id="261" r:id="rId6"/>
    <p:sldId id="262" r:id="rId7"/>
    <p:sldId id="264" r:id="rId8"/>
    <p:sldId id="263" r:id="rId9"/>
    <p:sldId id="265" r:id="rId10"/>
    <p:sldId id="266" r:id="rId11"/>
    <p:sldId id="286" r:id="rId12"/>
    <p:sldId id="306" r:id="rId13"/>
    <p:sldId id="307" r:id="rId14"/>
    <p:sldId id="309" r:id="rId15"/>
    <p:sldId id="308" r:id="rId16"/>
    <p:sldId id="321" r:id="rId17"/>
    <p:sldId id="320" r:id="rId18"/>
    <p:sldId id="267" r:id="rId19"/>
    <p:sldId id="268" r:id="rId20"/>
    <p:sldId id="310" r:id="rId21"/>
    <p:sldId id="311" r:id="rId22"/>
    <p:sldId id="312" r:id="rId23"/>
    <p:sldId id="313" r:id="rId24"/>
    <p:sldId id="273" r:id="rId25"/>
    <p:sldId id="316" r:id="rId26"/>
    <p:sldId id="317" r:id="rId27"/>
    <p:sldId id="318" r:id="rId28"/>
    <p:sldId id="322" r:id="rId29"/>
    <p:sldId id="279" r:id="rId30"/>
    <p:sldId id="280" r:id="rId31"/>
    <p:sldId id="281" r:id="rId32"/>
    <p:sldId id="282" r:id="rId33"/>
    <p:sldId id="283" r:id="rId34"/>
    <p:sldId id="284" r:id="rId35"/>
    <p:sldId id="285" r:id="rId36"/>
    <p:sldId id="293" r:id="rId37"/>
    <p:sldId id="294" r:id="rId38"/>
    <p:sldId id="297" r:id="rId39"/>
    <p:sldId id="298" r:id="rId40"/>
    <p:sldId id="295" r:id="rId41"/>
    <p:sldId id="296" r:id="rId42"/>
    <p:sldId id="299" r:id="rId43"/>
    <p:sldId id="300" r:id="rId44"/>
    <p:sldId id="301" r:id="rId45"/>
    <p:sldId id="302" r:id="rId46"/>
    <p:sldId id="303" r:id="rId47"/>
    <p:sldId id="319" r:id="rId48"/>
    <p:sldId id="305" r:id="rId49"/>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8CA"/>
          </a:solidFill>
        </a:fill>
      </a:tcStyle>
    </a:wholeTbl>
    <a:band2H>
      <a:tcTxStyle/>
      <a:tcStyle>
        <a:tcBdr/>
        <a:fill>
          <a:solidFill>
            <a:srgbClr val="FFF4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94660"/>
  </p:normalViewPr>
  <p:slideViewPr>
    <p:cSldViewPr snapToGrid="0">
      <p:cViewPr varScale="1">
        <p:scale>
          <a:sx n="142" d="100"/>
          <a:sy n="142" d="100"/>
        </p:scale>
        <p:origin x="666"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8" name="Shape 378"/>
          <p:cNvSpPr>
            <a:spLocks noGrp="1" noRot="1" noChangeAspect="1"/>
          </p:cNvSpPr>
          <p:nvPr>
            <p:ph type="sldImg"/>
          </p:nvPr>
        </p:nvSpPr>
        <p:spPr>
          <a:xfrm>
            <a:off x="1143000" y="685800"/>
            <a:ext cx="4572000" cy="3429000"/>
          </a:xfrm>
          <a:prstGeom prst="rect">
            <a:avLst/>
          </a:prstGeom>
        </p:spPr>
        <p:txBody>
          <a:bodyPr/>
          <a:lstStyle/>
          <a:p>
            <a:endParaRPr/>
          </a:p>
        </p:txBody>
      </p:sp>
      <p:sp>
        <p:nvSpPr>
          <p:cNvPr id="379" name="Shape 37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448449464"/>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Slide">
    <p:spTree>
      <p:nvGrpSpPr>
        <p:cNvPr id="1" name=""/>
        <p:cNvGrpSpPr/>
        <p:nvPr/>
      </p:nvGrpSpPr>
      <p:grpSpPr>
        <a:xfrm>
          <a:off x="0" y="0"/>
          <a:ext cx="0" cy="0"/>
          <a:chOff x="0" y="0"/>
          <a:chExt cx="0" cy="0"/>
        </a:xfrm>
      </p:grpSpPr>
      <p:sp>
        <p:nvSpPr>
          <p:cNvPr id="1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Content over Content">
    <p:spTree>
      <p:nvGrpSpPr>
        <p:cNvPr id="1" name=""/>
        <p:cNvGrpSpPr/>
        <p:nvPr/>
      </p:nvGrpSpPr>
      <p:grpSpPr>
        <a:xfrm>
          <a:off x="0" y="0"/>
          <a:ext cx="0" cy="0"/>
          <a:chOff x="0" y="0"/>
          <a:chExt cx="0" cy="0"/>
        </a:xfrm>
      </p:grpSpPr>
      <p:sp>
        <p:nvSpPr>
          <p:cNvPr id="95" name="Texto del título"/>
          <p:cNvSpPr txBox="1">
            <a:spLocks noGrp="1"/>
          </p:cNvSpPr>
          <p:nvPr>
            <p:ph type="title"/>
          </p:nvPr>
        </p:nvSpPr>
        <p:spPr>
          <a:xfrm>
            <a:off x="628559" y="273959"/>
            <a:ext cx="7886522" cy="993961"/>
          </a:xfrm>
          <a:prstGeom prst="rect">
            <a:avLst/>
          </a:prstGeom>
        </p:spPr>
        <p:txBody>
          <a:bodyPr lIns="0" tIns="0" rIns="0" bIns="0" anchor="ctr">
            <a:normAutofit/>
          </a:bodyPr>
          <a:lstStyle/>
          <a:p>
            <a:r>
              <a:t>Texto del título</a:t>
            </a:r>
          </a:p>
        </p:txBody>
      </p:sp>
      <p:sp>
        <p:nvSpPr>
          <p:cNvPr id="96" name="Nivel de texto 1…"/>
          <p:cNvSpPr txBox="1">
            <a:spLocks noGrp="1"/>
          </p:cNvSpPr>
          <p:nvPr>
            <p:ph type="body" sz="half" idx="1"/>
          </p:nvPr>
        </p:nvSpPr>
        <p:spPr>
          <a:xfrm>
            <a:off x="628559" y="1369079"/>
            <a:ext cx="7886522" cy="1556282"/>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97" name="PlaceHolder 3"/>
          <p:cNvSpPr>
            <a:spLocks noGrp="1"/>
          </p:cNvSpPr>
          <p:nvPr>
            <p:ph type="body" sz="half" idx="21"/>
          </p:nvPr>
        </p:nvSpPr>
        <p:spPr>
          <a:xfrm>
            <a:off x="628559" y="3073680"/>
            <a:ext cx="7886522" cy="1556281"/>
          </a:xfrm>
          <a:prstGeom prst="rect">
            <a:avLst/>
          </a:prstGeom>
        </p:spPr>
        <p:txBody>
          <a:bodyPr/>
          <a:lstStyle/>
          <a:p>
            <a:pPr>
              <a:defRPr spc="-100"/>
            </a:pPr>
            <a:endParaRPr/>
          </a:p>
        </p:txBody>
      </p:sp>
      <p:sp>
        <p:nvSpPr>
          <p:cNvPr id="9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4 Content">
    <p:spTree>
      <p:nvGrpSpPr>
        <p:cNvPr id="1" name=""/>
        <p:cNvGrpSpPr/>
        <p:nvPr/>
      </p:nvGrpSpPr>
      <p:grpSpPr>
        <a:xfrm>
          <a:off x="0" y="0"/>
          <a:ext cx="0" cy="0"/>
          <a:chOff x="0" y="0"/>
          <a:chExt cx="0" cy="0"/>
        </a:xfrm>
      </p:grpSpPr>
      <p:sp>
        <p:nvSpPr>
          <p:cNvPr id="105" name="Texto del título"/>
          <p:cNvSpPr txBox="1">
            <a:spLocks noGrp="1"/>
          </p:cNvSpPr>
          <p:nvPr>
            <p:ph type="title"/>
          </p:nvPr>
        </p:nvSpPr>
        <p:spPr>
          <a:xfrm>
            <a:off x="628559" y="273959"/>
            <a:ext cx="7886522" cy="993961"/>
          </a:xfrm>
          <a:prstGeom prst="rect">
            <a:avLst/>
          </a:prstGeom>
        </p:spPr>
        <p:txBody>
          <a:bodyPr lIns="0" tIns="0" rIns="0" bIns="0" anchor="ctr">
            <a:normAutofit/>
          </a:bodyPr>
          <a:lstStyle/>
          <a:p>
            <a:r>
              <a:t>Texto del título</a:t>
            </a:r>
          </a:p>
        </p:txBody>
      </p:sp>
      <p:sp>
        <p:nvSpPr>
          <p:cNvPr id="106" name="Nivel de texto 1…"/>
          <p:cNvSpPr txBox="1">
            <a:spLocks noGrp="1"/>
          </p:cNvSpPr>
          <p:nvPr>
            <p:ph type="body" sz="quarter" idx="1"/>
          </p:nvPr>
        </p:nvSpPr>
        <p:spPr>
          <a:xfrm>
            <a:off x="628559" y="1369079"/>
            <a:ext cx="3848401" cy="1556282"/>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07" name="PlaceHolder 3"/>
          <p:cNvSpPr/>
          <p:nvPr/>
        </p:nvSpPr>
        <p:spPr>
          <a:xfrm>
            <a:off x="4669919" y="1369079"/>
            <a:ext cx="3848401" cy="1556282"/>
          </a:xfrm>
          <a:prstGeom prst="rect">
            <a:avLst/>
          </a:prstGeom>
          <a:ln w="12700">
            <a:miter lim="400000"/>
          </a:ln>
        </p:spPr>
        <p:txBody>
          <a:bodyPr lIns="0" tIns="0" rIns="0" bIns="0">
            <a:normAutofit/>
          </a:bodyPr>
          <a:lstStyle/>
          <a:p>
            <a:pPr marL="431999" indent="-323999" defTabSz="914400">
              <a:spcBef>
                <a:spcPts val="1400"/>
              </a:spcBef>
              <a:buClr>
                <a:srgbClr val="000000"/>
              </a:buClr>
              <a:buSzPct val="45000"/>
              <a:buChar char="●"/>
              <a:defRPr sz="2100" spc="-100">
                <a:latin typeface="+mj-lt"/>
                <a:ea typeface="+mj-ea"/>
                <a:cs typeface="+mj-cs"/>
                <a:sym typeface="Calibri"/>
              </a:defRPr>
            </a:pPr>
            <a:endParaRPr/>
          </a:p>
        </p:txBody>
      </p:sp>
      <p:sp>
        <p:nvSpPr>
          <p:cNvPr id="108" name="PlaceHolder 4"/>
          <p:cNvSpPr/>
          <p:nvPr/>
        </p:nvSpPr>
        <p:spPr>
          <a:xfrm>
            <a:off x="628559" y="3073680"/>
            <a:ext cx="3848401" cy="1556281"/>
          </a:xfrm>
          <a:prstGeom prst="rect">
            <a:avLst/>
          </a:prstGeom>
          <a:ln w="12700">
            <a:miter lim="400000"/>
          </a:ln>
        </p:spPr>
        <p:txBody>
          <a:bodyPr lIns="0" tIns="0" rIns="0" bIns="0">
            <a:normAutofit/>
          </a:bodyPr>
          <a:lstStyle/>
          <a:p>
            <a:pPr marL="431999" indent="-323999" defTabSz="914400">
              <a:spcBef>
                <a:spcPts val="1400"/>
              </a:spcBef>
              <a:buClr>
                <a:srgbClr val="000000"/>
              </a:buClr>
              <a:buSzPct val="45000"/>
              <a:buChar char="●"/>
              <a:defRPr sz="2100" spc="-100">
                <a:latin typeface="+mj-lt"/>
                <a:ea typeface="+mj-ea"/>
                <a:cs typeface="+mj-cs"/>
                <a:sym typeface="Calibri"/>
              </a:defRPr>
            </a:pPr>
            <a:endParaRPr/>
          </a:p>
        </p:txBody>
      </p:sp>
      <p:sp>
        <p:nvSpPr>
          <p:cNvPr id="109" name="PlaceHolder 5"/>
          <p:cNvSpPr>
            <a:spLocks noGrp="1"/>
          </p:cNvSpPr>
          <p:nvPr>
            <p:ph type="body" sz="quarter" idx="21"/>
          </p:nvPr>
        </p:nvSpPr>
        <p:spPr>
          <a:xfrm>
            <a:off x="4669919" y="3073680"/>
            <a:ext cx="3848401" cy="1556281"/>
          </a:xfrm>
          <a:prstGeom prst="rect">
            <a:avLst/>
          </a:prstGeom>
        </p:spPr>
        <p:txBody>
          <a:bodyPr/>
          <a:lstStyle/>
          <a:p>
            <a:pPr>
              <a:defRPr spc="-100"/>
            </a:pPr>
            <a:endParaRPr/>
          </a:p>
        </p:txBody>
      </p:sp>
      <p:sp>
        <p:nvSpPr>
          <p:cNvPr id="11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6 Content">
    <p:spTree>
      <p:nvGrpSpPr>
        <p:cNvPr id="1" name=""/>
        <p:cNvGrpSpPr/>
        <p:nvPr/>
      </p:nvGrpSpPr>
      <p:grpSpPr>
        <a:xfrm>
          <a:off x="0" y="0"/>
          <a:ext cx="0" cy="0"/>
          <a:chOff x="0" y="0"/>
          <a:chExt cx="0" cy="0"/>
        </a:xfrm>
      </p:grpSpPr>
      <p:sp>
        <p:nvSpPr>
          <p:cNvPr id="117" name="Texto del título"/>
          <p:cNvSpPr txBox="1">
            <a:spLocks noGrp="1"/>
          </p:cNvSpPr>
          <p:nvPr>
            <p:ph type="title"/>
          </p:nvPr>
        </p:nvSpPr>
        <p:spPr>
          <a:xfrm>
            <a:off x="628559" y="273959"/>
            <a:ext cx="7886522" cy="993961"/>
          </a:xfrm>
          <a:prstGeom prst="rect">
            <a:avLst/>
          </a:prstGeom>
        </p:spPr>
        <p:txBody>
          <a:bodyPr lIns="0" tIns="0" rIns="0" bIns="0" anchor="ctr">
            <a:normAutofit/>
          </a:bodyPr>
          <a:lstStyle/>
          <a:p>
            <a:r>
              <a:t>Texto del título</a:t>
            </a:r>
          </a:p>
        </p:txBody>
      </p:sp>
      <p:sp>
        <p:nvSpPr>
          <p:cNvPr id="118" name="Nivel de texto 1…"/>
          <p:cNvSpPr txBox="1">
            <a:spLocks noGrp="1"/>
          </p:cNvSpPr>
          <p:nvPr>
            <p:ph type="body" sz="quarter" idx="1"/>
          </p:nvPr>
        </p:nvSpPr>
        <p:spPr>
          <a:xfrm>
            <a:off x="628559" y="1369079"/>
            <a:ext cx="2539082" cy="1556282"/>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19" name="PlaceHolder 3"/>
          <p:cNvSpPr/>
          <p:nvPr/>
        </p:nvSpPr>
        <p:spPr>
          <a:xfrm>
            <a:off x="3295079" y="1369079"/>
            <a:ext cx="2539081" cy="1556282"/>
          </a:xfrm>
          <a:prstGeom prst="rect">
            <a:avLst/>
          </a:prstGeom>
          <a:ln w="12700">
            <a:miter lim="400000"/>
          </a:ln>
        </p:spPr>
        <p:txBody>
          <a:bodyPr lIns="0" tIns="0" rIns="0" bIns="0">
            <a:normAutofit/>
          </a:bodyPr>
          <a:lstStyle/>
          <a:p>
            <a:pPr marL="431999" indent="-323999" defTabSz="914400">
              <a:spcBef>
                <a:spcPts val="1400"/>
              </a:spcBef>
              <a:buClr>
                <a:srgbClr val="000000"/>
              </a:buClr>
              <a:buSzPct val="45000"/>
              <a:buChar char="●"/>
              <a:defRPr sz="2100" spc="-100">
                <a:latin typeface="+mj-lt"/>
                <a:ea typeface="+mj-ea"/>
                <a:cs typeface="+mj-cs"/>
                <a:sym typeface="Calibri"/>
              </a:defRPr>
            </a:pPr>
            <a:endParaRPr/>
          </a:p>
        </p:txBody>
      </p:sp>
      <p:sp>
        <p:nvSpPr>
          <p:cNvPr id="120" name="PlaceHolder 4"/>
          <p:cNvSpPr/>
          <p:nvPr/>
        </p:nvSpPr>
        <p:spPr>
          <a:xfrm>
            <a:off x="5961240" y="1369079"/>
            <a:ext cx="2539081" cy="1556282"/>
          </a:xfrm>
          <a:prstGeom prst="rect">
            <a:avLst/>
          </a:prstGeom>
          <a:ln w="12700">
            <a:miter lim="400000"/>
          </a:ln>
        </p:spPr>
        <p:txBody>
          <a:bodyPr lIns="0" tIns="0" rIns="0" bIns="0">
            <a:normAutofit/>
          </a:bodyPr>
          <a:lstStyle/>
          <a:p>
            <a:pPr marL="431999" indent="-323999" defTabSz="914400">
              <a:spcBef>
                <a:spcPts val="1400"/>
              </a:spcBef>
              <a:buClr>
                <a:srgbClr val="000000"/>
              </a:buClr>
              <a:buSzPct val="45000"/>
              <a:buChar char="●"/>
              <a:defRPr sz="2100" spc="-100">
                <a:latin typeface="+mj-lt"/>
                <a:ea typeface="+mj-ea"/>
                <a:cs typeface="+mj-cs"/>
                <a:sym typeface="Calibri"/>
              </a:defRPr>
            </a:pPr>
            <a:endParaRPr/>
          </a:p>
        </p:txBody>
      </p:sp>
      <p:sp>
        <p:nvSpPr>
          <p:cNvPr id="121" name="PlaceHolder 5"/>
          <p:cNvSpPr/>
          <p:nvPr/>
        </p:nvSpPr>
        <p:spPr>
          <a:xfrm>
            <a:off x="628559" y="3073680"/>
            <a:ext cx="2539082" cy="1556281"/>
          </a:xfrm>
          <a:prstGeom prst="rect">
            <a:avLst/>
          </a:prstGeom>
          <a:ln w="12700">
            <a:miter lim="400000"/>
          </a:ln>
        </p:spPr>
        <p:txBody>
          <a:bodyPr lIns="0" tIns="0" rIns="0" bIns="0">
            <a:normAutofit/>
          </a:bodyPr>
          <a:lstStyle/>
          <a:p>
            <a:pPr marL="431999" indent="-323999" defTabSz="914400">
              <a:spcBef>
                <a:spcPts val="1400"/>
              </a:spcBef>
              <a:buClr>
                <a:srgbClr val="000000"/>
              </a:buClr>
              <a:buSzPct val="45000"/>
              <a:buChar char="●"/>
              <a:defRPr sz="2100" spc="-100">
                <a:latin typeface="+mj-lt"/>
                <a:ea typeface="+mj-ea"/>
                <a:cs typeface="+mj-cs"/>
                <a:sym typeface="Calibri"/>
              </a:defRPr>
            </a:pPr>
            <a:endParaRPr/>
          </a:p>
        </p:txBody>
      </p:sp>
      <p:sp>
        <p:nvSpPr>
          <p:cNvPr id="122" name="PlaceHolder 6"/>
          <p:cNvSpPr/>
          <p:nvPr/>
        </p:nvSpPr>
        <p:spPr>
          <a:xfrm>
            <a:off x="3295079" y="3073680"/>
            <a:ext cx="2539081" cy="1556281"/>
          </a:xfrm>
          <a:prstGeom prst="rect">
            <a:avLst/>
          </a:prstGeom>
          <a:ln w="12700">
            <a:miter lim="400000"/>
          </a:ln>
        </p:spPr>
        <p:txBody>
          <a:bodyPr lIns="0" tIns="0" rIns="0" bIns="0">
            <a:normAutofit/>
          </a:bodyPr>
          <a:lstStyle/>
          <a:p>
            <a:pPr marL="431999" indent="-323999" defTabSz="914400">
              <a:spcBef>
                <a:spcPts val="1400"/>
              </a:spcBef>
              <a:buClr>
                <a:srgbClr val="000000"/>
              </a:buClr>
              <a:buSzPct val="45000"/>
              <a:buChar char="●"/>
              <a:defRPr sz="2100" spc="-100">
                <a:latin typeface="+mj-lt"/>
                <a:ea typeface="+mj-ea"/>
                <a:cs typeface="+mj-cs"/>
                <a:sym typeface="Calibri"/>
              </a:defRPr>
            </a:pPr>
            <a:endParaRPr/>
          </a:p>
        </p:txBody>
      </p:sp>
      <p:sp>
        <p:nvSpPr>
          <p:cNvPr id="123" name="PlaceHolder 7"/>
          <p:cNvSpPr>
            <a:spLocks noGrp="1"/>
          </p:cNvSpPr>
          <p:nvPr>
            <p:ph type="body" sz="quarter" idx="21"/>
          </p:nvPr>
        </p:nvSpPr>
        <p:spPr>
          <a:xfrm>
            <a:off x="5961240" y="3073680"/>
            <a:ext cx="2539081" cy="1556281"/>
          </a:xfrm>
          <a:prstGeom prst="rect">
            <a:avLst/>
          </a:prstGeom>
        </p:spPr>
        <p:txBody>
          <a:bodyPr/>
          <a:lstStyle/>
          <a:p>
            <a:pPr>
              <a:defRPr spc="-100"/>
            </a:pPr>
            <a:endParaRPr/>
          </a:p>
        </p:txBody>
      </p:sp>
      <p:sp>
        <p:nvSpPr>
          <p:cNvPr id="12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Slide">
    <p:spTree>
      <p:nvGrpSpPr>
        <p:cNvPr id="1" name=""/>
        <p:cNvGrpSpPr/>
        <p:nvPr/>
      </p:nvGrpSpPr>
      <p:grpSpPr>
        <a:xfrm>
          <a:off x="0" y="0"/>
          <a:ext cx="0" cy="0"/>
          <a:chOff x="0" y="0"/>
          <a:chExt cx="0" cy="0"/>
        </a:xfrm>
      </p:grpSpPr>
      <p:sp>
        <p:nvSpPr>
          <p:cNvPr id="13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38" name="Texto del título"/>
          <p:cNvSpPr txBox="1">
            <a:spLocks noGrp="1"/>
          </p:cNvSpPr>
          <p:nvPr>
            <p:ph type="title"/>
          </p:nvPr>
        </p:nvSpPr>
        <p:spPr>
          <a:xfrm>
            <a:off x="628559" y="273959"/>
            <a:ext cx="7886522" cy="993961"/>
          </a:xfrm>
          <a:prstGeom prst="rect">
            <a:avLst/>
          </a:prstGeom>
        </p:spPr>
        <p:txBody>
          <a:bodyPr lIns="0" tIns="0" rIns="0" bIns="0" anchor="ctr">
            <a:normAutofit/>
          </a:bodyPr>
          <a:lstStyle>
            <a:lvl1pPr algn="l">
              <a:lnSpc>
                <a:spcPct val="100000"/>
              </a:lnSpc>
              <a:defRPr sz="1800" spc="0">
                <a:latin typeface="+mn-lt"/>
                <a:ea typeface="+mn-ea"/>
                <a:cs typeface="+mn-cs"/>
                <a:sym typeface="Helvetica"/>
              </a:defRPr>
            </a:lvl1pPr>
          </a:lstStyle>
          <a:p>
            <a:r>
              <a:t>Texto del título</a:t>
            </a:r>
          </a:p>
        </p:txBody>
      </p:sp>
      <p:sp>
        <p:nvSpPr>
          <p:cNvPr id="139" name="Nivel de texto 1…"/>
          <p:cNvSpPr txBox="1">
            <a:spLocks noGrp="1"/>
          </p:cNvSpPr>
          <p:nvPr>
            <p:ph type="body" idx="1"/>
          </p:nvPr>
        </p:nvSpPr>
        <p:spPr>
          <a:xfrm>
            <a:off x="628559" y="1369079"/>
            <a:ext cx="7886522" cy="3263041"/>
          </a:xfrm>
          <a:prstGeom prst="rect">
            <a:avLst/>
          </a:prstGeom>
        </p:spPr>
        <p:txBody>
          <a:bodyPr anchor="ctr"/>
          <a:lstStyle>
            <a:lvl1pPr marL="0" indent="0">
              <a:spcBef>
                <a:spcPts val="0"/>
              </a:spcBef>
              <a:buClrTx/>
              <a:buSzTx/>
              <a:buNone/>
              <a:defRPr sz="1800" spc="0">
                <a:latin typeface="+mn-lt"/>
                <a:ea typeface="+mn-ea"/>
                <a:cs typeface="+mn-cs"/>
                <a:sym typeface="Helvetica"/>
              </a:defRPr>
            </a:lvl1pPr>
            <a:lvl2pPr marL="0" indent="0">
              <a:spcBef>
                <a:spcPts val="0"/>
              </a:spcBef>
              <a:buClrTx/>
              <a:buSzTx/>
              <a:buFontTx/>
              <a:buNone/>
              <a:defRPr sz="1800" spc="0">
                <a:latin typeface="+mn-lt"/>
                <a:ea typeface="+mn-ea"/>
                <a:cs typeface="+mn-cs"/>
                <a:sym typeface="Helvetica"/>
              </a:defRPr>
            </a:lvl2pPr>
            <a:lvl3pPr marL="0" indent="0">
              <a:spcBef>
                <a:spcPts val="0"/>
              </a:spcBef>
              <a:buClrTx/>
              <a:buSzTx/>
              <a:buFontTx/>
              <a:buNone/>
              <a:defRPr sz="1800" spc="0">
                <a:latin typeface="+mn-lt"/>
                <a:ea typeface="+mn-ea"/>
                <a:cs typeface="+mn-cs"/>
                <a:sym typeface="Helvetica"/>
              </a:defRPr>
            </a:lvl3pPr>
            <a:lvl4pPr marL="0" indent="0">
              <a:spcBef>
                <a:spcPts val="0"/>
              </a:spcBef>
              <a:buClrTx/>
              <a:buSzTx/>
              <a:buFontTx/>
              <a:buNone/>
              <a:defRPr sz="1800" spc="0">
                <a:latin typeface="+mn-lt"/>
                <a:ea typeface="+mn-ea"/>
                <a:cs typeface="+mn-cs"/>
                <a:sym typeface="Helvetica"/>
              </a:defRPr>
            </a:lvl4pPr>
            <a:lvl5pPr marL="0" indent="0">
              <a:spcBef>
                <a:spcPts val="0"/>
              </a:spcBef>
              <a:buClrTx/>
              <a:buSzTx/>
              <a:buFontTx/>
              <a:buNone/>
              <a:defRPr sz="1800" spc="0">
                <a:latin typeface="+mn-lt"/>
                <a:ea typeface="+mn-ea"/>
                <a:cs typeface="+mn-cs"/>
                <a:sym typeface="Helvetica"/>
              </a:defRPr>
            </a:lvl5pPr>
          </a:lstStyle>
          <a:p>
            <a:r>
              <a:t>Nivel de texto 1</a:t>
            </a:r>
          </a:p>
          <a:p>
            <a:pPr lvl="1"/>
            <a:r>
              <a:t>Nivel de texto 2</a:t>
            </a:r>
          </a:p>
          <a:p>
            <a:pPr lvl="2"/>
            <a:r>
              <a:t>Nivel de texto 3</a:t>
            </a:r>
          </a:p>
          <a:p>
            <a:pPr lvl="3"/>
            <a:r>
              <a:t>Nivel de texto 4</a:t>
            </a:r>
          </a:p>
          <a:p>
            <a:pPr lvl="4"/>
            <a:r>
              <a:t>Nivel de texto 5</a:t>
            </a:r>
          </a:p>
        </p:txBody>
      </p:sp>
      <p:sp>
        <p:nvSpPr>
          <p:cNvPr id="14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Content">
    <p:spTree>
      <p:nvGrpSpPr>
        <p:cNvPr id="1" name=""/>
        <p:cNvGrpSpPr/>
        <p:nvPr/>
      </p:nvGrpSpPr>
      <p:grpSpPr>
        <a:xfrm>
          <a:off x="0" y="0"/>
          <a:ext cx="0" cy="0"/>
          <a:chOff x="0" y="0"/>
          <a:chExt cx="0" cy="0"/>
        </a:xfrm>
      </p:grpSpPr>
      <p:sp>
        <p:nvSpPr>
          <p:cNvPr id="147" name="Texto del título"/>
          <p:cNvSpPr txBox="1">
            <a:spLocks noGrp="1"/>
          </p:cNvSpPr>
          <p:nvPr>
            <p:ph type="title"/>
          </p:nvPr>
        </p:nvSpPr>
        <p:spPr>
          <a:xfrm>
            <a:off x="628559" y="273959"/>
            <a:ext cx="7886522" cy="993961"/>
          </a:xfrm>
          <a:prstGeom prst="rect">
            <a:avLst/>
          </a:prstGeom>
        </p:spPr>
        <p:txBody>
          <a:bodyPr lIns="0" tIns="0" rIns="0" bIns="0" anchor="ctr">
            <a:normAutofit/>
          </a:bodyPr>
          <a:lstStyle>
            <a:lvl1pPr algn="l">
              <a:lnSpc>
                <a:spcPct val="100000"/>
              </a:lnSpc>
              <a:defRPr sz="1800" spc="0">
                <a:latin typeface="+mn-lt"/>
                <a:ea typeface="+mn-ea"/>
                <a:cs typeface="+mn-cs"/>
                <a:sym typeface="Helvetica"/>
              </a:defRPr>
            </a:lvl1pPr>
          </a:lstStyle>
          <a:p>
            <a:r>
              <a:t>Texto del título</a:t>
            </a:r>
          </a:p>
        </p:txBody>
      </p:sp>
      <p:sp>
        <p:nvSpPr>
          <p:cNvPr id="148" name="Nivel de texto 1…"/>
          <p:cNvSpPr txBox="1">
            <a:spLocks noGrp="1"/>
          </p:cNvSpPr>
          <p:nvPr>
            <p:ph type="body" idx="1"/>
          </p:nvPr>
        </p:nvSpPr>
        <p:spPr>
          <a:xfrm>
            <a:off x="628559" y="1369079"/>
            <a:ext cx="7886522" cy="3263041"/>
          </a:xfrm>
          <a:prstGeom prst="rect">
            <a:avLst/>
          </a:prstGeom>
        </p:spPr>
        <p:txBody>
          <a:bodyPr/>
          <a:lstStyle>
            <a:lvl1pPr marL="0" indent="0">
              <a:spcBef>
                <a:spcPts val="0"/>
              </a:spcBef>
              <a:buClrTx/>
              <a:buSzTx/>
              <a:buNone/>
              <a:defRPr sz="1800" spc="0">
                <a:latin typeface="+mn-lt"/>
                <a:ea typeface="+mn-ea"/>
                <a:cs typeface="+mn-cs"/>
                <a:sym typeface="Helvetica"/>
              </a:defRPr>
            </a:lvl1pPr>
            <a:lvl2pPr marL="0" indent="0">
              <a:spcBef>
                <a:spcPts val="0"/>
              </a:spcBef>
              <a:buClrTx/>
              <a:buSzTx/>
              <a:buFontTx/>
              <a:buNone/>
              <a:defRPr sz="1800" spc="0">
                <a:latin typeface="+mn-lt"/>
                <a:ea typeface="+mn-ea"/>
                <a:cs typeface="+mn-cs"/>
                <a:sym typeface="Helvetica"/>
              </a:defRPr>
            </a:lvl2pPr>
            <a:lvl3pPr marL="0" indent="0">
              <a:spcBef>
                <a:spcPts val="0"/>
              </a:spcBef>
              <a:buClrTx/>
              <a:buSzTx/>
              <a:buFontTx/>
              <a:buNone/>
              <a:defRPr sz="1800" spc="0">
                <a:latin typeface="+mn-lt"/>
                <a:ea typeface="+mn-ea"/>
                <a:cs typeface="+mn-cs"/>
                <a:sym typeface="Helvetica"/>
              </a:defRPr>
            </a:lvl3pPr>
            <a:lvl4pPr marL="0" indent="0">
              <a:spcBef>
                <a:spcPts val="0"/>
              </a:spcBef>
              <a:buClrTx/>
              <a:buSzTx/>
              <a:buFontTx/>
              <a:buNone/>
              <a:defRPr sz="1800" spc="0">
                <a:latin typeface="+mn-lt"/>
                <a:ea typeface="+mn-ea"/>
                <a:cs typeface="+mn-cs"/>
                <a:sym typeface="Helvetica"/>
              </a:defRPr>
            </a:lvl4pPr>
            <a:lvl5pPr marL="0" indent="0">
              <a:spcBef>
                <a:spcPts val="0"/>
              </a:spcBef>
              <a:buClrTx/>
              <a:buSzTx/>
              <a:buFontTx/>
              <a:buNone/>
              <a:defRPr sz="1800" spc="0">
                <a:latin typeface="+mn-lt"/>
                <a:ea typeface="+mn-ea"/>
                <a:cs typeface="+mn-cs"/>
                <a:sym typeface="Helvetica"/>
              </a:defRPr>
            </a:lvl5pPr>
          </a:lstStyle>
          <a:p>
            <a:r>
              <a:t>Nivel de texto 1</a:t>
            </a:r>
          </a:p>
          <a:p>
            <a:pPr lvl="1"/>
            <a:r>
              <a:t>Nivel de texto 2</a:t>
            </a:r>
          </a:p>
          <a:p>
            <a:pPr lvl="2"/>
            <a:r>
              <a:t>Nivel de texto 3</a:t>
            </a:r>
          </a:p>
          <a:p>
            <a:pPr lvl="3"/>
            <a:r>
              <a:t>Nivel de texto 4</a:t>
            </a:r>
          </a:p>
          <a:p>
            <a:pPr lvl="4"/>
            <a:r>
              <a:t>Nivel de texto 5</a:t>
            </a:r>
          </a:p>
        </p:txBody>
      </p:sp>
      <p:sp>
        <p:nvSpPr>
          <p:cNvPr id="14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2 Content">
    <p:spTree>
      <p:nvGrpSpPr>
        <p:cNvPr id="1" name=""/>
        <p:cNvGrpSpPr/>
        <p:nvPr/>
      </p:nvGrpSpPr>
      <p:grpSpPr>
        <a:xfrm>
          <a:off x="0" y="0"/>
          <a:ext cx="0" cy="0"/>
          <a:chOff x="0" y="0"/>
          <a:chExt cx="0" cy="0"/>
        </a:xfrm>
      </p:grpSpPr>
      <p:sp>
        <p:nvSpPr>
          <p:cNvPr id="156" name="Texto del título"/>
          <p:cNvSpPr txBox="1">
            <a:spLocks noGrp="1"/>
          </p:cNvSpPr>
          <p:nvPr>
            <p:ph type="title"/>
          </p:nvPr>
        </p:nvSpPr>
        <p:spPr>
          <a:xfrm>
            <a:off x="628559" y="273959"/>
            <a:ext cx="7886522" cy="993961"/>
          </a:xfrm>
          <a:prstGeom prst="rect">
            <a:avLst/>
          </a:prstGeom>
        </p:spPr>
        <p:txBody>
          <a:bodyPr lIns="0" tIns="0" rIns="0" bIns="0" anchor="ctr">
            <a:normAutofit/>
          </a:bodyPr>
          <a:lstStyle>
            <a:lvl1pPr algn="l">
              <a:lnSpc>
                <a:spcPct val="100000"/>
              </a:lnSpc>
              <a:defRPr sz="1800" spc="0">
                <a:latin typeface="+mn-lt"/>
                <a:ea typeface="+mn-ea"/>
                <a:cs typeface="+mn-cs"/>
                <a:sym typeface="Helvetica"/>
              </a:defRPr>
            </a:lvl1pPr>
          </a:lstStyle>
          <a:p>
            <a:r>
              <a:t>Texto del título</a:t>
            </a:r>
          </a:p>
        </p:txBody>
      </p:sp>
      <p:sp>
        <p:nvSpPr>
          <p:cNvPr id="157" name="Nivel de texto 1…"/>
          <p:cNvSpPr txBox="1">
            <a:spLocks noGrp="1"/>
          </p:cNvSpPr>
          <p:nvPr>
            <p:ph type="body" sz="half" idx="1"/>
          </p:nvPr>
        </p:nvSpPr>
        <p:spPr>
          <a:xfrm>
            <a:off x="628559" y="1369079"/>
            <a:ext cx="3848401" cy="3263041"/>
          </a:xfrm>
          <a:prstGeom prst="rect">
            <a:avLst/>
          </a:prstGeom>
        </p:spPr>
        <p:txBody>
          <a:bodyPr/>
          <a:lstStyle>
            <a:lvl1pPr marL="0" indent="0">
              <a:spcBef>
                <a:spcPts val="0"/>
              </a:spcBef>
              <a:buClrTx/>
              <a:buSzTx/>
              <a:buNone/>
              <a:defRPr sz="1800" spc="0">
                <a:latin typeface="+mn-lt"/>
                <a:ea typeface="+mn-ea"/>
                <a:cs typeface="+mn-cs"/>
                <a:sym typeface="Helvetica"/>
              </a:defRPr>
            </a:lvl1pPr>
            <a:lvl2pPr marL="0" indent="0">
              <a:spcBef>
                <a:spcPts val="0"/>
              </a:spcBef>
              <a:buClrTx/>
              <a:buSzTx/>
              <a:buFontTx/>
              <a:buNone/>
              <a:defRPr sz="1800" spc="0">
                <a:latin typeface="+mn-lt"/>
                <a:ea typeface="+mn-ea"/>
                <a:cs typeface="+mn-cs"/>
                <a:sym typeface="Helvetica"/>
              </a:defRPr>
            </a:lvl2pPr>
            <a:lvl3pPr marL="0" indent="0">
              <a:spcBef>
                <a:spcPts val="0"/>
              </a:spcBef>
              <a:buClrTx/>
              <a:buSzTx/>
              <a:buFontTx/>
              <a:buNone/>
              <a:defRPr sz="1800" spc="0">
                <a:latin typeface="+mn-lt"/>
                <a:ea typeface="+mn-ea"/>
                <a:cs typeface="+mn-cs"/>
                <a:sym typeface="Helvetica"/>
              </a:defRPr>
            </a:lvl3pPr>
            <a:lvl4pPr marL="0" indent="0">
              <a:spcBef>
                <a:spcPts val="0"/>
              </a:spcBef>
              <a:buClrTx/>
              <a:buSzTx/>
              <a:buFontTx/>
              <a:buNone/>
              <a:defRPr sz="1800" spc="0">
                <a:latin typeface="+mn-lt"/>
                <a:ea typeface="+mn-ea"/>
                <a:cs typeface="+mn-cs"/>
                <a:sym typeface="Helvetica"/>
              </a:defRPr>
            </a:lvl4pPr>
            <a:lvl5pPr marL="0" indent="0">
              <a:spcBef>
                <a:spcPts val="0"/>
              </a:spcBef>
              <a:buClrTx/>
              <a:buSzTx/>
              <a:buFontTx/>
              <a:buNone/>
              <a:defRPr sz="1800" spc="0">
                <a:latin typeface="+mn-lt"/>
                <a:ea typeface="+mn-ea"/>
                <a:cs typeface="+mn-cs"/>
                <a:sym typeface="Helvetica"/>
              </a:defRPr>
            </a:lvl5pPr>
          </a:lstStyle>
          <a:p>
            <a:r>
              <a:t>Nivel de texto 1</a:t>
            </a:r>
          </a:p>
          <a:p>
            <a:pPr lvl="1"/>
            <a:r>
              <a:t>Nivel de texto 2</a:t>
            </a:r>
          </a:p>
          <a:p>
            <a:pPr lvl="2"/>
            <a:r>
              <a:t>Nivel de texto 3</a:t>
            </a:r>
          </a:p>
          <a:p>
            <a:pPr lvl="3"/>
            <a:r>
              <a:t>Nivel de texto 4</a:t>
            </a:r>
          </a:p>
          <a:p>
            <a:pPr lvl="4"/>
            <a:r>
              <a:t>Nivel de texto 5</a:t>
            </a:r>
          </a:p>
        </p:txBody>
      </p:sp>
      <p:sp>
        <p:nvSpPr>
          <p:cNvPr id="158" name="PlaceHolder 3"/>
          <p:cNvSpPr>
            <a:spLocks noGrp="1"/>
          </p:cNvSpPr>
          <p:nvPr>
            <p:ph type="body" sz="half" idx="21"/>
          </p:nvPr>
        </p:nvSpPr>
        <p:spPr>
          <a:xfrm>
            <a:off x="4669919" y="1369079"/>
            <a:ext cx="3848401" cy="3263041"/>
          </a:xfrm>
          <a:prstGeom prst="rect">
            <a:avLst/>
          </a:prstGeom>
        </p:spPr>
        <p:txBody>
          <a:bodyPr/>
          <a:lstStyle/>
          <a:p>
            <a:pPr marL="0" indent="0">
              <a:spcBef>
                <a:spcPts val="0"/>
              </a:spcBef>
              <a:buClrTx/>
              <a:buSzTx/>
              <a:buNone/>
              <a:defRPr sz="1800" spc="0">
                <a:latin typeface="Arial"/>
                <a:ea typeface="Arial"/>
                <a:cs typeface="Arial"/>
                <a:sym typeface="Arial"/>
              </a:defRPr>
            </a:pPr>
            <a:endParaRPr/>
          </a:p>
        </p:txBody>
      </p:sp>
      <p:sp>
        <p:nvSpPr>
          <p:cNvPr id="15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66" name="Texto del título"/>
          <p:cNvSpPr txBox="1">
            <a:spLocks noGrp="1"/>
          </p:cNvSpPr>
          <p:nvPr>
            <p:ph type="title"/>
          </p:nvPr>
        </p:nvSpPr>
        <p:spPr>
          <a:xfrm>
            <a:off x="628559" y="273959"/>
            <a:ext cx="7886522" cy="993961"/>
          </a:xfrm>
          <a:prstGeom prst="rect">
            <a:avLst/>
          </a:prstGeom>
        </p:spPr>
        <p:txBody>
          <a:bodyPr lIns="0" tIns="0" rIns="0" bIns="0" anchor="ctr">
            <a:normAutofit/>
          </a:bodyPr>
          <a:lstStyle>
            <a:lvl1pPr algn="l">
              <a:lnSpc>
                <a:spcPct val="100000"/>
              </a:lnSpc>
              <a:defRPr sz="1800" spc="0">
                <a:latin typeface="+mn-lt"/>
                <a:ea typeface="+mn-ea"/>
                <a:cs typeface="+mn-cs"/>
                <a:sym typeface="Helvetica"/>
              </a:defRPr>
            </a:lvl1pPr>
          </a:lstStyle>
          <a:p>
            <a:r>
              <a:t>Texto del título</a:t>
            </a:r>
          </a:p>
        </p:txBody>
      </p:sp>
      <p:sp>
        <p:nvSpPr>
          <p:cNvPr id="16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Centered Text">
    <p:spTree>
      <p:nvGrpSpPr>
        <p:cNvPr id="1" name=""/>
        <p:cNvGrpSpPr/>
        <p:nvPr/>
      </p:nvGrpSpPr>
      <p:grpSpPr>
        <a:xfrm>
          <a:off x="0" y="0"/>
          <a:ext cx="0" cy="0"/>
          <a:chOff x="0" y="0"/>
          <a:chExt cx="0" cy="0"/>
        </a:xfrm>
      </p:grpSpPr>
      <p:sp>
        <p:nvSpPr>
          <p:cNvPr id="174" name="Nivel de texto 1…"/>
          <p:cNvSpPr txBox="1">
            <a:spLocks noGrp="1"/>
          </p:cNvSpPr>
          <p:nvPr>
            <p:ph type="body" idx="1"/>
          </p:nvPr>
        </p:nvSpPr>
        <p:spPr>
          <a:xfrm>
            <a:off x="628559" y="273959"/>
            <a:ext cx="7886522" cy="4608721"/>
          </a:xfrm>
          <a:prstGeom prst="rect">
            <a:avLst/>
          </a:prstGeom>
        </p:spPr>
        <p:txBody>
          <a:bodyPr anchor="ctr"/>
          <a:lstStyle>
            <a:lvl1pPr marL="0" indent="0">
              <a:spcBef>
                <a:spcPts val="0"/>
              </a:spcBef>
              <a:buClrTx/>
              <a:buSzTx/>
              <a:buNone/>
              <a:defRPr sz="1800" spc="0">
                <a:latin typeface="+mn-lt"/>
                <a:ea typeface="+mn-ea"/>
                <a:cs typeface="+mn-cs"/>
                <a:sym typeface="Helvetica"/>
              </a:defRPr>
            </a:lvl1pPr>
            <a:lvl2pPr marL="0" indent="0">
              <a:spcBef>
                <a:spcPts val="0"/>
              </a:spcBef>
              <a:buClrTx/>
              <a:buSzTx/>
              <a:buFontTx/>
              <a:buNone/>
              <a:defRPr sz="1800" spc="0">
                <a:latin typeface="+mn-lt"/>
                <a:ea typeface="+mn-ea"/>
                <a:cs typeface="+mn-cs"/>
                <a:sym typeface="Helvetica"/>
              </a:defRPr>
            </a:lvl2pPr>
            <a:lvl3pPr marL="0" indent="0">
              <a:spcBef>
                <a:spcPts val="0"/>
              </a:spcBef>
              <a:buClrTx/>
              <a:buSzTx/>
              <a:buFontTx/>
              <a:buNone/>
              <a:defRPr sz="1800" spc="0">
                <a:latin typeface="+mn-lt"/>
                <a:ea typeface="+mn-ea"/>
                <a:cs typeface="+mn-cs"/>
                <a:sym typeface="Helvetica"/>
              </a:defRPr>
            </a:lvl3pPr>
            <a:lvl4pPr marL="0" indent="0">
              <a:spcBef>
                <a:spcPts val="0"/>
              </a:spcBef>
              <a:buClrTx/>
              <a:buSzTx/>
              <a:buFontTx/>
              <a:buNone/>
              <a:defRPr sz="1800" spc="0">
                <a:latin typeface="+mn-lt"/>
                <a:ea typeface="+mn-ea"/>
                <a:cs typeface="+mn-cs"/>
                <a:sym typeface="Helvetica"/>
              </a:defRPr>
            </a:lvl4pPr>
            <a:lvl5pPr marL="0" indent="0">
              <a:spcBef>
                <a:spcPts val="0"/>
              </a:spcBef>
              <a:buClrTx/>
              <a:buSzTx/>
              <a:buFontTx/>
              <a:buNone/>
              <a:defRPr sz="1800" spc="0">
                <a:latin typeface="+mn-lt"/>
                <a:ea typeface="+mn-ea"/>
                <a:cs typeface="+mn-cs"/>
                <a:sym typeface="Helvetica"/>
              </a:defRPr>
            </a:lvl5pPr>
          </a:lstStyle>
          <a:p>
            <a:r>
              <a:t>Nivel de texto 1</a:t>
            </a:r>
          </a:p>
          <a:p>
            <a:pPr lvl="1"/>
            <a:r>
              <a:t>Nivel de texto 2</a:t>
            </a:r>
          </a:p>
          <a:p>
            <a:pPr lvl="2"/>
            <a:r>
              <a:t>Nivel de texto 3</a:t>
            </a:r>
          </a:p>
          <a:p>
            <a:pPr lvl="3"/>
            <a:r>
              <a:t>Nivel de texto 4</a:t>
            </a:r>
          </a:p>
          <a:p>
            <a:pPr lvl="4"/>
            <a:r>
              <a:t>Nivel de texto 5</a:t>
            </a:r>
          </a:p>
        </p:txBody>
      </p:sp>
      <p:sp>
        <p:nvSpPr>
          <p:cNvPr id="17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2 Content and Content">
    <p:spTree>
      <p:nvGrpSpPr>
        <p:cNvPr id="1" name=""/>
        <p:cNvGrpSpPr/>
        <p:nvPr/>
      </p:nvGrpSpPr>
      <p:grpSpPr>
        <a:xfrm>
          <a:off x="0" y="0"/>
          <a:ext cx="0" cy="0"/>
          <a:chOff x="0" y="0"/>
          <a:chExt cx="0" cy="0"/>
        </a:xfrm>
      </p:grpSpPr>
      <p:sp>
        <p:nvSpPr>
          <p:cNvPr id="182" name="Texto del título"/>
          <p:cNvSpPr txBox="1">
            <a:spLocks noGrp="1"/>
          </p:cNvSpPr>
          <p:nvPr>
            <p:ph type="title"/>
          </p:nvPr>
        </p:nvSpPr>
        <p:spPr>
          <a:xfrm>
            <a:off x="628559" y="273959"/>
            <a:ext cx="7886522" cy="993961"/>
          </a:xfrm>
          <a:prstGeom prst="rect">
            <a:avLst/>
          </a:prstGeom>
        </p:spPr>
        <p:txBody>
          <a:bodyPr lIns="0" tIns="0" rIns="0" bIns="0" anchor="ctr">
            <a:normAutofit/>
          </a:bodyPr>
          <a:lstStyle>
            <a:lvl1pPr algn="l">
              <a:lnSpc>
                <a:spcPct val="100000"/>
              </a:lnSpc>
              <a:defRPr sz="1800" spc="0">
                <a:latin typeface="+mn-lt"/>
                <a:ea typeface="+mn-ea"/>
                <a:cs typeface="+mn-cs"/>
                <a:sym typeface="Helvetica"/>
              </a:defRPr>
            </a:lvl1pPr>
          </a:lstStyle>
          <a:p>
            <a:r>
              <a:t>Texto del título</a:t>
            </a:r>
          </a:p>
        </p:txBody>
      </p:sp>
      <p:sp>
        <p:nvSpPr>
          <p:cNvPr id="183" name="Nivel de texto 1…"/>
          <p:cNvSpPr txBox="1">
            <a:spLocks noGrp="1"/>
          </p:cNvSpPr>
          <p:nvPr>
            <p:ph type="body" sz="quarter" idx="1"/>
          </p:nvPr>
        </p:nvSpPr>
        <p:spPr>
          <a:xfrm>
            <a:off x="628559" y="1369079"/>
            <a:ext cx="3848401" cy="1556282"/>
          </a:xfrm>
          <a:prstGeom prst="rect">
            <a:avLst/>
          </a:prstGeom>
        </p:spPr>
        <p:txBody>
          <a:bodyPr/>
          <a:lstStyle>
            <a:lvl1pPr marL="0" indent="0">
              <a:spcBef>
                <a:spcPts val="0"/>
              </a:spcBef>
              <a:buClrTx/>
              <a:buSzTx/>
              <a:buNone/>
              <a:defRPr sz="1800" spc="0">
                <a:latin typeface="+mn-lt"/>
                <a:ea typeface="+mn-ea"/>
                <a:cs typeface="+mn-cs"/>
                <a:sym typeface="Helvetica"/>
              </a:defRPr>
            </a:lvl1pPr>
            <a:lvl2pPr marL="0" indent="0">
              <a:spcBef>
                <a:spcPts val="0"/>
              </a:spcBef>
              <a:buClrTx/>
              <a:buSzTx/>
              <a:buFontTx/>
              <a:buNone/>
              <a:defRPr sz="1800" spc="0">
                <a:latin typeface="+mn-lt"/>
                <a:ea typeface="+mn-ea"/>
                <a:cs typeface="+mn-cs"/>
                <a:sym typeface="Helvetica"/>
              </a:defRPr>
            </a:lvl2pPr>
            <a:lvl3pPr marL="0" indent="0">
              <a:spcBef>
                <a:spcPts val="0"/>
              </a:spcBef>
              <a:buClrTx/>
              <a:buSzTx/>
              <a:buFontTx/>
              <a:buNone/>
              <a:defRPr sz="1800" spc="0">
                <a:latin typeface="+mn-lt"/>
                <a:ea typeface="+mn-ea"/>
                <a:cs typeface="+mn-cs"/>
                <a:sym typeface="Helvetica"/>
              </a:defRPr>
            </a:lvl3pPr>
            <a:lvl4pPr marL="0" indent="0">
              <a:spcBef>
                <a:spcPts val="0"/>
              </a:spcBef>
              <a:buClrTx/>
              <a:buSzTx/>
              <a:buFontTx/>
              <a:buNone/>
              <a:defRPr sz="1800" spc="0">
                <a:latin typeface="+mn-lt"/>
                <a:ea typeface="+mn-ea"/>
                <a:cs typeface="+mn-cs"/>
                <a:sym typeface="Helvetica"/>
              </a:defRPr>
            </a:lvl4pPr>
            <a:lvl5pPr marL="0" indent="0">
              <a:spcBef>
                <a:spcPts val="0"/>
              </a:spcBef>
              <a:buClrTx/>
              <a:buSzTx/>
              <a:buFontTx/>
              <a:buNone/>
              <a:defRPr sz="1800" spc="0">
                <a:latin typeface="+mn-lt"/>
                <a:ea typeface="+mn-ea"/>
                <a:cs typeface="+mn-cs"/>
                <a:sym typeface="Helvetica"/>
              </a:defRPr>
            </a:lvl5pPr>
          </a:lstStyle>
          <a:p>
            <a:r>
              <a:t>Nivel de texto 1</a:t>
            </a:r>
          </a:p>
          <a:p>
            <a:pPr lvl="1"/>
            <a:r>
              <a:t>Nivel de texto 2</a:t>
            </a:r>
          </a:p>
          <a:p>
            <a:pPr lvl="2"/>
            <a:r>
              <a:t>Nivel de texto 3</a:t>
            </a:r>
          </a:p>
          <a:p>
            <a:pPr lvl="3"/>
            <a:r>
              <a:t>Nivel de texto 4</a:t>
            </a:r>
          </a:p>
          <a:p>
            <a:pPr lvl="4"/>
            <a:r>
              <a:t>Nivel de texto 5</a:t>
            </a:r>
          </a:p>
        </p:txBody>
      </p:sp>
      <p:sp>
        <p:nvSpPr>
          <p:cNvPr id="184" name="PlaceHolder 3"/>
          <p:cNvSpPr/>
          <p:nvPr/>
        </p:nvSpPr>
        <p:spPr>
          <a:xfrm>
            <a:off x="4669919" y="1369079"/>
            <a:ext cx="3848401" cy="3263041"/>
          </a:xfrm>
          <a:prstGeom prst="rect">
            <a:avLst/>
          </a:prstGeom>
          <a:ln w="12700">
            <a:miter lim="400000"/>
          </a:ln>
        </p:spPr>
        <p:txBody>
          <a:bodyPr lIns="0" tIns="0" rIns="0" bIns="0">
            <a:normAutofit/>
          </a:bodyPr>
          <a:lstStyle/>
          <a:p>
            <a:pPr defTabSz="914400"/>
            <a:endParaRPr/>
          </a:p>
        </p:txBody>
      </p:sp>
      <p:sp>
        <p:nvSpPr>
          <p:cNvPr id="185" name="PlaceHolder 4"/>
          <p:cNvSpPr>
            <a:spLocks noGrp="1"/>
          </p:cNvSpPr>
          <p:nvPr>
            <p:ph type="body" sz="quarter" idx="21"/>
          </p:nvPr>
        </p:nvSpPr>
        <p:spPr>
          <a:xfrm>
            <a:off x="628559" y="3073680"/>
            <a:ext cx="3848401" cy="1556281"/>
          </a:xfrm>
          <a:prstGeom prst="rect">
            <a:avLst/>
          </a:prstGeom>
        </p:spPr>
        <p:txBody>
          <a:bodyPr/>
          <a:lstStyle/>
          <a:p>
            <a:pPr marL="0" indent="0">
              <a:spcBef>
                <a:spcPts val="0"/>
              </a:spcBef>
              <a:buClrTx/>
              <a:buSzTx/>
              <a:buNone/>
              <a:defRPr sz="1800" spc="0">
                <a:latin typeface="Arial"/>
                <a:ea typeface="Arial"/>
                <a:cs typeface="Arial"/>
                <a:sym typeface="Arial"/>
              </a:defRPr>
            </a:pPr>
            <a:endParaRPr/>
          </a:p>
        </p:txBody>
      </p:sp>
      <p:sp>
        <p:nvSpPr>
          <p:cNvPr id="18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8" name="Texto del título"/>
          <p:cNvSpPr txBox="1">
            <a:spLocks noGrp="1"/>
          </p:cNvSpPr>
          <p:nvPr>
            <p:ph type="title"/>
          </p:nvPr>
        </p:nvSpPr>
        <p:spPr>
          <a:xfrm>
            <a:off x="628559" y="273959"/>
            <a:ext cx="7886522" cy="993961"/>
          </a:xfrm>
          <a:prstGeom prst="rect">
            <a:avLst/>
          </a:prstGeom>
        </p:spPr>
        <p:txBody>
          <a:bodyPr lIns="0" tIns="0" rIns="0" bIns="0" anchor="ctr">
            <a:normAutofit/>
          </a:bodyPr>
          <a:lstStyle/>
          <a:p>
            <a:r>
              <a:t>Texto del título</a:t>
            </a:r>
          </a:p>
        </p:txBody>
      </p:sp>
      <p:sp>
        <p:nvSpPr>
          <p:cNvPr id="19" name="Nivel de texto 1…"/>
          <p:cNvSpPr txBox="1">
            <a:spLocks noGrp="1"/>
          </p:cNvSpPr>
          <p:nvPr>
            <p:ph type="body" idx="1"/>
          </p:nvPr>
        </p:nvSpPr>
        <p:spPr>
          <a:xfrm>
            <a:off x="628559" y="1369079"/>
            <a:ext cx="7886522" cy="3263041"/>
          </a:xfrm>
          <a:prstGeom prst="rect">
            <a:avLst/>
          </a:prstGeom>
        </p:spPr>
        <p:txBody>
          <a:bodyPr anchor="ctr"/>
          <a:lstStyle/>
          <a:p>
            <a:r>
              <a:t>Nivel de texto 1</a:t>
            </a:r>
          </a:p>
          <a:p>
            <a:pPr lvl="1"/>
            <a:r>
              <a:t>Nivel de texto 2</a:t>
            </a:r>
          </a:p>
          <a:p>
            <a:pPr lvl="2"/>
            <a:r>
              <a:t>Nivel de texto 3</a:t>
            </a:r>
          </a:p>
          <a:p>
            <a:pPr lvl="3"/>
            <a:r>
              <a:t>Nivel de texto 4</a:t>
            </a:r>
          </a:p>
          <a:p>
            <a:pPr lvl="4"/>
            <a:r>
              <a:t>Nivel de texto 5</a:t>
            </a:r>
          </a:p>
        </p:txBody>
      </p:sp>
      <p:sp>
        <p:nvSpPr>
          <p:cNvPr id="2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Content and 2 Content">
    <p:spTree>
      <p:nvGrpSpPr>
        <p:cNvPr id="1" name=""/>
        <p:cNvGrpSpPr/>
        <p:nvPr/>
      </p:nvGrpSpPr>
      <p:grpSpPr>
        <a:xfrm>
          <a:off x="0" y="0"/>
          <a:ext cx="0" cy="0"/>
          <a:chOff x="0" y="0"/>
          <a:chExt cx="0" cy="0"/>
        </a:xfrm>
      </p:grpSpPr>
      <p:sp>
        <p:nvSpPr>
          <p:cNvPr id="193" name="Texto del título"/>
          <p:cNvSpPr txBox="1">
            <a:spLocks noGrp="1"/>
          </p:cNvSpPr>
          <p:nvPr>
            <p:ph type="title"/>
          </p:nvPr>
        </p:nvSpPr>
        <p:spPr>
          <a:xfrm>
            <a:off x="628559" y="273959"/>
            <a:ext cx="7886522" cy="993961"/>
          </a:xfrm>
          <a:prstGeom prst="rect">
            <a:avLst/>
          </a:prstGeom>
        </p:spPr>
        <p:txBody>
          <a:bodyPr lIns="0" tIns="0" rIns="0" bIns="0" anchor="ctr">
            <a:normAutofit/>
          </a:bodyPr>
          <a:lstStyle>
            <a:lvl1pPr algn="l">
              <a:lnSpc>
                <a:spcPct val="100000"/>
              </a:lnSpc>
              <a:defRPr sz="1800" spc="0">
                <a:latin typeface="+mn-lt"/>
                <a:ea typeface="+mn-ea"/>
                <a:cs typeface="+mn-cs"/>
                <a:sym typeface="Helvetica"/>
              </a:defRPr>
            </a:lvl1pPr>
          </a:lstStyle>
          <a:p>
            <a:r>
              <a:t>Texto del título</a:t>
            </a:r>
          </a:p>
        </p:txBody>
      </p:sp>
      <p:sp>
        <p:nvSpPr>
          <p:cNvPr id="194" name="Nivel de texto 1…"/>
          <p:cNvSpPr txBox="1">
            <a:spLocks noGrp="1"/>
          </p:cNvSpPr>
          <p:nvPr>
            <p:ph type="body" sz="half" idx="1"/>
          </p:nvPr>
        </p:nvSpPr>
        <p:spPr>
          <a:xfrm>
            <a:off x="628559" y="1369079"/>
            <a:ext cx="3848401" cy="3263041"/>
          </a:xfrm>
          <a:prstGeom prst="rect">
            <a:avLst/>
          </a:prstGeom>
        </p:spPr>
        <p:txBody>
          <a:bodyPr/>
          <a:lstStyle>
            <a:lvl1pPr marL="0" indent="0">
              <a:spcBef>
                <a:spcPts val="0"/>
              </a:spcBef>
              <a:buClrTx/>
              <a:buSzTx/>
              <a:buNone/>
              <a:defRPr sz="1800" spc="0">
                <a:latin typeface="+mn-lt"/>
                <a:ea typeface="+mn-ea"/>
                <a:cs typeface="+mn-cs"/>
                <a:sym typeface="Helvetica"/>
              </a:defRPr>
            </a:lvl1pPr>
            <a:lvl2pPr marL="0" indent="0">
              <a:spcBef>
                <a:spcPts val="0"/>
              </a:spcBef>
              <a:buClrTx/>
              <a:buSzTx/>
              <a:buFontTx/>
              <a:buNone/>
              <a:defRPr sz="1800" spc="0">
                <a:latin typeface="+mn-lt"/>
                <a:ea typeface="+mn-ea"/>
                <a:cs typeface="+mn-cs"/>
                <a:sym typeface="Helvetica"/>
              </a:defRPr>
            </a:lvl2pPr>
            <a:lvl3pPr marL="0" indent="0">
              <a:spcBef>
                <a:spcPts val="0"/>
              </a:spcBef>
              <a:buClrTx/>
              <a:buSzTx/>
              <a:buFontTx/>
              <a:buNone/>
              <a:defRPr sz="1800" spc="0">
                <a:latin typeface="+mn-lt"/>
                <a:ea typeface="+mn-ea"/>
                <a:cs typeface="+mn-cs"/>
                <a:sym typeface="Helvetica"/>
              </a:defRPr>
            </a:lvl3pPr>
            <a:lvl4pPr marL="0" indent="0">
              <a:spcBef>
                <a:spcPts val="0"/>
              </a:spcBef>
              <a:buClrTx/>
              <a:buSzTx/>
              <a:buFontTx/>
              <a:buNone/>
              <a:defRPr sz="1800" spc="0">
                <a:latin typeface="+mn-lt"/>
                <a:ea typeface="+mn-ea"/>
                <a:cs typeface="+mn-cs"/>
                <a:sym typeface="Helvetica"/>
              </a:defRPr>
            </a:lvl4pPr>
            <a:lvl5pPr marL="0" indent="0">
              <a:spcBef>
                <a:spcPts val="0"/>
              </a:spcBef>
              <a:buClrTx/>
              <a:buSzTx/>
              <a:buFontTx/>
              <a:buNone/>
              <a:defRPr sz="1800" spc="0">
                <a:latin typeface="+mn-lt"/>
                <a:ea typeface="+mn-ea"/>
                <a:cs typeface="+mn-cs"/>
                <a:sym typeface="Helvetica"/>
              </a:defRPr>
            </a:lvl5pPr>
          </a:lstStyle>
          <a:p>
            <a:r>
              <a:t>Nivel de texto 1</a:t>
            </a:r>
          </a:p>
          <a:p>
            <a:pPr lvl="1"/>
            <a:r>
              <a:t>Nivel de texto 2</a:t>
            </a:r>
          </a:p>
          <a:p>
            <a:pPr lvl="2"/>
            <a:r>
              <a:t>Nivel de texto 3</a:t>
            </a:r>
          </a:p>
          <a:p>
            <a:pPr lvl="3"/>
            <a:r>
              <a:t>Nivel de texto 4</a:t>
            </a:r>
          </a:p>
          <a:p>
            <a:pPr lvl="4"/>
            <a:r>
              <a:t>Nivel de texto 5</a:t>
            </a:r>
          </a:p>
        </p:txBody>
      </p:sp>
      <p:sp>
        <p:nvSpPr>
          <p:cNvPr id="195" name="PlaceHolder 3"/>
          <p:cNvSpPr/>
          <p:nvPr/>
        </p:nvSpPr>
        <p:spPr>
          <a:xfrm>
            <a:off x="4669919" y="1369079"/>
            <a:ext cx="3848401" cy="1556282"/>
          </a:xfrm>
          <a:prstGeom prst="rect">
            <a:avLst/>
          </a:prstGeom>
          <a:ln w="12700">
            <a:miter lim="400000"/>
          </a:ln>
        </p:spPr>
        <p:txBody>
          <a:bodyPr lIns="0" tIns="0" rIns="0" bIns="0">
            <a:normAutofit/>
          </a:bodyPr>
          <a:lstStyle/>
          <a:p>
            <a:pPr defTabSz="914400"/>
            <a:endParaRPr/>
          </a:p>
        </p:txBody>
      </p:sp>
      <p:sp>
        <p:nvSpPr>
          <p:cNvPr id="196" name="PlaceHolder 4"/>
          <p:cNvSpPr>
            <a:spLocks noGrp="1"/>
          </p:cNvSpPr>
          <p:nvPr>
            <p:ph type="body" sz="quarter" idx="21"/>
          </p:nvPr>
        </p:nvSpPr>
        <p:spPr>
          <a:xfrm>
            <a:off x="4669919" y="3073680"/>
            <a:ext cx="3848401" cy="1556281"/>
          </a:xfrm>
          <a:prstGeom prst="rect">
            <a:avLst/>
          </a:prstGeom>
        </p:spPr>
        <p:txBody>
          <a:bodyPr/>
          <a:lstStyle/>
          <a:p>
            <a:pPr marL="0" indent="0">
              <a:spcBef>
                <a:spcPts val="0"/>
              </a:spcBef>
              <a:buClrTx/>
              <a:buSzTx/>
              <a:buNone/>
              <a:defRPr sz="1800" spc="0">
                <a:latin typeface="Arial"/>
                <a:ea typeface="Arial"/>
                <a:cs typeface="Arial"/>
                <a:sym typeface="Arial"/>
              </a:defRPr>
            </a:pPr>
            <a:endParaRPr/>
          </a:p>
        </p:txBody>
      </p:sp>
      <p:sp>
        <p:nvSpPr>
          <p:cNvPr id="19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2 Content over Content">
    <p:spTree>
      <p:nvGrpSpPr>
        <p:cNvPr id="1" name=""/>
        <p:cNvGrpSpPr/>
        <p:nvPr/>
      </p:nvGrpSpPr>
      <p:grpSpPr>
        <a:xfrm>
          <a:off x="0" y="0"/>
          <a:ext cx="0" cy="0"/>
          <a:chOff x="0" y="0"/>
          <a:chExt cx="0" cy="0"/>
        </a:xfrm>
      </p:grpSpPr>
      <p:sp>
        <p:nvSpPr>
          <p:cNvPr id="204" name="Texto del título"/>
          <p:cNvSpPr txBox="1">
            <a:spLocks noGrp="1"/>
          </p:cNvSpPr>
          <p:nvPr>
            <p:ph type="title"/>
          </p:nvPr>
        </p:nvSpPr>
        <p:spPr>
          <a:xfrm>
            <a:off x="628559" y="273959"/>
            <a:ext cx="7886522" cy="993961"/>
          </a:xfrm>
          <a:prstGeom prst="rect">
            <a:avLst/>
          </a:prstGeom>
        </p:spPr>
        <p:txBody>
          <a:bodyPr lIns="0" tIns="0" rIns="0" bIns="0" anchor="ctr">
            <a:normAutofit/>
          </a:bodyPr>
          <a:lstStyle>
            <a:lvl1pPr algn="l">
              <a:lnSpc>
                <a:spcPct val="100000"/>
              </a:lnSpc>
              <a:defRPr sz="1800" spc="0">
                <a:latin typeface="+mn-lt"/>
                <a:ea typeface="+mn-ea"/>
                <a:cs typeface="+mn-cs"/>
                <a:sym typeface="Helvetica"/>
              </a:defRPr>
            </a:lvl1pPr>
          </a:lstStyle>
          <a:p>
            <a:r>
              <a:t>Texto del título</a:t>
            </a:r>
          </a:p>
        </p:txBody>
      </p:sp>
      <p:sp>
        <p:nvSpPr>
          <p:cNvPr id="205" name="Nivel de texto 1…"/>
          <p:cNvSpPr txBox="1">
            <a:spLocks noGrp="1"/>
          </p:cNvSpPr>
          <p:nvPr>
            <p:ph type="body" sz="quarter" idx="1"/>
          </p:nvPr>
        </p:nvSpPr>
        <p:spPr>
          <a:xfrm>
            <a:off x="628559" y="1369079"/>
            <a:ext cx="3848401" cy="1556282"/>
          </a:xfrm>
          <a:prstGeom prst="rect">
            <a:avLst/>
          </a:prstGeom>
        </p:spPr>
        <p:txBody>
          <a:bodyPr/>
          <a:lstStyle>
            <a:lvl1pPr marL="0" indent="0">
              <a:spcBef>
                <a:spcPts val="0"/>
              </a:spcBef>
              <a:buClrTx/>
              <a:buSzTx/>
              <a:buNone/>
              <a:defRPr sz="1800" spc="0">
                <a:latin typeface="+mn-lt"/>
                <a:ea typeface="+mn-ea"/>
                <a:cs typeface="+mn-cs"/>
                <a:sym typeface="Helvetica"/>
              </a:defRPr>
            </a:lvl1pPr>
            <a:lvl2pPr marL="0" indent="0">
              <a:spcBef>
                <a:spcPts val="0"/>
              </a:spcBef>
              <a:buClrTx/>
              <a:buSzTx/>
              <a:buFontTx/>
              <a:buNone/>
              <a:defRPr sz="1800" spc="0">
                <a:latin typeface="+mn-lt"/>
                <a:ea typeface="+mn-ea"/>
                <a:cs typeface="+mn-cs"/>
                <a:sym typeface="Helvetica"/>
              </a:defRPr>
            </a:lvl2pPr>
            <a:lvl3pPr marL="0" indent="0">
              <a:spcBef>
                <a:spcPts val="0"/>
              </a:spcBef>
              <a:buClrTx/>
              <a:buSzTx/>
              <a:buFontTx/>
              <a:buNone/>
              <a:defRPr sz="1800" spc="0">
                <a:latin typeface="+mn-lt"/>
                <a:ea typeface="+mn-ea"/>
                <a:cs typeface="+mn-cs"/>
                <a:sym typeface="Helvetica"/>
              </a:defRPr>
            </a:lvl3pPr>
            <a:lvl4pPr marL="0" indent="0">
              <a:spcBef>
                <a:spcPts val="0"/>
              </a:spcBef>
              <a:buClrTx/>
              <a:buSzTx/>
              <a:buFontTx/>
              <a:buNone/>
              <a:defRPr sz="1800" spc="0">
                <a:latin typeface="+mn-lt"/>
                <a:ea typeface="+mn-ea"/>
                <a:cs typeface="+mn-cs"/>
                <a:sym typeface="Helvetica"/>
              </a:defRPr>
            </a:lvl4pPr>
            <a:lvl5pPr marL="0" indent="0">
              <a:spcBef>
                <a:spcPts val="0"/>
              </a:spcBef>
              <a:buClrTx/>
              <a:buSzTx/>
              <a:buFontTx/>
              <a:buNone/>
              <a:defRPr sz="1800" spc="0">
                <a:latin typeface="+mn-lt"/>
                <a:ea typeface="+mn-ea"/>
                <a:cs typeface="+mn-cs"/>
                <a:sym typeface="Helvetica"/>
              </a:defRPr>
            </a:lvl5pPr>
          </a:lstStyle>
          <a:p>
            <a:r>
              <a:t>Nivel de texto 1</a:t>
            </a:r>
          </a:p>
          <a:p>
            <a:pPr lvl="1"/>
            <a:r>
              <a:t>Nivel de texto 2</a:t>
            </a:r>
          </a:p>
          <a:p>
            <a:pPr lvl="2"/>
            <a:r>
              <a:t>Nivel de texto 3</a:t>
            </a:r>
          </a:p>
          <a:p>
            <a:pPr lvl="3"/>
            <a:r>
              <a:t>Nivel de texto 4</a:t>
            </a:r>
          </a:p>
          <a:p>
            <a:pPr lvl="4"/>
            <a:r>
              <a:t>Nivel de texto 5</a:t>
            </a:r>
          </a:p>
        </p:txBody>
      </p:sp>
      <p:sp>
        <p:nvSpPr>
          <p:cNvPr id="206" name="PlaceHolder 3"/>
          <p:cNvSpPr/>
          <p:nvPr/>
        </p:nvSpPr>
        <p:spPr>
          <a:xfrm>
            <a:off x="4669919" y="1369079"/>
            <a:ext cx="3848401" cy="1556282"/>
          </a:xfrm>
          <a:prstGeom prst="rect">
            <a:avLst/>
          </a:prstGeom>
          <a:ln w="12700">
            <a:miter lim="400000"/>
          </a:ln>
        </p:spPr>
        <p:txBody>
          <a:bodyPr lIns="0" tIns="0" rIns="0" bIns="0">
            <a:normAutofit/>
          </a:bodyPr>
          <a:lstStyle/>
          <a:p>
            <a:pPr defTabSz="914400"/>
            <a:endParaRPr/>
          </a:p>
        </p:txBody>
      </p:sp>
      <p:sp>
        <p:nvSpPr>
          <p:cNvPr id="207" name="PlaceHolder 4"/>
          <p:cNvSpPr>
            <a:spLocks noGrp="1"/>
          </p:cNvSpPr>
          <p:nvPr>
            <p:ph type="body" sz="half" idx="21"/>
          </p:nvPr>
        </p:nvSpPr>
        <p:spPr>
          <a:xfrm>
            <a:off x="628559" y="3073680"/>
            <a:ext cx="7886522" cy="1556281"/>
          </a:xfrm>
          <a:prstGeom prst="rect">
            <a:avLst/>
          </a:prstGeom>
        </p:spPr>
        <p:txBody>
          <a:bodyPr/>
          <a:lstStyle/>
          <a:p>
            <a:pPr marL="0" indent="0">
              <a:spcBef>
                <a:spcPts val="0"/>
              </a:spcBef>
              <a:buClrTx/>
              <a:buSzTx/>
              <a:buNone/>
              <a:defRPr sz="1800" spc="0">
                <a:latin typeface="Arial"/>
                <a:ea typeface="Arial"/>
                <a:cs typeface="Arial"/>
                <a:sym typeface="Arial"/>
              </a:defRPr>
            </a:pPr>
            <a:endParaRPr/>
          </a:p>
        </p:txBody>
      </p:sp>
      <p:sp>
        <p:nvSpPr>
          <p:cNvPr id="20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Content over Content">
    <p:spTree>
      <p:nvGrpSpPr>
        <p:cNvPr id="1" name=""/>
        <p:cNvGrpSpPr/>
        <p:nvPr/>
      </p:nvGrpSpPr>
      <p:grpSpPr>
        <a:xfrm>
          <a:off x="0" y="0"/>
          <a:ext cx="0" cy="0"/>
          <a:chOff x="0" y="0"/>
          <a:chExt cx="0" cy="0"/>
        </a:xfrm>
      </p:grpSpPr>
      <p:sp>
        <p:nvSpPr>
          <p:cNvPr id="215" name="Texto del título"/>
          <p:cNvSpPr txBox="1">
            <a:spLocks noGrp="1"/>
          </p:cNvSpPr>
          <p:nvPr>
            <p:ph type="title"/>
          </p:nvPr>
        </p:nvSpPr>
        <p:spPr>
          <a:xfrm>
            <a:off x="628559" y="273959"/>
            <a:ext cx="7886522" cy="993961"/>
          </a:xfrm>
          <a:prstGeom prst="rect">
            <a:avLst/>
          </a:prstGeom>
        </p:spPr>
        <p:txBody>
          <a:bodyPr lIns="0" tIns="0" rIns="0" bIns="0" anchor="ctr">
            <a:normAutofit/>
          </a:bodyPr>
          <a:lstStyle>
            <a:lvl1pPr algn="l">
              <a:lnSpc>
                <a:spcPct val="100000"/>
              </a:lnSpc>
              <a:defRPr sz="1800" spc="0">
                <a:latin typeface="+mn-lt"/>
                <a:ea typeface="+mn-ea"/>
                <a:cs typeface="+mn-cs"/>
                <a:sym typeface="Helvetica"/>
              </a:defRPr>
            </a:lvl1pPr>
          </a:lstStyle>
          <a:p>
            <a:r>
              <a:t>Texto del título</a:t>
            </a:r>
          </a:p>
        </p:txBody>
      </p:sp>
      <p:sp>
        <p:nvSpPr>
          <p:cNvPr id="216" name="Nivel de texto 1…"/>
          <p:cNvSpPr txBox="1">
            <a:spLocks noGrp="1"/>
          </p:cNvSpPr>
          <p:nvPr>
            <p:ph type="body" sz="half" idx="1"/>
          </p:nvPr>
        </p:nvSpPr>
        <p:spPr>
          <a:xfrm>
            <a:off x="628559" y="1369079"/>
            <a:ext cx="7886522" cy="1556282"/>
          </a:xfrm>
          <a:prstGeom prst="rect">
            <a:avLst/>
          </a:prstGeom>
        </p:spPr>
        <p:txBody>
          <a:bodyPr/>
          <a:lstStyle>
            <a:lvl1pPr marL="0" indent="0">
              <a:spcBef>
                <a:spcPts val="0"/>
              </a:spcBef>
              <a:buClrTx/>
              <a:buSzTx/>
              <a:buNone/>
              <a:defRPr sz="1800" spc="0">
                <a:latin typeface="+mn-lt"/>
                <a:ea typeface="+mn-ea"/>
                <a:cs typeface="+mn-cs"/>
                <a:sym typeface="Helvetica"/>
              </a:defRPr>
            </a:lvl1pPr>
            <a:lvl2pPr marL="0" indent="0">
              <a:spcBef>
                <a:spcPts val="0"/>
              </a:spcBef>
              <a:buClrTx/>
              <a:buSzTx/>
              <a:buFontTx/>
              <a:buNone/>
              <a:defRPr sz="1800" spc="0">
                <a:latin typeface="+mn-lt"/>
                <a:ea typeface="+mn-ea"/>
                <a:cs typeface="+mn-cs"/>
                <a:sym typeface="Helvetica"/>
              </a:defRPr>
            </a:lvl2pPr>
            <a:lvl3pPr marL="0" indent="0">
              <a:spcBef>
                <a:spcPts val="0"/>
              </a:spcBef>
              <a:buClrTx/>
              <a:buSzTx/>
              <a:buFontTx/>
              <a:buNone/>
              <a:defRPr sz="1800" spc="0">
                <a:latin typeface="+mn-lt"/>
                <a:ea typeface="+mn-ea"/>
                <a:cs typeface="+mn-cs"/>
                <a:sym typeface="Helvetica"/>
              </a:defRPr>
            </a:lvl3pPr>
            <a:lvl4pPr marL="0" indent="0">
              <a:spcBef>
                <a:spcPts val="0"/>
              </a:spcBef>
              <a:buClrTx/>
              <a:buSzTx/>
              <a:buFontTx/>
              <a:buNone/>
              <a:defRPr sz="1800" spc="0">
                <a:latin typeface="+mn-lt"/>
                <a:ea typeface="+mn-ea"/>
                <a:cs typeface="+mn-cs"/>
                <a:sym typeface="Helvetica"/>
              </a:defRPr>
            </a:lvl4pPr>
            <a:lvl5pPr marL="0" indent="0">
              <a:spcBef>
                <a:spcPts val="0"/>
              </a:spcBef>
              <a:buClrTx/>
              <a:buSzTx/>
              <a:buFontTx/>
              <a:buNone/>
              <a:defRPr sz="1800" spc="0">
                <a:latin typeface="+mn-lt"/>
                <a:ea typeface="+mn-ea"/>
                <a:cs typeface="+mn-cs"/>
                <a:sym typeface="Helvetica"/>
              </a:defRPr>
            </a:lvl5pPr>
          </a:lstStyle>
          <a:p>
            <a:r>
              <a:t>Nivel de texto 1</a:t>
            </a:r>
          </a:p>
          <a:p>
            <a:pPr lvl="1"/>
            <a:r>
              <a:t>Nivel de texto 2</a:t>
            </a:r>
          </a:p>
          <a:p>
            <a:pPr lvl="2"/>
            <a:r>
              <a:t>Nivel de texto 3</a:t>
            </a:r>
          </a:p>
          <a:p>
            <a:pPr lvl="3"/>
            <a:r>
              <a:t>Nivel de texto 4</a:t>
            </a:r>
          </a:p>
          <a:p>
            <a:pPr lvl="4"/>
            <a:r>
              <a:t>Nivel de texto 5</a:t>
            </a:r>
          </a:p>
        </p:txBody>
      </p:sp>
      <p:sp>
        <p:nvSpPr>
          <p:cNvPr id="217" name="PlaceHolder 3"/>
          <p:cNvSpPr>
            <a:spLocks noGrp="1"/>
          </p:cNvSpPr>
          <p:nvPr>
            <p:ph type="body" sz="half" idx="21"/>
          </p:nvPr>
        </p:nvSpPr>
        <p:spPr>
          <a:xfrm>
            <a:off x="628559" y="3073680"/>
            <a:ext cx="7886522" cy="1556281"/>
          </a:xfrm>
          <a:prstGeom prst="rect">
            <a:avLst/>
          </a:prstGeom>
        </p:spPr>
        <p:txBody>
          <a:bodyPr/>
          <a:lstStyle/>
          <a:p>
            <a:pPr marL="0" indent="0">
              <a:spcBef>
                <a:spcPts val="0"/>
              </a:spcBef>
              <a:buClrTx/>
              <a:buSzTx/>
              <a:buNone/>
              <a:defRPr sz="1800" spc="0">
                <a:latin typeface="Arial"/>
                <a:ea typeface="Arial"/>
                <a:cs typeface="Arial"/>
                <a:sym typeface="Arial"/>
              </a:defRPr>
            </a:pPr>
            <a:endParaRPr/>
          </a:p>
        </p:txBody>
      </p:sp>
      <p:sp>
        <p:nvSpPr>
          <p:cNvPr id="21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4 Content">
    <p:spTree>
      <p:nvGrpSpPr>
        <p:cNvPr id="1" name=""/>
        <p:cNvGrpSpPr/>
        <p:nvPr/>
      </p:nvGrpSpPr>
      <p:grpSpPr>
        <a:xfrm>
          <a:off x="0" y="0"/>
          <a:ext cx="0" cy="0"/>
          <a:chOff x="0" y="0"/>
          <a:chExt cx="0" cy="0"/>
        </a:xfrm>
      </p:grpSpPr>
      <p:sp>
        <p:nvSpPr>
          <p:cNvPr id="225" name="Texto del título"/>
          <p:cNvSpPr txBox="1">
            <a:spLocks noGrp="1"/>
          </p:cNvSpPr>
          <p:nvPr>
            <p:ph type="title"/>
          </p:nvPr>
        </p:nvSpPr>
        <p:spPr>
          <a:xfrm>
            <a:off x="628559" y="273959"/>
            <a:ext cx="7886522" cy="993961"/>
          </a:xfrm>
          <a:prstGeom prst="rect">
            <a:avLst/>
          </a:prstGeom>
        </p:spPr>
        <p:txBody>
          <a:bodyPr lIns="0" tIns="0" rIns="0" bIns="0" anchor="ctr">
            <a:normAutofit/>
          </a:bodyPr>
          <a:lstStyle>
            <a:lvl1pPr algn="l">
              <a:lnSpc>
                <a:spcPct val="100000"/>
              </a:lnSpc>
              <a:defRPr sz="1800" spc="0">
                <a:latin typeface="+mn-lt"/>
                <a:ea typeface="+mn-ea"/>
                <a:cs typeface="+mn-cs"/>
                <a:sym typeface="Helvetica"/>
              </a:defRPr>
            </a:lvl1pPr>
          </a:lstStyle>
          <a:p>
            <a:r>
              <a:t>Texto del título</a:t>
            </a:r>
          </a:p>
        </p:txBody>
      </p:sp>
      <p:sp>
        <p:nvSpPr>
          <p:cNvPr id="226" name="Nivel de texto 1…"/>
          <p:cNvSpPr txBox="1">
            <a:spLocks noGrp="1"/>
          </p:cNvSpPr>
          <p:nvPr>
            <p:ph type="body" sz="quarter" idx="1"/>
          </p:nvPr>
        </p:nvSpPr>
        <p:spPr>
          <a:xfrm>
            <a:off x="628559" y="1369079"/>
            <a:ext cx="3848401" cy="1556282"/>
          </a:xfrm>
          <a:prstGeom prst="rect">
            <a:avLst/>
          </a:prstGeom>
        </p:spPr>
        <p:txBody>
          <a:bodyPr/>
          <a:lstStyle>
            <a:lvl1pPr marL="0" indent="0">
              <a:spcBef>
                <a:spcPts val="0"/>
              </a:spcBef>
              <a:buClrTx/>
              <a:buSzTx/>
              <a:buNone/>
              <a:defRPr sz="1800" spc="0">
                <a:latin typeface="+mn-lt"/>
                <a:ea typeface="+mn-ea"/>
                <a:cs typeface="+mn-cs"/>
                <a:sym typeface="Helvetica"/>
              </a:defRPr>
            </a:lvl1pPr>
            <a:lvl2pPr marL="0" indent="0">
              <a:spcBef>
                <a:spcPts val="0"/>
              </a:spcBef>
              <a:buClrTx/>
              <a:buSzTx/>
              <a:buFontTx/>
              <a:buNone/>
              <a:defRPr sz="1800" spc="0">
                <a:latin typeface="+mn-lt"/>
                <a:ea typeface="+mn-ea"/>
                <a:cs typeface="+mn-cs"/>
                <a:sym typeface="Helvetica"/>
              </a:defRPr>
            </a:lvl2pPr>
            <a:lvl3pPr marL="0" indent="0">
              <a:spcBef>
                <a:spcPts val="0"/>
              </a:spcBef>
              <a:buClrTx/>
              <a:buSzTx/>
              <a:buFontTx/>
              <a:buNone/>
              <a:defRPr sz="1800" spc="0">
                <a:latin typeface="+mn-lt"/>
                <a:ea typeface="+mn-ea"/>
                <a:cs typeface="+mn-cs"/>
                <a:sym typeface="Helvetica"/>
              </a:defRPr>
            </a:lvl3pPr>
            <a:lvl4pPr marL="0" indent="0">
              <a:spcBef>
                <a:spcPts val="0"/>
              </a:spcBef>
              <a:buClrTx/>
              <a:buSzTx/>
              <a:buFontTx/>
              <a:buNone/>
              <a:defRPr sz="1800" spc="0">
                <a:latin typeface="+mn-lt"/>
                <a:ea typeface="+mn-ea"/>
                <a:cs typeface="+mn-cs"/>
                <a:sym typeface="Helvetica"/>
              </a:defRPr>
            </a:lvl4pPr>
            <a:lvl5pPr marL="0" indent="0">
              <a:spcBef>
                <a:spcPts val="0"/>
              </a:spcBef>
              <a:buClrTx/>
              <a:buSzTx/>
              <a:buFontTx/>
              <a:buNone/>
              <a:defRPr sz="1800" spc="0">
                <a:latin typeface="+mn-lt"/>
                <a:ea typeface="+mn-ea"/>
                <a:cs typeface="+mn-cs"/>
                <a:sym typeface="Helvetica"/>
              </a:defRPr>
            </a:lvl5pPr>
          </a:lstStyle>
          <a:p>
            <a:r>
              <a:t>Nivel de texto 1</a:t>
            </a:r>
          </a:p>
          <a:p>
            <a:pPr lvl="1"/>
            <a:r>
              <a:t>Nivel de texto 2</a:t>
            </a:r>
          </a:p>
          <a:p>
            <a:pPr lvl="2"/>
            <a:r>
              <a:t>Nivel de texto 3</a:t>
            </a:r>
          </a:p>
          <a:p>
            <a:pPr lvl="3"/>
            <a:r>
              <a:t>Nivel de texto 4</a:t>
            </a:r>
          </a:p>
          <a:p>
            <a:pPr lvl="4"/>
            <a:r>
              <a:t>Nivel de texto 5</a:t>
            </a:r>
          </a:p>
        </p:txBody>
      </p:sp>
      <p:sp>
        <p:nvSpPr>
          <p:cNvPr id="227" name="PlaceHolder 3"/>
          <p:cNvSpPr/>
          <p:nvPr/>
        </p:nvSpPr>
        <p:spPr>
          <a:xfrm>
            <a:off x="4669919" y="1369079"/>
            <a:ext cx="3848401" cy="1556282"/>
          </a:xfrm>
          <a:prstGeom prst="rect">
            <a:avLst/>
          </a:prstGeom>
          <a:ln w="12700">
            <a:miter lim="400000"/>
          </a:ln>
        </p:spPr>
        <p:txBody>
          <a:bodyPr lIns="0" tIns="0" rIns="0" bIns="0">
            <a:normAutofit/>
          </a:bodyPr>
          <a:lstStyle/>
          <a:p>
            <a:pPr defTabSz="914400"/>
            <a:endParaRPr/>
          </a:p>
        </p:txBody>
      </p:sp>
      <p:sp>
        <p:nvSpPr>
          <p:cNvPr id="228" name="PlaceHolder 4"/>
          <p:cNvSpPr/>
          <p:nvPr/>
        </p:nvSpPr>
        <p:spPr>
          <a:xfrm>
            <a:off x="628559" y="3073680"/>
            <a:ext cx="3848401" cy="1556281"/>
          </a:xfrm>
          <a:prstGeom prst="rect">
            <a:avLst/>
          </a:prstGeom>
          <a:ln w="12700">
            <a:miter lim="400000"/>
          </a:ln>
        </p:spPr>
        <p:txBody>
          <a:bodyPr lIns="0" tIns="0" rIns="0" bIns="0">
            <a:normAutofit/>
          </a:bodyPr>
          <a:lstStyle/>
          <a:p>
            <a:pPr defTabSz="914400"/>
            <a:endParaRPr/>
          </a:p>
        </p:txBody>
      </p:sp>
      <p:sp>
        <p:nvSpPr>
          <p:cNvPr id="229" name="PlaceHolder 5"/>
          <p:cNvSpPr>
            <a:spLocks noGrp="1"/>
          </p:cNvSpPr>
          <p:nvPr>
            <p:ph type="body" sz="quarter" idx="21"/>
          </p:nvPr>
        </p:nvSpPr>
        <p:spPr>
          <a:xfrm>
            <a:off x="4669919" y="3073680"/>
            <a:ext cx="3848401" cy="1556281"/>
          </a:xfrm>
          <a:prstGeom prst="rect">
            <a:avLst/>
          </a:prstGeom>
        </p:spPr>
        <p:txBody>
          <a:bodyPr/>
          <a:lstStyle/>
          <a:p>
            <a:pPr marL="0" indent="0">
              <a:spcBef>
                <a:spcPts val="0"/>
              </a:spcBef>
              <a:buClrTx/>
              <a:buSzTx/>
              <a:buNone/>
              <a:defRPr sz="1800" spc="0">
                <a:latin typeface="Arial"/>
                <a:ea typeface="Arial"/>
                <a:cs typeface="Arial"/>
                <a:sym typeface="Arial"/>
              </a:defRPr>
            </a:pPr>
            <a:endParaRPr/>
          </a:p>
        </p:txBody>
      </p:sp>
      <p:sp>
        <p:nvSpPr>
          <p:cNvPr id="23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6 Content">
    <p:spTree>
      <p:nvGrpSpPr>
        <p:cNvPr id="1" name=""/>
        <p:cNvGrpSpPr/>
        <p:nvPr/>
      </p:nvGrpSpPr>
      <p:grpSpPr>
        <a:xfrm>
          <a:off x="0" y="0"/>
          <a:ext cx="0" cy="0"/>
          <a:chOff x="0" y="0"/>
          <a:chExt cx="0" cy="0"/>
        </a:xfrm>
      </p:grpSpPr>
      <p:sp>
        <p:nvSpPr>
          <p:cNvPr id="237" name="Texto del título"/>
          <p:cNvSpPr txBox="1">
            <a:spLocks noGrp="1"/>
          </p:cNvSpPr>
          <p:nvPr>
            <p:ph type="title"/>
          </p:nvPr>
        </p:nvSpPr>
        <p:spPr>
          <a:xfrm>
            <a:off x="628559" y="273959"/>
            <a:ext cx="7886522" cy="993961"/>
          </a:xfrm>
          <a:prstGeom prst="rect">
            <a:avLst/>
          </a:prstGeom>
        </p:spPr>
        <p:txBody>
          <a:bodyPr lIns="0" tIns="0" rIns="0" bIns="0" anchor="ctr">
            <a:normAutofit/>
          </a:bodyPr>
          <a:lstStyle>
            <a:lvl1pPr algn="l">
              <a:lnSpc>
                <a:spcPct val="100000"/>
              </a:lnSpc>
              <a:defRPr sz="1800" spc="0">
                <a:latin typeface="+mn-lt"/>
                <a:ea typeface="+mn-ea"/>
                <a:cs typeface="+mn-cs"/>
                <a:sym typeface="Helvetica"/>
              </a:defRPr>
            </a:lvl1pPr>
          </a:lstStyle>
          <a:p>
            <a:r>
              <a:t>Texto del título</a:t>
            </a:r>
          </a:p>
        </p:txBody>
      </p:sp>
      <p:sp>
        <p:nvSpPr>
          <p:cNvPr id="238" name="Nivel de texto 1…"/>
          <p:cNvSpPr txBox="1">
            <a:spLocks noGrp="1"/>
          </p:cNvSpPr>
          <p:nvPr>
            <p:ph type="body" sz="quarter" idx="1"/>
          </p:nvPr>
        </p:nvSpPr>
        <p:spPr>
          <a:xfrm>
            <a:off x="628559" y="1369079"/>
            <a:ext cx="2539082" cy="1556282"/>
          </a:xfrm>
          <a:prstGeom prst="rect">
            <a:avLst/>
          </a:prstGeom>
        </p:spPr>
        <p:txBody>
          <a:bodyPr/>
          <a:lstStyle>
            <a:lvl1pPr marL="0" indent="0">
              <a:spcBef>
                <a:spcPts val="0"/>
              </a:spcBef>
              <a:buClrTx/>
              <a:buSzTx/>
              <a:buNone/>
              <a:defRPr sz="1800" spc="0">
                <a:latin typeface="+mn-lt"/>
                <a:ea typeface="+mn-ea"/>
                <a:cs typeface="+mn-cs"/>
                <a:sym typeface="Helvetica"/>
              </a:defRPr>
            </a:lvl1pPr>
            <a:lvl2pPr marL="0" indent="0">
              <a:spcBef>
                <a:spcPts val="0"/>
              </a:spcBef>
              <a:buClrTx/>
              <a:buSzTx/>
              <a:buFontTx/>
              <a:buNone/>
              <a:defRPr sz="1800" spc="0">
                <a:latin typeface="+mn-lt"/>
                <a:ea typeface="+mn-ea"/>
                <a:cs typeface="+mn-cs"/>
                <a:sym typeface="Helvetica"/>
              </a:defRPr>
            </a:lvl2pPr>
            <a:lvl3pPr marL="0" indent="0">
              <a:spcBef>
                <a:spcPts val="0"/>
              </a:spcBef>
              <a:buClrTx/>
              <a:buSzTx/>
              <a:buFontTx/>
              <a:buNone/>
              <a:defRPr sz="1800" spc="0">
                <a:latin typeface="+mn-lt"/>
                <a:ea typeface="+mn-ea"/>
                <a:cs typeface="+mn-cs"/>
                <a:sym typeface="Helvetica"/>
              </a:defRPr>
            </a:lvl3pPr>
            <a:lvl4pPr marL="0" indent="0">
              <a:spcBef>
                <a:spcPts val="0"/>
              </a:spcBef>
              <a:buClrTx/>
              <a:buSzTx/>
              <a:buFontTx/>
              <a:buNone/>
              <a:defRPr sz="1800" spc="0">
                <a:latin typeface="+mn-lt"/>
                <a:ea typeface="+mn-ea"/>
                <a:cs typeface="+mn-cs"/>
                <a:sym typeface="Helvetica"/>
              </a:defRPr>
            </a:lvl4pPr>
            <a:lvl5pPr marL="0" indent="0">
              <a:spcBef>
                <a:spcPts val="0"/>
              </a:spcBef>
              <a:buClrTx/>
              <a:buSzTx/>
              <a:buFontTx/>
              <a:buNone/>
              <a:defRPr sz="1800" spc="0">
                <a:latin typeface="+mn-lt"/>
                <a:ea typeface="+mn-ea"/>
                <a:cs typeface="+mn-cs"/>
                <a:sym typeface="Helvetica"/>
              </a:defRPr>
            </a:lvl5pPr>
          </a:lstStyle>
          <a:p>
            <a:r>
              <a:t>Nivel de texto 1</a:t>
            </a:r>
          </a:p>
          <a:p>
            <a:pPr lvl="1"/>
            <a:r>
              <a:t>Nivel de texto 2</a:t>
            </a:r>
          </a:p>
          <a:p>
            <a:pPr lvl="2"/>
            <a:r>
              <a:t>Nivel de texto 3</a:t>
            </a:r>
          </a:p>
          <a:p>
            <a:pPr lvl="3"/>
            <a:r>
              <a:t>Nivel de texto 4</a:t>
            </a:r>
          </a:p>
          <a:p>
            <a:pPr lvl="4"/>
            <a:r>
              <a:t>Nivel de texto 5</a:t>
            </a:r>
          </a:p>
        </p:txBody>
      </p:sp>
      <p:sp>
        <p:nvSpPr>
          <p:cNvPr id="239" name="PlaceHolder 3"/>
          <p:cNvSpPr/>
          <p:nvPr/>
        </p:nvSpPr>
        <p:spPr>
          <a:xfrm>
            <a:off x="3295079" y="1369079"/>
            <a:ext cx="2539081" cy="1556282"/>
          </a:xfrm>
          <a:prstGeom prst="rect">
            <a:avLst/>
          </a:prstGeom>
          <a:ln w="12700">
            <a:miter lim="400000"/>
          </a:ln>
        </p:spPr>
        <p:txBody>
          <a:bodyPr lIns="0" tIns="0" rIns="0" bIns="0">
            <a:normAutofit/>
          </a:bodyPr>
          <a:lstStyle/>
          <a:p>
            <a:pPr defTabSz="914400"/>
            <a:endParaRPr/>
          </a:p>
        </p:txBody>
      </p:sp>
      <p:sp>
        <p:nvSpPr>
          <p:cNvPr id="240" name="PlaceHolder 4"/>
          <p:cNvSpPr/>
          <p:nvPr/>
        </p:nvSpPr>
        <p:spPr>
          <a:xfrm>
            <a:off x="5961240" y="1369079"/>
            <a:ext cx="2539081" cy="1556282"/>
          </a:xfrm>
          <a:prstGeom prst="rect">
            <a:avLst/>
          </a:prstGeom>
          <a:ln w="12700">
            <a:miter lim="400000"/>
          </a:ln>
        </p:spPr>
        <p:txBody>
          <a:bodyPr lIns="0" tIns="0" rIns="0" bIns="0">
            <a:normAutofit/>
          </a:bodyPr>
          <a:lstStyle/>
          <a:p>
            <a:pPr defTabSz="914400"/>
            <a:endParaRPr/>
          </a:p>
        </p:txBody>
      </p:sp>
      <p:sp>
        <p:nvSpPr>
          <p:cNvPr id="241" name="PlaceHolder 5"/>
          <p:cNvSpPr/>
          <p:nvPr/>
        </p:nvSpPr>
        <p:spPr>
          <a:xfrm>
            <a:off x="628559" y="3073680"/>
            <a:ext cx="2539082" cy="1556281"/>
          </a:xfrm>
          <a:prstGeom prst="rect">
            <a:avLst/>
          </a:prstGeom>
          <a:ln w="12700">
            <a:miter lim="400000"/>
          </a:ln>
        </p:spPr>
        <p:txBody>
          <a:bodyPr lIns="0" tIns="0" rIns="0" bIns="0">
            <a:normAutofit/>
          </a:bodyPr>
          <a:lstStyle/>
          <a:p>
            <a:pPr defTabSz="914400"/>
            <a:endParaRPr/>
          </a:p>
        </p:txBody>
      </p:sp>
      <p:sp>
        <p:nvSpPr>
          <p:cNvPr id="242" name="PlaceHolder 6"/>
          <p:cNvSpPr/>
          <p:nvPr/>
        </p:nvSpPr>
        <p:spPr>
          <a:xfrm>
            <a:off x="3295079" y="3073680"/>
            <a:ext cx="2539081" cy="1556281"/>
          </a:xfrm>
          <a:prstGeom prst="rect">
            <a:avLst/>
          </a:prstGeom>
          <a:ln w="12700">
            <a:miter lim="400000"/>
          </a:ln>
        </p:spPr>
        <p:txBody>
          <a:bodyPr lIns="0" tIns="0" rIns="0" bIns="0">
            <a:normAutofit/>
          </a:bodyPr>
          <a:lstStyle/>
          <a:p>
            <a:pPr defTabSz="914400"/>
            <a:endParaRPr/>
          </a:p>
        </p:txBody>
      </p:sp>
      <p:sp>
        <p:nvSpPr>
          <p:cNvPr id="243" name="PlaceHolder 7"/>
          <p:cNvSpPr>
            <a:spLocks noGrp="1"/>
          </p:cNvSpPr>
          <p:nvPr>
            <p:ph type="body" sz="quarter" idx="21"/>
          </p:nvPr>
        </p:nvSpPr>
        <p:spPr>
          <a:xfrm>
            <a:off x="5961240" y="3073680"/>
            <a:ext cx="2539081" cy="1556281"/>
          </a:xfrm>
          <a:prstGeom prst="rect">
            <a:avLst/>
          </a:prstGeom>
        </p:spPr>
        <p:txBody>
          <a:bodyPr/>
          <a:lstStyle/>
          <a:p>
            <a:pPr marL="0" indent="0">
              <a:spcBef>
                <a:spcPts val="0"/>
              </a:spcBef>
              <a:buClrTx/>
              <a:buSzTx/>
              <a:buNone/>
              <a:defRPr sz="1800" spc="0">
                <a:latin typeface="Arial"/>
                <a:ea typeface="Arial"/>
                <a:cs typeface="Arial"/>
                <a:sym typeface="Arial"/>
              </a:defRPr>
            </a:pPr>
            <a:endParaRPr/>
          </a:p>
        </p:txBody>
      </p:sp>
      <p:sp>
        <p:nvSpPr>
          <p:cNvPr id="24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lank Slide">
    <p:spTree>
      <p:nvGrpSpPr>
        <p:cNvPr id="1" name=""/>
        <p:cNvGrpSpPr/>
        <p:nvPr/>
      </p:nvGrpSpPr>
      <p:grpSpPr>
        <a:xfrm>
          <a:off x="0" y="0"/>
          <a:ext cx="0" cy="0"/>
          <a:chOff x="0" y="0"/>
          <a:chExt cx="0" cy="0"/>
        </a:xfrm>
      </p:grpSpPr>
      <p:sp>
        <p:nvSpPr>
          <p:cNvPr id="25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58" name="Texto del título"/>
          <p:cNvSpPr txBox="1">
            <a:spLocks noGrp="1"/>
          </p:cNvSpPr>
          <p:nvPr>
            <p:ph type="title"/>
          </p:nvPr>
        </p:nvSpPr>
        <p:spPr>
          <a:xfrm>
            <a:off x="628559" y="273959"/>
            <a:ext cx="7886522" cy="993961"/>
          </a:xfrm>
          <a:prstGeom prst="rect">
            <a:avLst/>
          </a:prstGeom>
        </p:spPr>
        <p:txBody>
          <a:bodyPr lIns="0" tIns="0" rIns="0" bIns="0" anchor="ctr">
            <a:normAutofit/>
          </a:bodyPr>
          <a:lstStyle>
            <a:lvl1pPr algn="l">
              <a:lnSpc>
                <a:spcPct val="100000"/>
              </a:lnSpc>
              <a:defRPr sz="1800" spc="0">
                <a:latin typeface="+mn-lt"/>
                <a:ea typeface="+mn-ea"/>
                <a:cs typeface="+mn-cs"/>
                <a:sym typeface="Helvetica"/>
              </a:defRPr>
            </a:lvl1pPr>
          </a:lstStyle>
          <a:p>
            <a:r>
              <a:t>Texto del título</a:t>
            </a:r>
          </a:p>
        </p:txBody>
      </p:sp>
      <p:sp>
        <p:nvSpPr>
          <p:cNvPr id="259" name="Nivel de texto 1…"/>
          <p:cNvSpPr txBox="1">
            <a:spLocks noGrp="1"/>
          </p:cNvSpPr>
          <p:nvPr>
            <p:ph type="body" idx="1"/>
          </p:nvPr>
        </p:nvSpPr>
        <p:spPr>
          <a:xfrm>
            <a:off x="628559" y="1369079"/>
            <a:ext cx="7886522" cy="3263041"/>
          </a:xfrm>
          <a:prstGeom prst="rect">
            <a:avLst/>
          </a:prstGeom>
        </p:spPr>
        <p:txBody>
          <a:bodyPr anchor="ctr"/>
          <a:lstStyle>
            <a:lvl1pPr marL="0" indent="0">
              <a:spcBef>
                <a:spcPts val="0"/>
              </a:spcBef>
              <a:buClrTx/>
              <a:buSzTx/>
              <a:buNone/>
              <a:defRPr sz="1800" spc="0">
                <a:latin typeface="+mn-lt"/>
                <a:ea typeface="+mn-ea"/>
                <a:cs typeface="+mn-cs"/>
                <a:sym typeface="Helvetica"/>
              </a:defRPr>
            </a:lvl1pPr>
            <a:lvl2pPr marL="0" indent="0">
              <a:spcBef>
                <a:spcPts val="0"/>
              </a:spcBef>
              <a:buClrTx/>
              <a:buSzTx/>
              <a:buFontTx/>
              <a:buNone/>
              <a:defRPr sz="1800" spc="0">
                <a:latin typeface="+mn-lt"/>
                <a:ea typeface="+mn-ea"/>
                <a:cs typeface="+mn-cs"/>
                <a:sym typeface="Helvetica"/>
              </a:defRPr>
            </a:lvl2pPr>
            <a:lvl3pPr marL="0" indent="0">
              <a:spcBef>
                <a:spcPts val="0"/>
              </a:spcBef>
              <a:buClrTx/>
              <a:buSzTx/>
              <a:buFontTx/>
              <a:buNone/>
              <a:defRPr sz="1800" spc="0">
                <a:latin typeface="+mn-lt"/>
                <a:ea typeface="+mn-ea"/>
                <a:cs typeface="+mn-cs"/>
                <a:sym typeface="Helvetica"/>
              </a:defRPr>
            </a:lvl3pPr>
            <a:lvl4pPr marL="0" indent="0">
              <a:spcBef>
                <a:spcPts val="0"/>
              </a:spcBef>
              <a:buClrTx/>
              <a:buSzTx/>
              <a:buFontTx/>
              <a:buNone/>
              <a:defRPr sz="1800" spc="0">
                <a:latin typeface="+mn-lt"/>
                <a:ea typeface="+mn-ea"/>
                <a:cs typeface="+mn-cs"/>
                <a:sym typeface="Helvetica"/>
              </a:defRPr>
            </a:lvl4pPr>
            <a:lvl5pPr marL="0" indent="0">
              <a:spcBef>
                <a:spcPts val="0"/>
              </a:spcBef>
              <a:buClrTx/>
              <a:buSzTx/>
              <a:buFontTx/>
              <a:buNone/>
              <a:defRPr sz="1800" spc="0">
                <a:latin typeface="+mn-lt"/>
                <a:ea typeface="+mn-ea"/>
                <a:cs typeface="+mn-cs"/>
                <a:sym typeface="Helvetica"/>
              </a:defRPr>
            </a:lvl5pPr>
          </a:lstStyle>
          <a:p>
            <a:r>
              <a:t>Nivel de texto 1</a:t>
            </a:r>
          </a:p>
          <a:p>
            <a:pPr lvl="1"/>
            <a:r>
              <a:t>Nivel de texto 2</a:t>
            </a:r>
          </a:p>
          <a:p>
            <a:pPr lvl="2"/>
            <a:r>
              <a:t>Nivel de texto 3</a:t>
            </a:r>
          </a:p>
          <a:p>
            <a:pPr lvl="3"/>
            <a:r>
              <a:t>Nivel de texto 4</a:t>
            </a:r>
          </a:p>
          <a:p>
            <a:pPr lvl="4"/>
            <a:r>
              <a:t>Nivel de texto 5</a:t>
            </a:r>
          </a:p>
        </p:txBody>
      </p:sp>
      <p:sp>
        <p:nvSpPr>
          <p:cNvPr id="26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Content">
    <p:spTree>
      <p:nvGrpSpPr>
        <p:cNvPr id="1" name=""/>
        <p:cNvGrpSpPr/>
        <p:nvPr/>
      </p:nvGrpSpPr>
      <p:grpSpPr>
        <a:xfrm>
          <a:off x="0" y="0"/>
          <a:ext cx="0" cy="0"/>
          <a:chOff x="0" y="0"/>
          <a:chExt cx="0" cy="0"/>
        </a:xfrm>
      </p:grpSpPr>
      <p:sp>
        <p:nvSpPr>
          <p:cNvPr id="267" name="Texto del título"/>
          <p:cNvSpPr txBox="1">
            <a:spLocks noGrp="1"/>
          </p:cNvSpPr>
          <p:nvPr>
            <p:ph type="title"/>
          </p:nvPr>
        </p:nvSpPr>
        <p:spPr>
          <a:xfrm>
            <a:off x="628559" y="273959"/>
            <a:ext cx="7886522" cy="993961"/>
          </a:xfrm>
          <a:prstGeom prst="rect">
            <a:avLst/>
          </a:prstGeom>
        </p:spPr>
        <p:txBody>
          <a:bodyPr lIns="0" tIns="0" rIns="0" bIns="0" anchor="ctr">
            <a:normAutofit/>
          </a:bodyPr>
          <a:lstStyle>
            <a:lvl1pPr algn="l">
              <a:lnSpc>
                <a:spcPct val="100000"/>
              </a:lnSpc>
              <a:defRPr sz="1800" spc="0">
                <a:latin typeface="+mn-lt"/>
                <a:ea typeface="+mn-ea"/>
                <a:cs typeface="+mn-cs"/>
                <a:sym typeface="Helvetica"/>
              </a:defRPr>
            </a:lvl1pPr>
          </a:lstStyle>
          <a:p>
            <a:r>
              <a:t>Texto del título</a:t>
            </a:r>
          </a:p>
        </p:txBody>
      </p:sp>
      <p:sp>
        <p:nvSpPr>
          <p:cNvPr id="268" name="Nivel de texto 1…"/>
          <p:cNvSpPr txBox="1">
            <a:spLocks noGrp="1"/>
          </p:cNvSpPr>
          <p:nvPr>
            <p:ph type="body" idx="1"/>
          </p:nvPr>
        </p:nvSpPr>
        <p:spPr>
          <a:xfrm>
            <a:off x="628559" y="1369079"/>
            <a:ext cx="7886522" cy="3263041"/>
          </a:xfrm>
          <a:prstGeom prst="rect">
            <a:avLst/>
          </a:prstGeom>
        </p:spPr>
        <p:txBody>
          <a:bodyPr/>
          <a:lstStyle>
            <a:lvl1pPr marL="0" indent="0">
              <a:spcBef>
                <a:spcPts val="0"/>
              </a:spcBef>
              <a:buClrTx/>
              <a:buSzTx/>
              <a:buNone/>
              <a:defRPr sz="1800" spc="0">
                <a:latin typeface="+mn-lt"/>
                <a:ea typeface="+mn-ea"/>
                <a:cs typeface="+mn-cs"/>
                <a:sym typeface="Helvetica"/>
              </a:defRPr>
            </a:lvl1pPr>
            <a:lvl2pPr marL="0" indent="0">
              <a:spcBef>
                <a:spcPts val="0"/>
              </a:spcBef>
              <a:buClrTx/>
              <a:buSzTx/>
              <a:buFontTx/>
              <a:buNone/>
              <a:defRPr sz="1800" spc="0">
                <a:latin typeface="+mn-lt"/>
                <a:ea typeface="+mn-ea"/>
                <a:cs typeface="+mn-cs"/>
                <a:sym typeface="Helvetica"/>
              </a:defRPr>
            </a:lvl2pPr>
            <a:lvl3pPr marL="0" indent="0">
              <a:spcBef>
                <a:spcPts val="0"/>
              </a:spcBef>
              <a:buClrTx/>
              <a:buSzTx/>
              <a:buFontTx/>
              <a:buNone/>
              <a:defRPr sz="1800" spc="0">
                <a:latin typeface="+mn-lt"/>
                <a:ea typeface="+mn-ea"/>
                <a:cs typeface="+mn-cs"/>
                <a:sym typeface="Helvetica"/>
              </a:defRPr>
            </a:lvl3pPr>
            <a:lvl4pPr marL="0" indent="0">
              <a:spcBef>
                <a:spcPts val="0"/>
              </a:spcBef>
              <a:buClrTx/>
              <a:buSzTx/>
              <a:buFontTx/>
              <a:buNone/>
              <a:defRPr sz="1800" spc="0">
                <a:latin typeface="+mn-lt"/>
                <a:ea typeface="+mn-ea"/>
                <a:cs typeface="+mn-cs"/>
                <a:sym typeface="Helvetica"/>
              </a:defRPr>
            </a:lvl4pPr>
            <a:lvl5pPr marL="0" indent="0">
              <a:spcBef>
                <a:spcPts val="0"/>
              </a:spcBef>
              <a:buClrTx/>
              <a:buSzTx/>
              <a:buFontTx/>
              <a:buNone/>
              <a:defRPr sz="1800" spc="0">
                <a:latin typeface="+mn-lt"/>
                <a:ea typeface="+mn-ea"/>
                <a:cs typeface="+mn-cs"/>
                <a:sym typeface="Helvetica"/>
              </a:defRPr>
            </a:lvl5pPr>
          </a:lstStyle>
          <a:p>
            <a:r>
              <a:t>Nivel de texto 1</a:t>
            </a:r>
          </a:p>
          <a:p>
            <a:pPr lvl="1"/>
            <a:r>
              <a:t>Nivel de texto 2</a:t>
            </a:r>
          </a:p>
          <a:p>
            <a:pPr lvl="2"/>
            <a:r>
              <a:t>Nivel de texto 3</a:t>
            </a:r>
          </a:p>
          <a:p>
            <a:pPr lvl="3"/>
            <a:r>
              <a:t>Nivel de texto 4</a:t>
            </a:r>
          </a:p>
          <a:p>
            <a:pPr lvl="4"/>
            <a:r>
              <a:t>Nivel de texto 5</a:t>
            </a:r>
          </a:p>
        </p:txBody>
      </p:sp>
      <p:sp>
        <p:nvSpPr>
          <p:cNvPr id="26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2 Content">
    <p:spTree>
      <p:nvGrpSpPr>
        <p:cNvPr id="1" name=""/>
        <p:cNvGrpSpPr/>
        <p:nvPr/>
      </p:nvGrpSpPr>
      <p:grpSpPr>
        <a:xfrm>
          <a:off x="0" y="0"/>
          <a:ext cx="0" cy="0"/>
          <a:chOff x="0" y="0"/>
          <a:chExt cx="0" cy="0"/>
        </a:xfrm>
      </p:grpSpPr>
      <p:sp>
        <p:nvSpPr>
          <p:cNvPr id="276" name="Texto del título"/>
          <p:cNvSpPr txBox="1">
            <a:spLocks noGrp="1"/>
          </p:cNvSpPr>
          <p:nvPr>
            <p:ph type="title"/>
          </p:nvPr>
        </p:nvSpPr>
        <p:spPr>
          <a:xfrm>
            <a:off x="628559" y="273959"/>
            <a:ext cx="7886522" cy="993961"/>
          </a:xfrm>
          <a:prstGeom prst="rect">
            <a:avLst/>
          </a:prstGeom>
        </p:spPr>
        <p:txBody>
          <a:bodyPr lIns="0" tIns="0" rIns="0" bIns="0" anchor="ctr">
            <a:normAutofit/>
          </a:bodyPr>
          <a:lstStyle>
            <a:lvl1pPr algn="l">
              <a:lnSpc>
                <a:spcPct val="100000"/>
              </a:lnSpc>
              <a:defRPr sz="1800" spc="0">
                <a:latin typeface="+mn-lt"/>
                <a:ea typeface="+mn-ea"/>
                <a:cs typeface="+mn-cs"/>
                <a:sym typeface="Helvetica"/>
              </a:defRPr>
            </a:lvl1pPr>
          </a:lstStyle>
          <a:p>
            <a:r>
              <a:t>Texto del título</a:t>
            </a:r>
          </a:p>
        </p:txBody>
      </p:sp>
      <p:sp>
        <p:nvSpPr>
          <p:cNvPr id="277" name="Nivel de texto 1…"/>
          <p:cNvSpPr txBox="1">
            <a:spLocks noGrp="1"/>
          </p:cNvSpPr>
          <p:nvPr>
            <p:ph type="body" sz="half" idx="1"/>
          </p:nvPr>
        </p:nvSpPr>
        <p:spPr>
          <a:xfrm>
            <a:off x="628559" y="1369079"/>
            <a:ext cx="3848401" cy="3263041"/>
          </a:xfrm>
          <a:prstGeom prst="rect">
            <a:avLst/>
          </a:prstGeom>
        </p:spPr>
        <p:txBody>
          <a:bodyPr/>
          <a:lstStyle>
            <a:lvl1pPr marL="0" indent="0">
              <a:spcBef>
                <a:spcPts val="0"/>
              </a:spcBef>
              <a:buClrTx/>
              <a:buSzTx/>
              <a:buNone/>
              <a:defRPr sz="1800" spc="0">
                <a:latin typeface="+mn-lt"/>
                <a:ea typeface="+mn-ea"/>
                <a:cs typeface="+mn-cs"/>
                <a:sym typeface="Helvetica"/>
              </a:defRPr>
            </a:lvl1pPr>
            <a:lvl2pPr marL="0" indent="0">
              <a:spcBef>
                <a:spcPts val="0"/>
              </a:spcBef>
              <a:buClrTx/>
              <a:buSzTx/>
              <a:buFontTx/>
              <a:buNone/>
              <a:defRPr sz="1800" spc="0">
                <a:latin typeface="+mn-lt"/>
                <a:ea typeface="+mn-ea"/>
                <a:cs typeface="+mn-cs"/>
                <a:sym typeface="Helvetica"/>
              </a:defRPr>
            </a:lvl2pPr>
            <a:lvl3pPr marL="0" indent="0">
              <a:spcBef>
                <a:spcPts val="0"/>
              </a:spcBef>
              <a:buClrTx/>
              <a:buSzTx/>
              <a:buFontTx/>
              <a:buNone/>
              <a:defRPr sz="1800" spc="0">
                <a:latin typeface="+mn-lt"/>
                <a:ea typeface="+mn-ea"/>
                <a:cs typeface="+mn-cs"/>
                <a:sym typeface="Helvetica"/>
              </a:defRPr>
            </a:lvl3pPr>
            <a:lvl4pPr marL="0" indent="0">
              <a:spcBef>
                <a:spcPts val="0"/>
              </a:spcBef>
              <a:buClrTx/>
              <a:buSzTx/>
              <a:buFontTx/>
              <a:buNone/>
              <a:defRPr sz="1800" spc="0">
                <a:latin typeface="+mn-lt"/>
                <a:ea typeface="+mn-ea"/>
                <a:cs typeface="+mn-cs"/>
                <a:sym typeface="Helvetica"/>
              </a:defRPr>
            </a:lvl4pPr>
            <a:lvl5pPr marL="0" indent="0">
              <a:spcBef>
                <a:spcPts val="0"/>
              </a:spcBef>
              <a:buClrTx/>
              <a:buSzTx/>
              <a:buFontTx/>
              <a:buNone/>
              <a:defRPr sz="1800" spc="0">
                <a:latin typeface="+mn-lt"/>
                <a:ea typeface="+mn-ea"/>
                <a:cs typeface="+mn-cs"/>
                <a:sym typeface="Helvetica"/>
              </a:defRPr>
            </a:lvl5pPr>
          </a:lstStyle>
          <a:p>
            <a:r>
              <a:t>Nivel de texto 1</a:t>
            </a:r>
          </a:p>
          <a:p>
            <a:pPr lvl="1"/>
            <a:r>
              <a:t>Nivel de texto 2</a:t>
            </a:r>
          </a:p>
          <a:p>
            <a:pPr lvl="2"/>
            <a:r>
              <a:t>Nivel de texto 3</a:t>
            </a:r>
          </a:p>
          <a:p>
            <a:pPr lvl="3"/>
            <a:r>
              <a:t>Nivel de texto 4</a:t>
            </a:r>
          </a:p>
          <a:p>
            <a:pPr lvl="4"/>
            <a:r>
              <a:t>Nivel de texto 5</a:t>
            </a:r>
          </a:p>
        </p:txBody>
      </p:sp>
      <p:sp>
        <p:nvSpPr>
          <p:cNvPr id="278" name="PlaceHolder 3"/>
          <p:cNvSpPr>
            <a:spLocks noGrp="1"/>
          </p:cNvSpPr>
          <p:nvPr>
            <p:ph type="body" sz="half" idx="21"/>
          </p:nvPr>
        </p:nvSpPr>
        <p:spPr>
          <a:xfrm>
            <a:off x="4669919" y="1369079"/>
            <a:ext cx="3848401" cy="3263041"/>
          </a:xfrm>
          <a:prstGeom prst="rect">
            <a:avLst/>
          </a:prstGeom>
        </p:spPr>
        <p:txBody>
          <a:bodyPr/>
          <a:lstStyle/>
          <a:p>
            <a:pPr marL="0" indent="0">
              <a:spcBef>
                <a:spcPts val="0"/>
              </a:spcBef>
              <a:buClrTx/>
              <a:buSzTx/>
              <a:buNone/>
              <a:defRPr sz="1800" spc="0">
                <a:latin typeface="Arial"/>
                <a:ea typeface="Arial"/>
                <a:cs typeface="Arial"/>
                <a:sym typeface="Arial"/>
              </a:defRPr>
            </a:pPr>
            <a:endParaRPr/>
          </a:p>
        </p:txBody>
      </p:sp>
      <p:sp>
        <p:nvSpPr>
          <p:cNvPr id="27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86" name="Texto del título"/>
          <p:cNvSpPr txBox="1">
            <a:spLocks noGrp="1"/>
          </p:cNvSpPr>
          <p:nvPr>
            <p:ph type="title"/>
          </p:nvPr>
        </p:nvSpPr>
        <p:spPr>
          <a:xfrm>
            <a:off x="628559" y="273959"/>
            <a:ext cx="7886522" cy="993961"/>
          </a:xfrm>
          <a:prstGeom prst="rect">
            <a:avLst/>
          </a:prstGeom>
        </p:spPr>
        <p:txBody>
          <a:bodyPr lIns="0" tIns="0" rIns="0" bIns="0" anchor="ctr">
            <a:normAutofit/>
          </a:bodyPr>
          <a:lstStyle>
            <a:lvl1pPr algn="l">
              <a:lnSpc>
                <a:spcPct val="100000"/>
              </a:lnSpc>
              <a:defRPr sz="1800" spc="0">
                <a:latin typeface="+mn-lt"/>
                <a:ea typeface="+mn-ea"/>
                <a:cs typeface="+mn-cs"/>
                <a:sym typeface="Helvetica"/>
              </a:defRPr>
            </a:lvl1pPr>
          </a:lstStyle>
          <a:p>
            <a:r>
              <a:t>Texto del título</a:t>
            </a:r>
          </a:p>
        </p:txBody>
      </p:sp>
      <p:sp>
        <p:nvSpPr>
          <p:cNvPr id="28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Content">
    <p:spTree>
      <p:nvGrpSpPr>
        <p:cNvPr id="1" name=""/>
        <p:cNvGrpSpPr/>
        <p:nvPr/>
      </p:nvGrpSpPr>
      <p:grpSpPr>
        <a:xfrm>
          <a:off x="0" y="0"/>
          <a:ext cx="0" cy="0"/>
          <a:chOff x="0" y="0"/>
          <a:chExt cx="0" cy="0"/>
        </a:xfrm>
      </p:grpSpPr>
      <p:sp>
        <p:nvSpPr>
          <p:cNvPr id="27" name="Texto del título"/>
          <p:cNvSpPr txBox="1">
            <a:spLocks noGrp="1"/>
          </p:cNvSpPr>
          <p:nvPr>
            <p:ph type="title"/>
          </p:nvPr>
        </p:nvSpPr>
        <p:spPr>
          <a:xfrm>
            <a:off x="628559" y="273959"/>
            <a:ext cx="7886522" cy="993961"/>
          </a:xfrm>
          <a:prstGeom prst="rect">
            <a:avLst/>
          </a:prstGeom>
        </p:spPr>
        <p:txBody>
          <a:bodyPr lIns="0" tIns="0" rIns="0" bIns="0" anchor="ctr">
            <a:normAutofit/>
          </a:bodyPr>
          <a:lstStyle/>
          <a:p>
            <a:r>
              <a:t>Texto del título</a:t>
            </a:r>
          </a:p>
        </p:txBody>
      </p:sp>
      <p:sp>
        <p:nvSpPr>
          <p:cNvPr id="28" name="Nivel de texto 1…"/>
          <p:cNvSpPr txBox="1">
            <a:spLocks noGrp="1"/>
          </p:cNvSpPr>
          <p:nvPr>
            <p:ph type="body" idx="1"/>
          </p:nvPr>
        </p:nvSpPr>
        <p:spPr>
          <a:xfrm>
            <a:off x="628559" y="1369079"/>
            <a:ext cx="7886522" cy="3263041"/>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2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Centered Text">
    <p:spTree>
      <p:nvGrpSpPr>
        <p:cNvPr id="1" name=""/>
        <p:cNvGrpSpPr/>
        <p:nvPr/>
      </p:nvGrpSpPr>
      <p:grpSpPr>
        <a:xfrm>
          <a:off x="0" y="0"/>
          <a:ext cx="0" cy="0"/>
          <a:chOff x="0" y="0"/>
          <a:chExt cx="0" cy="0"/>
        </a:xfrm>
      </p:grpSpPr>
      <p:sp>
        <p:nvSpPr>
          <p:cNvPr id="294" name="Nivel de texto 1…"/>
          <p:cNvSpPr txBox="1">
            <a:spLocks noGrp="1"/>
          </p:cNvSpPr>
          <p:nvPr>
            <p:ph type="body" idx="1"/>
          </p:nvPr>
        </p:nvSpPr>
        <p:spPr>
          <a:xfrm>
            <a:off x="628559" y="273959"/>
            <a:ext cx="7886522" cy="4608721"/>
          </a:xfrm>
          <a:prstGeom prst="rect">
            <a:avLst/>
          </a:prstGeom>
        </p:spPr>
        <p:txBody>
          <a:bodyPr anchor="ctr"/>
          <a:lstStyle>
            <a:lvl1pPr marL="0" indent="0">
              <a:spcBef>
                <a:spcPts val="0"/>
              </a:spcBef>
              <a:buClrTx/>
              <a:buSzTx/>
              <a:buNone/>
              <a:defRPr sz="1800" spc="0">
                <a:latin typeface="+mn-lt"/>
                <a:ea typeface="+mn-ea"/>
                <a:cs typeface="+mn-cs"/>
                <a:sym typeface="Helvetica"/>
              </a:defRPr>
            </a:lvl1pPr>
            <a:lvl2pPr marL="0" indent="0">
              <a:spcBef>
                <a:spcPts val="0"/>
              </a:spcBef>
              <a:buClrTx/>
              <a:buSzTx/>
              <a:buFontTx/>
              <a:buNone/>
              <a:defRPr sz="1800" spc="0">
                <a:latin typeface="+mn-lt"/>
                <a:ea typeface="+mn-ea"/>
                <a:cs typeface="+mn-cs"/>
                <a:sym typeface="Helvetica"/>
              </a:defRPr>
            </a:lvl2pPr>
            <a:lvl3pPr marL="0" indent="0">
              <a:spcBef>
                <a:spcPts val="0"/>
              </a:spcBef>
              <a:buClrTx/>
              <a:buSzTx/>
              <a:buFontTx/>
              <a:buNone/>
              <a:defRPr sz="1800" spc="0">
                <a:latin typeface="+mn-lt"/>
                <a:ea typeface="+mn-ea"/>
                <a:cs typeface="+mn-cs"/>
                <a:sym typeface="Helvetica"/>
              </a:defRPr>
            </a:lvl3pPr>
            <a:lvl4pPr marL="0" indent="0">
              <a:spcBef>
                <a:spcPts val="0"/>
              </a:spcBef>
              <a:buClrTx/>
              <a:buSzTx/>
              <a:buFontTx/>
              <a:buNone/>
              <a:defRPr sz="1800" spc="0">
                <a:latin typeface="+mn-lt"/>
                <a:ea typeface="+mn-ea"/>
                <a:cs typeface="+mn-cs"/>
                <a:sym typeface="Helvetica"/>
              </a:defRPr>
            </a:lvl4pPr>
            <a:lvl5pPr marL="0" indent="0">
              <a:spcBef>
                <a:spcPts val="0"/>
              </a:spcBef>
              <a:buClrTx/>
              <a:buSzTx/>
              <a:buFontTx/>
              <a:buNone/>
              <a:defRPr sz="1800" spc="0">
                <a:latin typeface="+mn-lt"/>
                <a:ea typeface="+mn-ea"/>
                <a:cs typeface="+mn-cs"/>
                <a:sym typeface="Helvetica"/>
              </a:defRPr>
            </a:lvl5pPr>
          </a:lstStyle>
          <a:p>
            <a:r>
              <a:t>Nivel de texto 1</a:t>
            </a:r>
          </a:p>
          <a:p>
            <a:pPr lvl="1"/>
            <a:r>
              <a:t>Nivel de texto 2</a:t>
            </a:r>
          </a:p>
          <a:p>
            <a:pPr lvl="2"/>
            <a:r>
              <a:t>Nivel de texto 3</a:t>
            </a:r>
          </a:p>
          <a:p>
            <a:pPr lvl="3"/>
            <a:r>
              <a:t>Nivel de texto 4</a:t>
            </a:r>
          </a:p>
          <a:p>
            <a:pPr lvl="4"/>
            <a:r>
              <a:t>Nivel de texto 5</a:t>
            </a:r>
          </a:p>
        </p:txBody>
      </p:sp>
      <p:sp>
        <p:nvSpPr>
          <p:cNvPr id="29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le, 2 Content and Content">
    <p:spTree>
      <p:nvGrpSpPr>
        <p:cNvPr id="1" name=""/>
        <p:cNvGrpSpPr/>
        <p:nvPr/>
      </p:nvGrpSpPr>
      <p:grpSpPr>
        <a:xfrm>
          <a:off x="0" y="0"/>
          <a:ext cx="0" cy="0"/>
          <a:chOff x="0" y="0"/>
          <a:chExt cx="0" cy="0"/>
        </a:xfrm>
      </p:grpSpPr>
      <p:sp>
        <p:nvSpPr>
          <p:cNvPr id="302" name="Texto del título"/>
          <p:cNvSpPr txBox="1">
            <a:spLocks noGrp="1"/>
          </p:cNvSpPr>
          <p:nvPr>
            <p:ph type="title"/>
          </p:nvPr>
        </p:nvSpPr>
        <p:spPr>
          <a:xfrm>
            <a:off x="628559" y="273959"/>
            <a:ext cx="7886522" cy="993961"/>
          </a:xfrm>
          <a:prstGeom prst="rect">
            <a:avLst/>
          </a:prstGeom>
        </p:spPr>
        <p:txBody>
          <a:bodyPr lIns="0" tIns="0" rIns="0" bIns="0" anchor="ctr">
            <a:normAutofit/>
          </a:bodyPr>
          <a:lstStyle>
            <a:lvl1pPr algn="l">
              <a:lnSpc>
                <a:spcPct val="100000"/>
              </a:lnSpc>
              <a:defRPr sz="1800" spc="0">
                <a:latin typeface="+mn-lt"/>
                <a:ea typeface="+mn-ea"/>
                <a:cs typeface="+mn-cs"/>
                <a:sym typeface="Helvetica"/>
              </a:defRPr>
            </a:lvl1pPr>
          </a:lstStyle>
          <a:p>
            <a:r>
              <a:t>Texto del título</a:t>
            </a:r>
          </a:p>
        </p:txBody>
      </p:sp>
      <p:sp>
        <p:nvSpPr>
          <p:cNvPr id="303" name="Nivel de texto 1…"/>
          <p:cNvSpPr txBox="1">
            <a:spLocks noGrp="1"/>
          </p:cNvSpPr>
          <p:nvPr>
            <p:ph type="body" sz="quarter" idx="1"/>
          </p:nvPr>
        </p:nvSpPr>
        <p:spPr>
          <a:xfrm>
            <a:off x="628559" y="1369079"/>
            <a:ext cx="3848401" cy="1556282"/>
          </a:xfrm>
          <a:prstGeom prst="rect">
            <a:avLst/>
          </a:prstGeom>
        </p:spPr>
        <p:txBody>
          <a:bodyPr/>
          <a:lstStyle>
            <a:lvl1pPr marL="0" indent="0">
              <a:spcBef>
                <a:spcPts val="0"/>
              </a:spcBef>
              <a:buClrTx/>
              <a:buSzTx/>
              <a:buNone/>
              <a:defRPr sz="1800" spc="0">
                <a:latin typeface="+mn-lt"/>
                <a:ea typeface="+mn-ea"/>
                <a:cs typeface="+mn-cs"/>
                <a:sym typeface="Helvetica"/>
              </a:defRPr>
            </a:lvl1pPr>
            <a:lvl2pPr marL="0" indent="0">
              <a:spcBef>
                <a:spcPts val="0"/>
              </a:spcBef>
              <a:buClrTx/>
              <a:buSzTx/>
              <a:buFontTx/>
              <a:buNone/>
              <a:defRPr sz="1800" spc="0">
                <a:latin typeface="+mn-lt"/>
                <a:ea typeface="+mn-ea"/>
                <a:cs typeface="+mn-cs"/>
                <a:sym typeface="Helvetica"/>
              </a:defRPr>
            </a:lvl2pPr>
            <a:lvl3pPr marL="0" indent="0">
              <a:spcBef>
                <a:spcPts val="0"/>
              </a:spcBef>
              <a:buClrTx/>
              <a:buSzTx/>
              <a:buFontTx/>
              <a:buNone/>
              <a:defRPr sz="1800" spc="0">
                <a:latin typeface="+mn-lt"/>
                <a:ea typeface="+mn-ea"/>
                <a:cs typeface="+mn-cs"/>
                <a:sym typeface="Helvetica"/>
              </a:defRPr>
            </a:lvl3pPr>
            <a:lvl4pPr marL="0" indent="0">
              <a:spcBef>
                <a:spcPts val="0"/>
              </a:spcBef>
              <a:buClrTx/>
              <a:buSzTx/>
              <a:buFontTx/>
              <a:buNone/>
              <a:defRPr sz="1800" spc="0">
                <a:latin typeface="+mn-lt"/>
                <a:ea typeface="+mn-ea"/>
                <a:cs typeface="+mn-cs"/>
                <a:sym typeface="Helvetica"/>
              </a:defRPr>
            </a:lvl4pPr>
            <a:lvl5pPr marL="0" indent="0">
              <a:spcBef>
                <a:spcPts val="0"/>
              </a:spcBef>
              <a:buClrTx/>
              <a:buSzTx/>
              <a:buFontTx/>
              <a:buNone/>
              <a:defRPr sz="1800" spc="0">
                <a:latin typeface="+mn-lt"/>
                <a:ea typeface="+mn-ea"/>
                <a:cs typeface="+mn-cs"/>
                <a:sym typeface="Helvetica"/>
              </a:defRPr>
            </a:lvl5pPr>
          </a:lstStyle>
          <a:p>
            <a:r>
              <a:t>Nivel de texto 1</a:t>
            </a:r>
          </a:p>
          <a:p>
            <a:pPr lvl="1"/>
            <a:r>
              <a:t>Nivel de texto 2</a:t>
            </a:r>
          </a:p>
          <a:p>
            <a:pPr lvl="2"/>
            <a:r>
              <a:t>Nivel de texto 3</a:t>
            </a:r>
          </a:p>
          <a:p>
            <a:pPr lvl="3"/>
            <a:r>
              <a:t>Nivel de texto 4</a:t>
            </a:r>
          </a:p>
          <a:p>
            <a:pPr lvl="4"/>
            <a:r>
              <a:t>Nivel de texto 5</a:t>
            </a:r>
          </a:p>
        </p:txBody>
      </p:sp>
      <p:sp>
        <p:nvSpPr>
          <p:cNvPr id="304" name="PlaceHolder 3"/>
          <p:cNvSpPr/>
          <p:nvPr/>
        </p:nvSpPr>
        <p:spPr>
          <a:xfrm>
            <a:off x="4669919" y="1369079"/>
            <a:ext cx="3848401" cy="3263041"/>
          </a:xfrm>
          <a:prstGeom prst="rect">
            <a:avLst/>
          </a:prstGeom>
          <a:ln w="12700">
            <a:miter lim="400000"/>
          </a:ln>
        </p:spPr>
        <p:txBody>
          <a:bodyPr lIns="0" tIns="0" rIns="0" bIns="0">
            <a:normAutofit/>
          </a:bodyPr>
          <a:lstStyle/>
          <a:p>
            <a:pPr defTabSz="914400"/>
            <a:endParaRPr/>
          </a:p>
        </p:txBody>
      </p:sp>
      <p:sp>
        <p:nvSpPr>
          <p:cNvPr id="305" name="PlaceHolder 4"/>
          <p:cNvSpPr>
            <a:spLocks noGrp="1"/>
          </p:cNvSpPr>
          <p:nvPr>
            <p:ph type="body" sz="quarter" idx="21"/>
          </p:nvPr>
        </p:nvSpPr>
        <p:spPr>
          <a:xfrm>
            <a:off x="628559" y="3073680"/>
            <a:ext cx="3848401" cy="1556281"/>
          </a:xfrm>
          <a:prstGeom prst="rect">
            <a:avLst/>
          </a:prstGeom>
        </p:spPr>
        <p:txBody>
          <a:bodyPr/>
          <a:lstStyle/>
          <a:p>
            <a:pPr marL="0" indent="0">
              <a:spcBef>
                <a:spcPts val="0"/>
              </a:spcBef>
              <a:buClrTx/>
              <a:buSzTx/>
              <a:buNone/>
              <a:defRPr sz="1800" spc="0">
                <a:latin typeface="Arial"/>
                <a:ea typeface="Arial"/>
                <a:cs typeface="Arial"/>
                <a:sym typeface="Arial"/>
              </a:defRPr>
            </a:pPr>
            <a:endParaRPr/>
          </a:p>
        </p:txBody>
      </p:sp>
      <p:sp>
        <p:nvSpPr>
          <p:cNvPr id="30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Content and 2 Content">
    <p:spTree>
      <p:nvGrpSpPr>
        <p:cNvPr id="1" name=""/>
        <p:cNvGrpSpPr/>
        <p:nvPr/>
      </p:nvGrpSpPr>
      <p:grpSpPr>
        <a:xfrm>
          <a:off x="0" y="0"/>
          <a:ext cx="0" cy="0"/>
          <a:chOff x="0" y="0"/>
          <a:chExt cx="0" cy="0"/>
        </a:xfrm>
      </p:grpSpPr>
      <p:sp>
        <p:nvSpPr>
          <p:cNvPr id="313" name="Texto del título"/>
          <p:cNvSpPr txBox="1">
            <a:spLocks noGrp="1"/>
          </p:cNvSpPr>
          <p:nvPr>
            <p:ph type="title"/>
          </p:nvPr>
        </p:nvSpPr>
        <p:spPr>
          <a:xfrm>
            <a:off x="628559" y="273959"/>
            <a:ext cx="7886522" cy="993961"/>
          </a:xfrm>
          <a:prstGeom prst="rect">
            <a:avLst/>
          </a:prstGeom>
        </p:spPr>
        <p:txBody>
          <a:bodyPr lIns="0" tIns="0" rIns="0" bIns="0" anchor="ctr">
            <a:normAutofit/>
          </a:bodyPr>
          <a:lstStyle>
            <a:lvl1pPr algn="l">
              <a:lnSpc>
                <a:spcPct val="100000"/>
              </a:lnSpc>
              <a:defRPr sz="1800" spc="0">
                <a:latin typeface="+mn-lt"/>
                <a:ea typeface="+mn-ea"/>
                <a:cs typeface="+mn-cs"/>
                <a:sym typeface="Helvetica"/>
              </a:defRPr>
            </a:lvl1pPr>
          </a:lstStyle>
          <a:p>
            <a:r>
              <a:t>Texto del título</a:t>
            </a:r>
          </a:p>
        </p:txBody>
      </p:sp>
      <p:sp>
        <p:nvSpPr>
          <p:cNvPr id="314" name="Nivel de texto 1…"/>
          <p:cNvSpPr txBox="1">
            <a:spLocks noGrp="1"/>
          </p:cNvSpPr>
          <p:nvPr>
            <p:ph type="body" sz="half" idx="1"/>
          </p:nvPr>
        </p:nvSpPr>
        <p:spPr>
          <a:xfrm>
            <a:off x="628559" y="1369079"/>
            <a:ext cx="3848401" cy="3263041"/>
          </a:xfrm>
          <a:prstGeom prst="rect">
            <a:avLst/>
          </a:prstGeom>
        </p:spPr>
        <p:txBody>
          <a:bodyPr/>
          <a:lstStyle>
            <a:lvl1pPr marL="0" indent="0">
              <a:spcBef>
                <a:spcPts val="0"/>
              </a:spcBef>
              <a:buClrTx/>
              <a:buSzTx/>
              <a:buNone/>
              <a:defRPr sz="1800" spc="0">
                <a:latin typeface="+mn-lt"/>
                <a:ea typeface="+mn-ea"/>
                <a:cs typeface="+mn-cs"/>
                <a:sym typeface="Helvetica"/>
              </a:defRPr>
            </a:lvl1pPr>
            <a:lvl2pPr marL="0" indent="0">
              <a:spcBef>
                <a:spcPts val="0"/>
              </a:spcBef>
              <a:buClrTx/>
              <a:buSzTx/>
              <a:buFontTx/>
              <a:buNone/>
              <a:defRPr sz="1800" spc="0">
                <a:latin typeface="+mn-lt"/>
                <a:ea typeface="+mn-ea"/>
                <a:cs typeface="+mn-cs"/>
                <a:sym typeface="Helvetica"/>
              </a:defRPr>
            </a:lvl2pPr>
            <a:lvl3pPr marL="0" indent="0">
              <a:spcBef>
                <a:spcPts val="0"/>
              </a:spcBef>
              <a:buClrTx/>
              <a:buSzTx/>
              <a:buFontTx/>
              <a:buNone/>
              <a:defRPr sz="1800" spc="0">
                <a:latin typeface="+mn-lt"/>
                <a:ea typeface="+mn-ea"/>
                <a:cs typeface="+mn-cs"/>
                <a:sym typeface="Helvetica"/>
              </a:defRPr>
            </a:lvl3pPr>
            <a:lvl4pPr marL="0" indent="0">
              <a:spcBef>
                <a:spcPts val="0"/>
              </a:spcBef>
              <a:buClrTx/>
              <a:buSzTx/>
              <a:buFontTx/>
              <a:buNone/>
              <a:defRPr sz="1800" spc="0">
                <a:latin typeface="+mn-lt"/>
                <a:ea typeface="+mn-ea"/>
                <a:cs typeface="+mn-cs"/>
                <a:sym typeface="Helvetica"/>
              </a:defRPr>
            </a:lvl4pPr>
            <a:lvl5pPr marL="0" indent="0">
              <a:spcBef>
                <a:spcPts val="0"/>
              </a:spcBef>
              <a:buClrTx/>
              <a:buSzTx/>
              <a:buFontTx/>
              <a:buNone/>
              <a:defRPr sz="1800" spc="0">
                <a:latin typeface="+mn-lt"/>
                <a:ea typeface="+mn-ea"/>
                <a:cs typeface="+mn-cs"/>
                <a:sym typeface="Helvetica"/>
              </a:defRPr>
            </a:lvl5pPr>
          </a:lstStyle>
          <a:p>
            <a:r>
              <a:t>Nivel de texto 1</a:t>
            </a:r>
          </a:p>
          <a:p>
            <a:pPr lvl="1"/>
            <a:r>
              <a:t>Nivel de texto 2</a:t>
            </a:r>
          </a:p>
          <a:p>
            <a:pPr lvl="2"/>
            <a:r>
              <a:t>Nivel de texto 3</a:t>
            </a:r>
          </a:p>
          <a:p>
            <a:pPr lvl="3"/>
            <a:r>
              <a:t>Nivel de texto 4</a:t>
            </a:r>
          </a:p>
          <a:p>
            <a:pPr lvl="4"/>
            <a:r>
              <a:t>Nivel de texto 5</a:t>
            </a:r>
          </a:p>
        </p:txBody>
      </p:sp>
      <p:sp>
        <p:nvSpPr>
          <p:cNvPr id="315" name="PlaceHolder 3"/>
          <p:cNvSpPr/>
          <p:nvPr/>
        </p:nvSpPr>
        <p:spPr>
          <a:xfrm>
            <a:off x="4669919" y="1369079"/>
            <a:ext cx="3848401" cy="1556282"/>
          </a:xfrm>
          <a:prstGeom prst="rect">
            <a:avLst/>
          </a:prstGeom>
          <a:ln w="12700">
            <a:miter lim="400000"/>
          </a:ln>
        </p:spPr>
        <p:txBody>
          <a:bodyPr lIns="0" tIns="0" rIns="0" bIns="0">
            <a:normAutofit/>
          </a:bodyPr>
          <a:lstStyle/>
          <a:p>
            <a:pPr defTabSz="914400"/>
            <a:endParaRPr/>
          </a:p>
        </p:txBody>
      </p:sp>
      <p:sp>
        <p:nvSpPr>
          <p:cNvPr id="316" name="PlaceHolder 4"/>
          <p:cNvSpPr>
            <a:spLocks noGrp="1"/>
          </p:cNvSpPr>
          <p:nvPr>
            <p:ph type="body" sz="quarter" idx="21"/>
          </p:nvPr>
        </p:nvSpPr>
        <p:spPr>
          <a:xfrm>
            <a:off x="4669919" y="3073680"/>
            <a:ext cx="3848401" cy="1556281"/>
          </a:xfrm>
          <a:prstGeom prst="rect">
            <a:avLst/>
          </a:prstGeom>
        </p:spPr>
        <p:txBody>
          <a:bodyPr/>
          <a:lstStyle/>
          <a:p>
            <a:pPr marL="0" indent="0">
              <a:spcBef>
                <a:spcPts val="0"/>
              </a:spcBef>
              <a:buClrTx/>
              <a:buSzTx/>
              <a:buNone/>
              <a:defRPr sz="1800" spc="0">
                <a:latin typeface="Arial"/>
                <a:ea typeface="Arial"/>
                <a:cs typeface="Arial"/>
                <a:sym typeface="Arial"/>
              </a:defRPr>
            </a:pPr>
            <a:endParaRPr/>
          </a:p>
        </p:txBody>
      </p:sp>
      <p:sp>
        <p:nvSpPr>
          <p:cNvPr id="31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le, 2 Content over Content">
    <p:spTree>
      <p:nvGrpSpPr>
        <p:cNvPr id="1" name=""/>
        <p:cNvGrpSpPr/>
        <p:nvPr/>
      </p:nvGrpSpPr>
      <p:grpSpPr>
        <a:xfrm>
          <a:off x="0" y="0"/>
          <a:ext cx="0" cy="0"/>
          <a:chOff x="0" y="0"/>
          <a:chExt cx="0" cy="0"/>
        </a:xfrm>
      </p:grpSpPr>
      <p:sp>
        <p:nvSpPr>
          <p:cNvPr id="324" name="Texto del título"/>
          <p:cNvSpPr txBox="1">
            <a:spLocks noGrp="1"/>
          </p:cNvSpPr>
          <p:nvPr>
            <p:ph type="title"/>
          </p:nvPr>
        </p:nvSpPr>
        <p:spPr>
          <a:xfrm>
            <a:off x="628559" y="273959"/>
            <a:ext cx="7886522" cy="993961"/>
          </a:xfrm>
          <a:prstGeom prst="rect">
            <a:avLst/>
          </a:prstGeom>
        </p:spPr>
        <p:txBody>
          <a:bodyPr lIns="0" tIns="0" rIns="0" bIns="0" anchor="ctr">
            <a:normAutofit/>
          </a:bodyPr>
          <a:lstStyle>
            <a:lvl1pPr algn="l">
              <a:lnSpc>
                <a:spcPct val="100000"/>
              </a:lnSpc>
              <a:defRPr sz="1800" spc="0">
                <a:latin typeface="+mn-lt"/>
                <a:ea typeface="+mn-ea"/>
                <a:cs typeface="+mn-cs"/>
                <a:sym typeface="Helvetica"/>
              </a:defRPr>
            </a:lvl1pPr>
          </a:lstStyle>
          <a:p>
            <a:r>
              <a:t>Texto del título</a:t>
            </a:r>
          </a:p>
        </p:txBody>
      </p:sp>
      <p:sp>
        <p:nvSpPr>
          <p:cNvPr id="325" name="Nivel de texto 1…"/>
          <p:cNvSpPr txBox="1">
            <a:spLocks noGrp="1"/>
          </p:cNvSpPr>
          <p:nvPr>
            <p:ph type="body" sz="quarter" idx="1"/>
          </p:nvPr>
        </p:nvSpPr>
        <p:spPr>
          <a:xfrm>
            <a:off x="628559" y="1369079"/>
            <a:ext cx="3848401" cy="1556282"/>
          </a:xfrm>
          <a:prstGeom prst="rect">
            <a:avLst/>
          </a:prstGeom>
        </p:spPr>
        <p:txBody>
          <a:bodyPr/>
          <a:lstStyle>
            <a:lvl1pPr marL="0" indent="0">
              <a:spcBef>
                <a:spcPts val="0"/>
              </a:spcBef>
              <a:buClrTx/>
              <a:buSzTx/>
              <a:buNone/>
              <a:defRPr sz="1800" spc="0">
                <a:latin typeface="+mn-lt"/>
                <a:ea typeface="+mn-ea"/>
                <a:cs typeface="+mn-cs"/>
                <a:sym typeface="Helvetica"/>
              </a:defRPr>
            </a:lvl1pPr>
            <a:lvl2pPr marL="0" indent="0">
              <a:spcBef>
                <a:spcPts val="0"/>
              </a:spcBef>
              <a:buClrTx/>
              <a:buSzTx/>
              <a:buFontTx/>
              <a:buNone/>
              <a:defRPr sz="1800" spc="0">
                <a:latin typeface="+mn-lt"/>
                <a:ea typeface="+mn-ea"/>
                <a:cs typeface="+mn-cs"/>
                <a:sym typeface="Helvetica"/>
              </a:defRPr>
            </a:lvl2pPr>
            <a:lvl3pPr marL="0" indent="0">
              <a:spcBef>
                <a:spcPts val="0"/>
              </a:spcBef>
              <a:buClrTx/>
              <a:buSzTx/>
              <a:buFontTx/>
              <a:buNone/>
              <a:defRPr sz="1800" spc="0">
                <a:latin typeface="+mn-lt"/>
                <a:ea typeface="+mn-ea"/>
                <a:cs typeface="+mn-cs"/>
                <a:sym typeface="Helvetica"/>
              </a:defRPr>
            </a:lvl3pPr>
            <a:lvl4pPr marL="0" indent="0">
              <a:spcBef>
                <a:spcPts val="0"/>
              </a:spcBef>
              <a:buClrTx/>
              <a:buSzTx/>
              <a:buFontTx/>
              <a:buNone/>
              <a:defRPr sz="1800" spc="0">
                <a:latin typeface="+mn-lt"/>
                <a:ea typeface="+mn-ea"/>
                <a:cs typeface="+mn-cs"/>
                <a:sym typeface="Helvetica"/>
              </a:defRPr>
            </a:lvl4pPr>
            <a:lvl5pPr marL="0" indent="0">
              <a:spcBef>
                <a:spcPts val="0"/>
              </a:spcBef>
              <a:buClrTx/>
              <a:buSzTx/>
              <a:buFontTx/>
              <a:buNone/>
              <a:defRPr sz="1800" spc="0">
                <a:latin typeface="+mn-lt"/>
                <a:ea typeface="+mn-ea"/>
                <a:cs typeface="+mn-cs"/>
                <a:sym typeface="Helvetica"/>
              </a:defRPr>
            </a:lvl5pPr>
          </a:lstStyle>
          <a:p>
            <a:r>
              <a:t>Nivel de texto 1</a:t>
            </a:r>
          </a:p>
          <a:p>
            <a:pPr lvl="1"/>
            <a:r>
              <a:t>Nivel de texto 2</a:t>
            </a:r>
          </a:p>
          <a:p>
            <a:pPr lvl="2"/>
            <a:r>
              <a:t>Nivel de texto 3</a:t>
            </a:r>
          </a:p>
          <a:p>
            <a:pPr lvl="3"/>
            <a:r>
              <a:t>Nivel de texto 4</a:t>
            </a:r>
          </a:p>
          <a:p>
            <a:pPr lvl="4"/>
            <a:r>
              <a:t>Nivel de texto 5</a:t>
            </a:r>
          </a:p>
        </p:txBody>
      </p:sp>
      <p:sp>
        <p:nvSpPr>
          <p:cNvPr id="326" name="PlaceHolder 3"/>
          <p:cNvSpPr/>
          <p:nvPr/>
        </p:nvSpPr>
        <p:spPr>
          <a:xfrm>
            <a:off x="4669919" y="1369079"/>
            <a:ext cx="3848401" cy="1556282"/>
          </a:xfrm>
          <a:prstGeom prst="rect">
            <a:avLst/>
          </a:prstGeom>
          <a:ln w="12700">
            <a:miter lim="400000"/>
          </a:ln>
        </p:spPr>
        <p:txBody>
          <a:bodyPr lIns="0" tIns="0" rIns="0" bIns="0">
            <a:normAutofit/>
          </a:bodyPr>
          <a:lstStyle/>
          <a:p>
            <a:pPr defTabSz="914400"/>
            <a:endParaRPr/>
          </a:p>
        </p:txBody>
      </p:sp>
      <p:sp>
        <p:nvSpPr>
          <p:cNvPr id="327" name="PlaceHolder 4"/>
          <p:cNvSpPr>
            <a:spLocks noGrp="1"/>
          </p:cNvSpPr>
          <p:nvPr>
            <p:ph type="body" sz="half" idx="21"/>
          </p:nvPr>
        </p:nvSpPr>
        <p:spPr>
          <a:xfrm>
            <a:off x="628559" y="3073680"/>
            <a:ext cx="7886522" cy="1556281"/>
          </a:xfrm>
          <a:prstGeom prst="rect">
            <a:avLst/>
          </a:prstGeom>
        </p:spPr>
        <p:txBody>
          <a:bodyPr/>
          <a:lstStyle/>
          <a:p>
            <a:pPr marL="0" indent="0">
              <a:spcBef>
                <a:spcPts val="0"/>
              </a:spcBef>
              <a:buClrTx/>
              <a:buSzTx/>
              <a:buNone/>
              <a:defRPr sz="1800" spc="0">
                <a:latin typeface="Arial"/>
                <a:ea typeface="Arial"/>
                <a:cs typeface="Arial"/>
                <a:sym typeface="Arial"/>
              </a:defRPr>
            </a:pPr>
            <a:endParaRPr/>
          </a:p>
        </p:txBody>
      </p:sp>
      <p:sp>
        <p:nvSpPr>
          <p:cNvPr id="32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Content over Content">
    <p:spTree>
      <p:nvGrpSpPr>
        <p:cNvPr id="1" name=""/>
        <p:cNvGrpSpPr/>
        <p:nvPr/>
      </p:nvGrpSpPr>
      <p:grpSpPr>
        <a:xfrm>
          <a:off x="0" y="0"/>
          <a:ext cx="0" cy="0"/>
          <a:chOff x="0" y="0"/>
          <a:chExt cx="0" cy="0"/>
        </a:xfrm>
      </p:grpSpPr>
      <p:sp>
        <p:nvSpPr>
          <p:cNvPr id="335" name="Texto del título"/>
          <p:cNvSpPr txBox="1">
            <a:spLocks noGrp="1"/>
          </p:cNvSpPr>
          <p:nvPr>
            <p:ph type="title"/>
          </p:nvPr>
        </p:nvSpPr>
        <p:spPr>
          <a:xfrm>
            <a:off x="628559" y="273959"/>
            <a:ext cx="7886522" cy="993961"/>
          </a:xfrm>
          <a:prstGeom prst="rect">
            <a:avLst/>
          </a:prstGeom>
        </p:spPr>
        <p:txBody>
          <a:bodyPr lIns="0" tIns="0" rIns="0" bIns="0" anchor="ctr">
            <a:normAutofit/>
          </a:bodyPr>
          <a:lstStyle>
            <a:lvl1pPr algn="l">
              <a:lnSpc>
                <a:spcPct val="100000"/>
              </a:lnSpc>
              <a:defRPr sz="1800" spc="0">
                <a:latin typeface="+mn-lt"/>
                <a:ea typeface="+mn-ea"/>
                <a:cs typeface="+mn-cs"/>
                <a:sym typeface="Helvetica"/>
              </a:defRPr>
            </a:lvl1pPr>
          </a:lstStyle>
          <a:p>
            <a:r>
              <a:t>Texto del título</a:t>
            </a:r>
          </a:p>
        </p:txBody>
      </p:sp>
      <p:sp>
        <p:nvSpPr>
          <p:cNvPr id="336" name="Nivel de texto 1…"/>
          <p:cNvSpPr txBox="1">
            <a:spLocks noGrp="1"/>
          </p:cNvSpPr>
          <p:nvPr>
            <p:ph type="body" sz="half" idx="1"/>
          </p:nvPr>
        </p:nvSpPr>
        <p:spPr>
          <a:xfrm>
            <a:off x="628559" y="1369079"/>
            <a:ext cx="7886522" cy="1556282"/>
          </a:xfrm>
          <a:prstGeom prst="rect">
            <a:avLst/>
          </a:prstGeom>
        </p:spPr>
        <p:txBody>
          <a:bodyPr/>
          <a:lstStyle>
            <a:lvl1pPr marL="0" indent="0">
              <a:spcBef>
                <a:spcPts val="0"/>
              </a:spcBef>
              <a:buClrTx/>
              <a:buSzTx/>
              <a:buNone/>
              <a:defRPr sz="1800" spc="0">
                <a:latin typeface="+mn-lt"/>
                <a:ea typeface="+mn-ea"/>
                <a:cs typeface="+mn-cs"/>
                <a:sym typeface="Helvetica"/>
              </a:defRPr>
            </a:lvl1pPr>
            <a:lvl2pPr marL="0" indent="0">
              <a:spcBef>
                <a:spcPts val="0"/>
              </a:spcBef>
              <a:buClrTx/>
              <a:buSzTx/>
              <a:buFontTx/>
              <a:buNone/>
              <a:defRPr sz="1800" spc="0">
                <a:latin typeface="+mn-lt"/>
                <a:ea typeface="+mn-ea"/>
                <a:cs typeface="+mn-cs"/>
                <a:sym typeface="Helvetica"/>
              </a:defRPr>
            </a:lvl2pPr>
            <a:lvl3pPr marL="0" indent="0">
              <a:spcBef>
                <a:spcPts val="0"/>
              </a:spcBef>
              <a:buClrTx/>
              <a:buSzTx/>
              <a:buFontTx/>
              <a:buNone/>
              <a:defRPr sz="1800" spc="0">
                <a:latin typeface="+mn-lt"/>
                <a:ea typeface="+mn-ea"/>
                <a:cs typeface="+mn-cs"/>
                <a:sym typeface="Helvetica"/>
              </a:defRPr>
            </a:lvl3pPr>
            <a:lvl4pPr marL="0" indent="0">
              <a:spcBef>
                <a:spcPts val="0"/>
              </a:spcBef>
              <a:buClrTx/>
              <a:buSzTx/>
              <a:buFontTx/>
              <a:buNone/>
              <a:defRPr sz="1800" spc="0">
                <a:latin typeface="+mn-lt"/>
                <a:ea typeface="+mn-ea"/>
                <a:cs typeface="+mn-cs"/>
                <a:sym typeface="Helvetica"/>
              </a:defRPr>
            </a:lvl4pPr>
            <a:lvl5pPr marL="0" indent="0">
              <a:spcBef>
                <a:spcPts val="0"/>
              </a:spcBef>
              <a:buClrTx/>
              <a:buSzTx/>
              <a:buFontTx/>
              <a:buNone/>
              <a:defRPr sz="1800" spc="0">
                <a:latin typeface="+mn-lt"/>
                <a:ea typeface="+mn-ea"/>
                <a:cs typeface="+mn-cs"/>
                <a:sym typeface="Helvetica"/>
              </a:defRPr>
            </a:lvl5pPr>
          </a:lstStyle>
          <a:p>
            <a:r>
              <a:t>Nivel de texto 1</a:t>
            </a:r>
          </a:p>
          <a:p>
            <a:pPr lvl="1"/>
            <a:r>
              <a:t>Nivel de texto 2</a:t>
            </a:r>
          </a:p>
          <a:p>
            <a:pPr lvl="2"/>
            <a:r>
              <a:t>Nivel de texto 3</a:t>
            </a:r>
          </a:p>
          <a:p>
            <a:pPr lvl="3"/>
            <a:r>
              <a:t>Nivel de texto 4</a:t>
            </a:r>
          </a:p>
          <a:p>
            <a:pPr lvl="4"/>
            <a:r>
              <a:t>Nivel de texto 5</a:t>
            </a:r>
          </a:p>
        </p:txBody>
      </p:sp>
      <p:sp>
        <p:nvSpPr>
          <p:cNvPr id="337" name="PlaceHolder 3"/>
          <p:cNvSpPr>
            <a:spLocks noGrp="1"/>
          </p:cNvSpPr>
          <p:nvPr>
            <p:ph type="body" sz="half" idx="21"/>
          </p:nvPr>
        </p:nvSpPr>
        <p:spPr>
          <a:xfrm>
            <a:off x="628559" y="3073680"/>
            <a:ext cx="7886522" cy="1556281"/>
          </a:xfrm>
          <a:prstGeom prst="rect">
            <a:avLst/>
          </a:prstGeom>
        </p:spPr>
        <p:txBody>
          <a:bodyPr/>
          <a:lstStyle/>
          <a:p>
            <a:pPr marL="0" indent="0">
              <a:spcBef>
                <a:spcPts val="0"/>
              </a:spcBef>
              <a:buClrTx/>
              <a:buSzTx/>
              <a:buNone/>
              <a:defRPr sz="1800" spc="0">
                <a:latin typeface="Arial"/>
                <a:ea typeface="Arial"/>
                <a:cs typeface="Arial"/>
                <a:sym typeface="Arial"/>
              </a:defRPr>
            </a:pPr>
            <a:endParaRPr/>
          </a:p>
        </p:txBody>
      </p:sp>
      <p:sp>
        <p:nvSpPr>
          <p:cNvPr id="33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4 Content">
    <p:spTree>
      <p:nvGrpSpPr>
        <p:cNvPr id="1" name=""/>
        <p:cNvGrpSpPr/>
        <p:nvPr/>
      </p:nvGrpSpPr>
      <p:grpSpPr>
        <a:xfrm>
          <a:off x="0" y="0"/>
          <a:ext cx="0" cy="0"/>
          <a:chOff x="0" y="0"/>
          <a:chExt cx="0" cy="0"/>
        </a:xfrm>
      </p:grpSpPr>
      <p:sp>
        <p:nvSpPr>
          <p:cNvPr id="345" name="Texto del título"/>
          <p:cNvSpPr txBox="1">
            <a:spLocks noGrp="1"/>
          </p:cNvSpPr>
          <p:nvPr>
            <p:ph type="title"/>
          </p:nvPr>
        </p:nvSpPr>
        <p:spPr>
          <a:xfrm>
            <a:off x="628559" y="273959"/>
            <a:ext cx="7886522" cy="993961"/>
          </a:xfrm>
          <a:prstGeom prst="rect">
            <a:avLst/>
          </a:prstGeom>
        </p:spPr>
        <p:txBody>
          <a:bodyPr lIns="0" tIns="0" rIns="0" bIns="0" anchor="ctr">
            <a:normAutofit/>
          </a:bodyPr>
          <a:lstStyle>
            <a:lvl1pPr algn="l">
              <a:lnSpc>
                <a:spcPct val="100000"/>
              </a:lnSpc>
              <a:defRPr sz="1800" spc="0">
                <a:latin typeface="+mn-lt"/>
                <a:ea typeface="+mn-ea"/>
                <a:cs typeface="+mn-cs"/>
                <a:sym typeface="Helvetica"/>
              </a:defRPr>
            </a:lvl1pPr>
          </a:lstStyle>
          <a:p>
            <a:r>
              <a:t>Texto del título</a:t>
            </a:r>
          </a:p>
        </p:txBody>
      </p:sp>
      <p:sp>
        <p:nvSpPr>
          <p:cNvPr id="346" name="Nivel de texto 1…"/>
          <p:cNvSpPr txBox="1">
            <a:spLocks noGrp="1"/>
          </p:cNvSpPr>
          <p:nvPr>
            <p:ph type="body" sz="quarter" idx="1"/>
          </p:nvPr>
        </p:nvSpPr>
        <p:spPr>
          <a:xfrm>
            <a:off x="628559" y="1369079"/>
            <a:ext cx="3848401" cy="1556282"/>
          </a:xfrm>
          <a:prstGeom prst="rect">
            <a:avLst/>
          </a:prstGeom>
        </p:spPr>
        <p:txBody>
          <a:bodyPr/>
          <a:lstStyle>
            <a:lvl1pPr marL="0" indent="0">
              <a:spcBef>
                <a:spcPts val="0"/>
              </a:spcBef>
              <a:buClrTx/>
              <a:buSzTx/>
              <a:buNone/>
              <a:defRPr sz="1800" spc="0">
                <a:latin typeface="+mn-lt"/>
                <a:ea typeface="+mn-ea"/>
                <a:cs typeface="+mn-cs"/>
                <a:sym typeface="Helvetica"/>
              </a:defRPr>
            </a:lvl1pPr>
            <a:lvl2pPr marL="0" indent="0">
              <a:spcBef>
                <a:spcPts val="0"/>
              </a:spcBef>
              <a:buClrTx/>
              <a:buSzTx/>
              <a:buFontTx/>
              <a:buNone/>
              <a:defRPr sz="1800" spc="0">
                <a:latin typeface="+mn-lt"/>
                <a:ea typeface="+mn-ea"/>
                <a:cs typeface="+mn-cs"/>
                <a:sym typeface="Helvetica"/>
              </a:defRPr>
            </a:lvl2pPr>
            <a:lvl3pPr marL="0" indent="0">
              <a:spcBef>
                <a:spcPts val="0"/>
              </a:spcBef>
              <a:buClrTx/>
              <a:buSzTx/>
              <a:buFontTx/>
              <a:buNone/>
              <a:defRPr sz="1800" spc="0">
                <a:latin typeface="+mn-lt"/>
                <a:ea typeface="+mn-ea"/>
                <a:cs typeface="+mn-cs"/>
                <a:sym typeface="Helvetica"/>
              </a:defRPr>
            </a:lvl3pPr>
            <a:lvl4pPr marL="0" indent="0">
              <a:spcBef>
                <a:spcPts val="0"/>
              </a:spcBef>
              <a:buClrTx/>
              <a:buSzTx/>
              <a:buFontTx/>
              <a:buNone/>
              <a:defRPr sz="1800" spc="0">
                <a:latin typeface="+mn-lt"/>
                <a:ea typeface="+mn-ea"/>
                <a:cs typeface="+mn-cs"/>
                <a:sym typeface="Helvetica"/>
              </a:defRPr>
            </a:lvl4pPr>
            <a:lvl5pPr marL="0" indent="0">
              <a:spcBef>
                <a:spcPts val="0"/>
              </a:spcBef>
              <a:buClrTx/>
              <a:buSzTx/>
              <a:buFontTx/>
              <a:buNone/>
              <a:defRPr sz="1800" spc="0">
                <a:latin typeface="+mn-lt"/>
                <a:ea typeface="+mn-ea"/>
                <a:cs typeface="+mn-cs"/>
                <a:sym typeface="Helvetica"/>
              </a:defRPr>
            </a:lvl5pPr>
          </a:lstStyle>
          <a:p>
            <a:r>
              <a:t>Nivel de texto 1</a:t>
            </a:r>
          </a:p>
          <a:p>
            <a:pPr lvl="1"/>
            <a:r>
              <a:t>Nivel de texto 2</a:t>
            </a:r>
          </a:p>
          <a:p>
            <a:pPr lvl="2"/>
            <a:r>
              <a:t>Nivel de texto 3</a:t>
            </a:r>
          </a:p>
          <a:p>
            <a:pPr lvl="3"/>
            <a:r>
              <a:t>Nivel de texto 4</a:t>
            </a:r>
          </a:p>
          <a:p>
            <a:pPr lvl="4"/>
            <a:r>
              <a:t>Nivel de texto 5</a:t>
            </a:r>
          </a:p>
        </p:txBody>
      </p:sp>
      <p:sp>
        <p:nvSpPr>
          <p:cNvPr id="347" name="PlaceHolder 3"/>
          <p:cNvSpPr/>
          <p:nvPr/>
        </p:nvSpPr>
        <p:spPr>
          <a:xfrm>
            <a:off x="4669919" y="1369079"/>
            <a:ext cx="3848401" cy="1556282"/>
          </a:xfrm>
          <a:prstGeom prst="rect">
            <a:avLst/>
          </a:prstGeom>
          <a:ln w="12700">
            <a:miter lim="400000"/>
          </a:ln>
        </p:spPr>
        <p:txBody>
          <a:bodyPr lIns="0" tIns="0" rIns="0" bIns="0">
            <a:normAutofit/>
          </a:bodyPr>
          <a:lstStyle/>
          <a:p>
            <a:pPr defTabSz="914400"/>
            <a:endParaRPr/>
          </a:p>
        </p:txBody>
      </p:sp>
      <p:sp>
        <p:nvSpPr>
          <p:cNvPr id="348" name="PlaceHolder 4"/>
          <p:cNvSpPr/>
          <p:nvPr/>
        </p:nvSpPr>
        <p:spPr>
          <a:xfrm>
            <a:off x="628559" y="3073680"/>
            <a:ext cx="3848401" cy="1556281"/>
          </a:xfrm>
          <a:prstGeom prst="rect">
            <a:avLst/>
          </a:prstGeom>
          <a:ln w="12700">
            <a:miter lim="400000"/>
          </a:ln>
        </p:spPr>
        <p:txBody>
          <a:bodyPr lIns="0" tIns="0" rIns="0" bIns="0">
            <a:normAutofit/>
          </a:bodyPr>
          <a:lstStyle/>
          <a:p>
            <a:pPr defTabSz="914400"/>
            <a:endParaRPr/>
          </a:p>
        </p:txBody>
      </p:sp>
      <p:sp>
        <p:nvSpPr>
          <p:cNvPr id="349" name="PlaceHolder 5"/>
          <p:cNvSpPr>
            <a:spLocks noGrp="1"/>
          </p:cNvSpPr>
          <p:nvPr>
            <p:ph type="body" sz="quarter" idx="21"/>
          </p:nvPr>
        </p:nvSpPr>
        <p:spPr>
          <a:xfrm>
            <a:off x="4669919" y="3073680"/>
            <a:ext cx="3848401" cy="1556281"/>
          </a:xfrm>
          <a:prstGeom prst="rect">
            <a:avLst/>
          </a:prstGeom>
        </p:spPr>
        <p:txBody>
          <a:bodyPr/>
          <a:lstStyle/>
          <a:p>
            <a:pPr marL="0" indent="0">
              <a:spcBef>
                <a:spcPts val="0"/>
              </a:spcBef>
              <a:buClrTx/>
              <a:buSzTx/>
              <a:buNone/>
              <a:defRPr sz="1800" spc="0">
                <a:latin typeface="Arial"/>
                <a:ea typeface="Arial"/>
                <a:cs typeface="Arial"/>
                <a:sym typeface="Arial"/>
              </a:defRPr>
            </a:pPr>
            <a:endParaRPr/>
          </a:p>
        </p:txBody>
      </p:sp>
      <p:sp>
        <p:nvSpPr>
          <p:cNvPr id="35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6 Content">
    <p:spTree>
      <p:nvGrpSpPr>
        <p:cNvPr id="1" name=""/>
        <p:cNvGrpSpPr/>
        <p:nvPr/>
      </p:nvGrpSpPr>
      <p:grpSpPr>
        <a:xfrm>
          <a:off x="0" y="0"/>
          <a:ext cx="0" cy="0"/>
          <a:chOff x="0" y="0"/>
          <a:chExt cx="0" cy="0"/>
        </a:xfrm>
      </p:grpSpPr>
      <p:sp>
        <p:nvSpPr>
          <p:cNvPr id="357" name="Texto del título"/>
          <p:cNvSpPr txBox="1">
            <a:spLocks noGrp="1"/>
          </p:cNvSpPr>
          <p:nvPr>
            <p:ph type="title"/>
          </p:nvPr>
        </p:nvSpPr>
        <p:spPr>
          <a:xfrm>
            <a:off x="628559" y="273959"/>
            <a:ext cx="7886522" cy="993961"/>
          </a:xfrm>
          <a:prstGeom prst="rect">
            <a:avLst/>
          </a:prstGeom>
        </p:spPr>
        <p:txBody>
          <a:bodyPr lIns="0" tIns="0" rIns="0" bIns="0" anchor="ctr">
            <a:normAutofit/>
          </a:bodyPr>
          <a:lstStyle>
            <a:lvl1pPr algn="l">
              <a:lnSpc>
                <a:spcPct val="100000"/>
              </a:lnSpc>
              <a:defRPr sz="1800" spc="0">
                <a:latin typeface="+mn-lt"/>
                <a:ea typeface="+mn-ea"/>
                <a:cs typeface="+mn-cs"/>
                <a:sym typeface="Helvetica"/>
              </a:defRPr>
            </a:lvl1pPr>
          </a:lstStyle>
          <a:p>
            <a:r>
              <a:t>Texto del título</a:t>
            </a:r>
          </a:p>
        </p:txBody>
      </p:sp>
      <p:sp>
        <p:nvSpPr>
          <p:cNvPr id="358" name="Nivel de texto 1…"/>
          <p:cNvSpPr txBox="1">
            <a:spLocks noGrp="1"/>
          </p:cNvSpPr>
          <p:nvPr>
            <p:ph type="body" sz="quarter" idx="1"/>
          </p:nvPr>
        </p:nvSpPr>
        <p:spPr>
          <a:xfrm>
            <a:off x="628559" y="1369079"/>
            <a:ext cx="2539082" cy="1556282"/>
          </a:xfrm>
          <a:prstGeom prst="rect">
            <a:avLst/>
          </a:prstGeom>
        </p:spPr>
        <p:txBody>
          <a:bodyPr/>
          <a:lstStyle>
            <a:lvl1pPr marL="0" indent="0">
              <a:spcBef>
                <a:spcPts val="0"/>
              </a:spcBef>
              <a:buClrTx/>
              <a:buSzTx/>
              <a:buNone/>
              <a:defRPr sz="1800" spc="0">
                <a:latin typeface="+mn-lt"/>
                <a:ea typeface="+mn-ea"/>
                <a:cs typeface="+mn-cs"/>
                <a:sym typeface="Helvetica"/>
              </a:defRPr>
            </a:lvl1pPr>
            <a:lvl2pPr marL="0" indent="0">
              <a:spcBef>
                <a:spcPts val="0"/>
              </a:spcBef>
              <a:buClrTx/>
              <a:buSzTx/>
              <a:buFontTx/>
              <a:buNone/>
              <a:defRPr sz="1800" spc="0">
                <a:latin typeface="+mn-lt"/>
                <a:ea typeface="+mn-ea"/>
                <a:cs typeface="+mn-cs"/>
                <a:sym typeface="Helvetica"/>
              </a:defRPr>
            </a:lvl2pPr>
            <a:lvl3pPr marL="0" indent="0">
              <a:spcBef>
                <a:spcPts val="0"/>
              </a:spcBef>
              <a:buClrTx/>
              <a:buSzTx/>
              <a:buFontTx/>
              <a:buNone/>
              <a:defRPr sz="1800" spc="0">
                <a:latin typeface="+mn-lt"/>
                <a:ea typeface="+mn-ea"/>
                <a:cs typeface="+mn-cs"/>
                <a:sym typeface="Helvetica"/>
              </a:defRPr>
            </a:lvl3pPr>
            <a:lvl4pPr marL="0" indent="0">
              <a:spcBef>
                <a:spcPts val="0"/>
              </a:spcBef>
              <a:buClrTx/>
              <a:buSzTx/>
              <a:buFontTx/>
              <a:buNone/>
              <a:defRPr sz="1800" spc="0">
                <a:latin typeface="+mn-lt"/>
                <a:ea typeface="+mn-ea"/>
                <a:cs typeface="+mn-cs"/>
                <a:sym typeface="Helvetica"/>
              </a:defRPr>
            </a:lvl4pPr>
            <a:lvl5pPr marL="0" indent="0">
              <a:spcBef>
                <a:spcPts val="0"/>
              </a:spcBef>
              <a:buClrTx/>
              <a:buSzTx/>
              <a:buFontTx/>
              <a:buNone/>
              <a:defRPr sz="1800" spc="0">
                <a:latin typeface="+mn-lt"/>
                <a:ea typeface="+mn-ea"/>
                <a:cs typeface="+mn-cs"/>
                <a:sym typeface="Helvetica"/>
              </a:defRPr>
            </a:lvl5pPr>
          </a:lstStyle>
          <a:p>
            <a:r>
              <a:t>Nivel de texto 1</a:t>
            </a:r>
          </a:p>
          <a:p>
            <a:pPr lvl="1"/>
            <a:r>
              <a:t>Nivel de texto 2</a:t>
            </a:r>
          </a:p>
          <a:p>
            <a:pPr lvl="2"/>
            <a:r>
              <a:t>Nivel de texto 3</a:t>
            </a:r>
          </a:p>
          <a:p>
            <a:pPr lvl="3"/>
            <a:r>
              <a:t>Nivel de texto 4</a:t>
            </a:r>
          </a:p>
          <a:p>
            <a:pPr lvl="4"/>
            <a:r>
              <a:t>Nivel de texto 5</a:t>
            </a:r>
          </a:p>
        </p:txBody>
      </p:sp>
      <p:sp>
        <p:nvSpPr>
          <p:cNvPr id="359" name="PlaceHolder 3"/>
          <p:cNvSpPr/>
          <p:nvPr/>
        </p:nvSpPr>
        <p:spPr>
          <a:xfrm>
            <a:off x="3295079" y="1369079"/>
            <a:ext cx="2539081" cy="1556282"/>
          </a:xfrm>
          <a:prstGeom prst="rect">
            <a:avLst/>
          </a:prstGeom>
          <a:ln w="12700">
            <a:miter lim="400000"/>
          </a:ln>
        </p:spPr>
        <p:txBody>
          <a:bodyPr lIns="0" tIns="0" rIns="0" bIns="0">
            <a:normAutofit/>
          </a:bodyPr>
          <a:lstStyle/>
          <a:p>
            <a:pPr defTabSz="914400"/>
            <a:endParaRPr/>
          </a:p>
        </p:txBody>
      </p:sp>
      <p:sp>
        <p:nvSpPr>
          <p:cNvPr id="360" name="PlaceHolder 4"/>
          <p:cNvSpPr/>
          <p:nvPr/>
        </p:nvSpPr>
        <p:spPr>
          <a:xfrm>
            <a:off x="5961240" y="1369079"/>
            <a:ext cx="2539081" cy="1556282"/>
          </a:xfrm>
          <a:prstGeom prst="rect">
            <a:avLst/>
          </a:prstGeom>
          <a:ln w="12700">
            <a:miter lim="400000"/>
          </a:ln>
        </p:spPr>
        <p:txBody>
          <a:bodyPr lIns="0" tIns="0" rIns="0" bIns="0">
            <a:normAutofit/>
          </a:bodyPr>
          <a:lstStyle/>
          <a:p>
            <a:pPr defTabSz="914400"/>
            <a:endParaRPr/>
          </a:p>
        </p:txBody>
      </p:sp>
      <p:sp>
        <p:nvSpPr>
          <p:cNvPr id="361" name="PlaceHolder 5"/>
          <p:cNvSpPr/>
          <p:nvPr/>
        </p:nvSpPr>
        <p:spPr>
          <a:xfrm>
            <a:off x="628559" y="3073680"/>
            <a:ext cx="2539082" cy="1556281"/>
          </a:xfrm>
          <a:prstGeom prst="rect">
            <a:avLst/>
          </a:prstGeom>
          <a:ln w="12700">
            <a:miter lim="400000"/>
          </a:ln>
        </p:spPr>
        <p:txBody>
          <a:bodyPr lIns="0" tIns="0" rIns="0" bIns="0">
            <a:normAutofit/>
          </a:bodyPr>
          <a:lstStyle/>
          <a:p>
            <a:pPr defTabSz="914400"/>
            <a:endParaRPr/>
          </a:p>
        </p:txBody>
      </p:sp>
      <p:sp>
        <p:nvSpPr>
          <p:cNvPr id="362" name="PlaceHolder 6"/>
          <p:cNvSpPr/>
          <p:nvPr/>
        </p:nvSpPr>
        <p:spPr>
          <a:xfrm>
            <a:off x="3295079" y="3073680"/>
            <a:ext cx="2539081" cy="1556281"/>
          </a:xfrm>
          <a:prstGeom prst="rect">
            <a:avLst/>
          </a:prstGeom>
          <a:ln w="12700">
            <a:miter lim="400000"/>
          </a:ln>
        </p:spPr>
        <p:txBody>
          <a:bodyPr lIns="0" tIns="0" rIns="0" bIns="0">
            <a:normAutofit/>
          </a:bodyPr>
          <a:lstStyle/>
          <a:p>
            <a:pPr defTabSz="914400"/>
            <a:endParaRPr/>
          </a:p>
        </p:txBody>
      </p:sp>
      <p:sp>
        <p:nvSpPr>
          <p:cNvPr id="363" name="PlaceHolder 7"/>
          <p:cNvSpPr>
            <a:spLocks noGrp="1"/>
          </p:cNvSpPr>
          <p:nvPr>
            <p:ph type="body" sz="quarter" idx="21"/>
          </p:nvPr>
        </p:nvSpPr>
        <p:spPr>
          <a:xfrm>
            <a:off x="5961240" y="3073680"/>
            <a:ext cx="2539081" cy="1556281"/>
          </a:xfrm>
          <a:prstGeom prst="rect">
            <a:avLst/>
          </a:prstGeom>
        </p:spPr>
        <p:txBody>
          <a:bodyPr/>
          <a:lstStyle/>
          <a:p>
            <a:pPr marL="0" indent="0">
              <a:spcBef>
                <a:spcPts val="0"/>
              </a:spcBef>
              <a:buClrTx/>
              <a:buSzTx/>
              <a:buNone/>
              <a:defRPr sz="1800" spc="0">
                <a:latin typeface="Arial"/>
                <a:ea typeface="Arial"/>
                <a:cs typeface="Arial"/>
                <a:sym typeface="Arial"/>
              </a:defRPr>
            </a:pPr>
            <a:endParaRPr/>
          </a:p>
        </p:txBody>
      </p:sp>
      <p:sp>
        <p:nvSpPr>
          <p:cNvPr id="36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1_Centered Text">
    <p:spTree>
      <p:nvGrpSpPr>
        <p:cNvPr id="1" name=""/>
        <p:cNvGrpSpPr/>
        <p:nvPr/>
      </p:nvGrpSpPr>
      <p:grpSpPr>
        <a:xfrm>
          <a:off x="0" y="0"/>
          <a:ext cx="0" cy="0"/>
          <a:chOff x="0" y="0"/>
          <a:chExt cx="0" cy="0"/>
        </a:xfrm>
      </p:grpSpPr>
      <p:sp>
        <p:nvSpPr>
          <p:cNvPr id="371" name="Nivel de texto 1…"/>
          <p:cNvSpPr txBox="1">
            <a:spLocks noGrp="1"/>
          </p:cNvSpPr>
          <p:nvPr>
            <p:ph type="body" idx="1"/>
          </p:nvPr>
        </p:nvSpPr>
        <p:spPr>
          <a:xfrm>
            <a:off x="628559" y="273959"/>
            <a:ext cx="7886522" cy="4608721"/>
          </a:xfrm>
          <a:prstGeom prst="rect">
            <a:avLst/>
          </a:prstGeom>
        </p:spPr>
        <p:txBody>
          <a:bodyPr anchor="ctr"/>
          <a:lstStyle>
            <a:lvl1pPr marL="0" indent="0">
              <a:spcBef>
                <a:spcPts val="0"/>
              </a:spcBef>
              <a:buClrTx/>
              <a:buSzTx/>
              <a:buNone/>
              <a:defRPr sz="1800" spc="0">
                <a:latin typeface="+mn-lt"/>
                <a:ea typeface="+mn-ea"/>
                <a:cs typeface="+mn-cs"/>
                <a:sym typeface="Helvetica"/>
              </a:defRPr>
            </a:lvl1pPr>
            <a:lvl2pPr marL="0" indent="0">
              <a:spcBef>
                <a:spcPts val="0"/>
              </a:spcBef>
              <a:buClrTx/>
              <a:buSzTx/>
              <a:buFontTx/>
              <a:buNone/>
              <a:defRPr sz="1800" spc="0">
                <a:latin typeface="+mn-lt"/>
                <a:ea typeface="+mn-ea"/>
                <a:cs typeface="+mn-cs"/>
                <a:sym typeface="Helvetica"/>
              </a:defRPr>
            </a:lvl2pPr>
            <a:lvl3pPr marL="0" indent="0">
              <a:spcBef>
                <a:spcPts val="0"/>
              </a:spcBef>
              <a:buClrTx/>
              <a:buSzTx/>
              <a:buFontTx/>
              <a:buNone/>
              <a:defRPr sz="1800" spc="0">
                <a:latin typeface="+mn-lt"/>
                <a:ea typeface="+mn-ea"/>
                <a:cs typeface="+mn-cs"/>
                <a:sym typeface="Helvetica"/>
              </a:defRPr>
            </a:lvl3pPr>
            <a:lvl4pPr marL="0" indent="0">
              <a:spcBef>
                <a:spcPts val="0"/>
              </a:spcBef>
              <a:buClrTx/>
              <a:buSzTx/>
              <a:buFontTx/>
              <a:buNone/>
              <a:defRPr sz="1800" spc="0">
                <a:latin typeface="+mn-lt"/>
                <a:ea typeface="+mn-ea"/>
                <a:cs typeface="+mn-cs"/>
                <a:sym typeface="Helvetica"/>
              </a:defRPr>
            </a:lvl4pPr>
            <a:lvl5pPr marL="0" indent="0">
              <a:spcBef>
                <a:spcPts val="0"/>
              </a:spcBef>
              <a:buClrTx/>
              <a:buSzTx/>
              <a:buFontTx/>
              <a:buNone/>
              <a:defRPr sz="1800" spc="0">
                <a:latin typeface="+mn-lt"/>
                <a:ea typeface="+mn-ea"/>
                <a:cs typeface="+mn-cs"/>
                <a:sym typeface="Helvetica"/>
              </a:defRPr>
            </a:lvl5pPr>
          </a:lstStyle>
          <a:p>
            <a:r>
              <a:t>Nivel de texto 1</a:t>
            </a:r>
          </a:p>
          <a:p>
            <a:pPr lvl="1"/>
            <a:r>
              <a:t>Nivel de texto 2</a:t>
            </a:r>
          </a:p>
          <a:p>
            <a:pPr lvl="2"/>
            <a:r>
              <a:t>Nivel de texto 3</a:t>
            </a:r>
          </a:p>
          <a:p>
            <a:pPr lvl="3"/>
            <a:r>
              <a:t>Nivel de texto 4</a:t>
            </a:r>
          </a:p>
          <a:p>
            <a:pPr lvl="4"/>
            <a:r>
              <a:t>Nivel de texto 5</a:t>
            </a:r>
          </a:p>
        </p:txBody>
      </p:sp>
      <p:sp>
        <p:nvSpPr>
          <p:cNvPr id="37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2 Content">
    <p:spTree>
      <p:nvGrpSpPr>
        <p:cNvPr id="1" name=""/>
        <p:cNvGrpSpPr/>
        <p:nvPr/>
      </p:nvGrpSpPr>
      <p:grpSpPr>
        <a:xfrm>
          <a:off x="0" y="0"/>
          <a:ext cx="0" cy="0"/>
          <a:chOff x="0" y="0"/>
          <a:chExt cx="0" cy="0"/>
        </a:xfrm>
      </p:grpSpPr>
      <p:sp>
        <p:nvSpPr>
          <p:cNvPr id="36" name="Texto del título"/>
          <p:cNvSpPr txBox="1">
            <a:spLocks noGrp="1"/>
          </p:cNvSpPr>
          <p:nvPr>
            <p:ph type="title"/>
          </p:nvPr>
        </p:nvSpPr>
        <p:spPr>
          <a:xfrm>
            <a:off x="628559" y="273959"/>
            <a:ext cx="7886522" cy="993961"/>
          </a:xfrm>
          <a:prstGeom prst="rect">
            <a:avLst/>
          </a:prstGeom>
        </p:spPr>
        <p:txBody>
          <a:bodyPr lIns="0" tIns="0" rIns="0" bIns="0" anchor="ctr">
            <a:normAutofit/>
          </a:bodyPr>
          <a:lstStyle/>
          <a:p>
            <a:r>
              <a:t>Texto del título</a:t>
            </a:r>
          </a:p>
        </p:txBody>
      </p:sp>
      <p:sp>
        <p:nvSpPr>
          <p:cNvPr id="37" name="Nivel de texto 1…"/>
          <p:cNvSpPr txBox="1">
            <a:spLocks noGrp="1"/>
          </p:cNvSpPr>
          <p:nvPr>
            <p:ph type="body" sz="half" idx="1"/>
          </p:nvPr>
        </p:nvSpPr>
        <p:spPr>
          <a:xfrm>
            <a:off x="628559" y="1369079"/>
            <a:ext cx="3848401" cy="3263041"/>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38" name="PlaceHolder 3"/>
          <p:cNvSpPr>
            <a:spLocks noGrp="1"/>
          </p:cNvSpPr>
          <p:nvPr>
            <p:ph type="body" sz="half" idx="21"/>
          </p:nvPr>
        </p:nvSpPr>
        <p:spPr>
          <a:xfrm>
            <a:off x="4669919" y="1369079"/>
            <a:ext cx="3848401" cy="3263041"/>
          </a:xfrm>
          <a:prstGeom prst="rect">
            <a:avLst/>
          </a:prstGeom>
        </p:spPr>
        <p:txBody>
          <a:bodyPr/>
          <a:lstStyle/>
          <a:p>
            <a:pPr>
              <a:defRPr spc="-100"/>
            </a:pPr>
            <a:endParaRPr/>
          </a:p>
        </p:txBody>
      </p:sp>
      <p:sp>
        <p:nvSpPr>
          <p:cNvPr id="3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6" name="Texto del título"/>
          <p:cNvSpPr txBox="1">
            <a:spLocks noGrp="1"/>
          </p:cNvSpPr>
          <p:nvPr>
            <p:ph type="title"/>
          </p:nvPr>
        </p:nvSpPr>
        <p:spPr>
          <a:xfrm>
            <a:off x="628559" y="273959"/>
            <a:ext cx="7886522" cy="993961"/>
          </a:xfrm>
          <a:prstGeom prst="rect">
            <a:avLst/>
          </a:prstGeom>
        </p:spPr>
        <p:txBody>
          <a:bodyPr lIns="0" tIns="0" rIns="0" bIns="0" anchor="ctr">
            <a:normAutofit/>
          </a:bodyPr>
          <a:lstStyle/>
          <a:p>
            <a:r>
              <a:t>Texto del título</a:t>
            </a:r>
          </a:p>
        </p:txBody>
      </p:sp>
      <p:sp>
        <p:nvSpPr>
          <p:cNvPr id="4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entered Text">
    <p:spTree>
      <p:nvGrpSpPr>
        <p:cNvPr id="1" name=""/>
        <p:cNvGrpSpPr/>
        <p:nvPr/>
      </p:nvGrpSpPr>
      <p:grpSpPr>
        <a:xfrm>
          <a:off x="0" y="0"/>
          <a:ext cx="0" cy="0"/>
          <a:chOff x="0" y="0"/>
          <a:chExt cx="0" cy="0"/>
        </a:xfrm>
      </p:grpSpPr>
      <p:sp>
        <p:nvSpPr>
          <p:cNvPr id="54" name="Nivel de texto 1…"/>
          <p:cNvSpPr txBox="1">
            <a:spLocks noGrp="1"/>
          </p:cNvSpPr>
          <p:nvPr>
            <p:ph type="body" idx="1"/>
          </p:nvPr>
        </p:nvSpPr>
        <p:spPr>
          <a:xfrm>
            <a:off x="628559" y="273959"/>
            <a:ext cx="7886522" cy="4608721"/>
          </a:xfrm>
          <a:prstGeom prst="rect">
            <a:avLst/>
          </a:prstGeom>
        </p:spPr>
        <p:txBody>
          <a:bodyPr anchor="ctr"/>
          <a:lstStyle/>
          <a:p>
            <a:r>
              <a:t>Nivel de texto 1</a:t>
            </a:r>
          </a:p>
          <a:p>
            <a:pPr lvl="1"/>
            <a:r>
              <a:t>Nivel de texto 2</a:t>
            </a:r>
          </a:p>
          <a:p>
            <a:pPr lvl="2"/>
            <a:r>
              <a:t>Nivel de texto 3</a:t>
            </a:r>
          </a:p>
          <a:p>
            <a:pPr lvl="3"/>
            <a:r>
              <a:t>Nivel de texto 4</a:t>
            </a:r>
          </a:p>
          <a:p>
            <a:pPr lvl="4"/>
            <a:r>
              <a:t>Nivel de texto 5</a:t>
            </a:r>
          </a:p>
        </p:txBody>
      </p:sp>
      <p:sp>
        <p:nvSpPr>
          <p:cNvPr id="5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2 Content and Content">
    <p:spTree>
      <p:nvGrpSpPr>
        <p:cNvPr id="1" name=""/>
        <p:cNvGrpSpPr/>
        <p:nvPr/>
      </p:nvGrpSpPr>
      <p:grpSpPr>
        <a:xfrm>
          <a:off x="0" y="0"/>
          <a:ext cx="0" cy="0"/>
          <a:chOff x="0" y="0"/>
          <a:chExt cx="0" cy="0"/>
        </a:xfrm>
      </p:grpSpPr>
      <p:sp>
        <p:nvSpPr>
          <p:cNvPr id="62" name="Texto del título"/>
          <p:cNvSpPr txBox="1">
            <a:spLocks noGrp="1"/>
          </p:cNvSpPr>
          <p:nvPr>
            <p:ph type="title"/>
          </p:nvPr>
        </p:nvSpPr>
        <p:spPr>
          <a:xfrm>
            <a:off x="628559" y="273959"/>
            <a:ext cx="7886522" cy="993961"/>
          </a:xfrm>
          <a:prstGeom prst="rect">
            <a:avLst/>
          </a:prstGeom>
        </p:spPr>
        <p:txBody>
          <a:bodyPr lIns="0" tIns="0" rIns="0" bIns="0" anchor="ctr">
            <a:normAutofit/>
          </a:bodyPr>
          <a:lstStyle/>
          <a:p>
            <a:r>
              <a:t>Texto del título</a:t>
            </a:r>
          </a:p>
        </p:txBody>
      </p:sp>
      <p:sp>
        <p:nvSpPr>
          <p:cNvPr id="63" name="Nivel de texto 1…"/>
          <p:cNvSpPr txBox="1">
            <a:spLocks noGrp="1"/>
          </p:cNvSpPr>
          <p:nvPr>
            <p:ph type="body" sz="quarter" idx="1"/>
          </p:nvPr>
        </p:nvSpPr>
        <p:spPr>
          <a:xfrm>
            <a:off x="628559" y="1369079"/>
            <a:ext cx="3848401" cy="1556282"/>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64" name="PlaceHolder 3"/>
          <p:cNvSpPr/>
          <p:nvPr/>
        </p:nvSpPr>
        <p:spPr>
          <a:xfrm>
            <a:off x="4669919" y="1369079"/>
            <a:ext cx="3848401" cy="3263041"/>
          </a:xfrm>
          <a:prstGeom prst="rect">
            <a:avLst/>
          </a:prstGeom>
          <a:ln w="12700">
            <a:miter lim="400000"/>
          </a:ln>
        </p:spPr>
        <p:txBody>
          <a:bodyPr lIns="0" tIns="0" rIns="0" bIns="0">
            <a:normAutofit/>
          </a:bodyPr>
          <a:lstStyle/>
          <a:p>
            <a:pPr marL="431999" indent="-323999" defTabSz="914400">
              <a:spcBef>
                <a:spcPts val="1400"/>
              </a:spcBef>
              <a:buClr>
                <a:srgbClr val="000000"/>
              </a:buClr>
              <a:buSzPct val="45000"/>
              <a:buChar char="●"/>
              <a:defRPr sz="2100" spc="-100">
                <a:latin typeface="+mj-lt"/>
                <a:ea typeface="+mj-ea"/>
                <a:cs typeface="+mj-cs"/>
                <a:sym typeface="Calibri"/>
              </a:defRPr>
            </a:pPr>
            <a:endParaRPr/>
          </a:p>
        </p:txBody>
      </p:sp>
      <p:sp>
        <p:nvSpPr>
          <p:cNvPr id="65" name="PlaceHolder 4"/>
          <p:cNvSpPr>
            <a:spLocks noGrp="1"/>
          </p:cNvSpPr>
          <p:nvPr>
            <p:ph type="body" sz="quarter" idx="21"/>
          </p:nvPr>
        </p:nvSpPr>
        <p:spPr>
          <a:xfrm>
            <a:off x="628559" y="3073680"/>
            <a:ext cx="3848401" cy="1556281"/>
          </a:xfrm>
          <a:prstGeom prst="rect">
            <a:avLst/>
          </a:prstGeom>
        </p:spPr>
        <p:txBody>
          <a:bodyPr/>
          <a:lstStyle/>
          <a:p>
            <a:pPr>
              <a:defRPr spc="-100"/>
            </a:pPr>
            <a:endParaRPr/>
          </a:p>
        </p:txBody>
      </p:sp>
      <p:sp>
        <p:nvSpPr>
          <p:cNvPr id="6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Content and 2 Content">
    <p:spTree>
      <p:nvGrpSpPr>
        <p:cNvPr id="1" name=""/>
        <p:cNvGrpSpPr/>
        <p:nvPr/>
      </p:nvGrpSpPr>
      <p:grpSpPr>
        <a:xfrm>
          <a:off x="0" y="0"/>
          <a:ext cx="0" cy="0"/>
          <a:chOff x="0" y="0"/>
          <a:chExt cx="0" cy="0"/>
        </a:xfrm>
      </p:grpSpPr>
      <p:sp>
        <p:nvSpPr>
          <p:cNvPr id="73" name="Texto del título"/>
          <p:cNvSpPr txBox="1">
            <a:spLocks noGrp="1"/>
          </p:cNvSpPr>
          <p:nvPr>
            <p:ph type="title"/>
          </p:nvPr>
        </p:nvSpPr>
        <p:spPr>
          <a:xfrm>
            <a:off x="628559" y="273959"/>
            <a:ext cx="7886522" cy="993961"/>
          </a:xfrm>
          <a:prstGeom prst="rect">
            <a:avLst/>
          </a:prstGeom>
        </p:spPr>
        <p:txBody>
          <a:bodyPr lIns="0" tIns="0" rIns="0" bIns="0" anchor="ctr">
            <a:normAutofit/>
          </a:bodyPr>
          <a:lstStyle/>
          <a:p>
            <a:r>
              <a:t>Texto del título</a:t>
            </a:r>
          </a:p>
        </p:txBody>
      </p:sp>
      <p:sp>
        <p:nvSpPr>
          <p:cNvPr id="74" name="Nivel de texto 1…"/>
          <p:cNvSpPr txBox="1">
            <a:spLocks noGrp="1"/>
          </p:cNvSpPr>
          <p:nvPr>
            <p:ph type="body" sz="half" idx="1"/>
          </p:nvPr>
        </p:nvSpPr>
        <p:spPr>
          <a:xfrm>
            <a:off x="628559" y="1369079"/>
            <a:ext cx="3848401" cy="3263041"/>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75" name="PlaceHolder 3"/>
          <p:cNvSpPr/>
          <p:nvPr/>
        </p:nvSpPr>
        <p:spPr>
          <a:xfrm>
            <a:off x="4669919" y="1369079"/>
            <a:ext cx="3848401" cy="1556282"/>
          </a:xfrm>
          <a:prstGeom prst="rect">
            <a:avLst/>
          </a:prstGeom>
          <a:ln w="12700">
            <a:miter lim="400000"/>
          </a:ln>
        </p:spPr>
        <p:txBody>
          <a:bodyPr lIns="0" tIns="0" rIns="0" bIns="0">
            <a:normAutofit/>
          </a:bodyPr>
          <a:lstStyle/>
          <a:p>
            <a:pPr marL="431999" indent="-323999" defTabSz="914400">
              <a:spcBef>
                <a:spcPts val="1400"/>
              </a:spcBef>
              <a:buClr>
                <a:srgbClr val="000000"/>
              </a:buClr>
              <a:buSzPct val="45000"/>
              <a:buChar char="●"/>
              <a:defRPr sz="2100" spc="-100">
                <a:latin typeface="+mj-lt"/>
                <a:ea typeface="+mj-ea"/>
                <a:cs typeface="+mj-cs"/>
                <a:sym typeface="Calibri"/>
              </a:defRPr>
            </a:pPr>
            <a:endParaRPr/>
          </a:p>
        </p:txBody>
      </p:sp>
      <p:sp>
        <p:nvSpPr>
          <p:cNvPr id="76" name="PlaceHolder 4"/>
          <p:cNvSpPr>
            <a:spLocks noGrp="1"/>
          </p:cNvSpPr>
          <p:nvPr>
            <p:ph type="body" sz="quarter" idx="21"/>
          </p:nvPr>
        </p:nvSpPr>
        <p:spPr>
          <a:xfrm>
            <a:off x="4669919" y="3073680"/>
            <a:ext cx="3848401" cy="1556281"/>
          </a:xfrm>
          <a:prstGeom prst="rect">
            <a:avLst/>
          </a:prstGeom>
        </p:spPr>
        <p:txBody>
          <a:bodyPr/>
          <a:lstStyle/>
          <a:p>
            <a:pPr>
              <a:defRPr spc="-100"/>
            </a:pPr>
            <a:endParaRPr/>
          </a:p>
        </p:txBody>
      </p:sp>
      <p:sp>
        <p:nvSpPr>
          <p:cNvPr id="7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2 Content over Content">
    <p:spTree>
      <p:nvGrpSpPr>
        <p:cNvPr id="1" name=""/>
        <p:cNvGrpSpPr/>
        <p:nvPr/>
      </p:nvGrpSpPr>
      <p:grpSpPr>
        <a:xfrm>
          <a:off x="0" y="0"/>
          <a:ext cx="0" cy="0"/>
          <a:chOff x="0" y="0"/>
          <a:chExt cx="0" cy="0"/>
        </a:xfrm>
      </p:grpSpPr>
      <p:sp>
        <p:nvSpPr>
          <p:cNvPr id="84" name="Texto del título"/>
          <p:cNvSpPr txBox="1">
            <a:spLocks noGrp="1"/>
          </p:cNvSpPr>
          <p:nvPr>
            <p:ph type="title"/>
          </p:nvPr>
        </p:nvSpPr>
        <p:spPr>
          <a:xfrm>
            <a:off x="628559" y="273959"/>
            <a:ext cx="7886522" cy="993961"/>
          </a:xfrm>
          <a:prstGeom prst="rect">
            <a:avLst/>
          </a:prstGeom>
        </p:spPr>
        <p:txBody>
          <a:bodyPr lIns="0" tIns="0" rIns="0" bIns="0" anchor="ctr">
            <a:normAutofit/>
          </a:bodyPr>
          <a:lstStyle/>
          <a:p>
            <a:r>
              <a:t>Texto del título</a:t>
            </a:r>
          </a:p>
        </p:txBody>
      </p:sp>
      <p:sp>
        <p:nvSpPr>
          <p:cNvPr id="85" name="Nivel de texto 1…"/>
          <p:cNvSpPr txBox="1">
            <a:spLocks noGrp="1"/>
          </p:cNvSpPr>
          <p:nvPr>
            <p:ph type="body" sz="quarter" idx="1"/>
          </p:nvPr>
        </p:nvSpPr>
        <p:spPr>
          <a:xfrm>
            <a:off x="628559" y="1369079"/>
            <a:ext cx="3848401" cy="1556282"/>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86" name="PlaceHolder 3"/>
          <p:cNvSpPr/>
          <p:nvPr/>
        </p:nvSpPr>
        <p:spPr>
          <a:xfrm>
            <a:off x="4669919" y="1369079"/>
            <a:ext cx="3848401" cy="1556282"/>
          </a:xfrm>
          <a:prstGeom prst="rect">
            <a:avLst/>
          </a:prstGeom>
          <a:ln w="12700">
            <a:miter lim="400000"/>
          </a:ln>
        </p:spPr>
        <p:txBody>
          <a:bodyPr lIns="0" tIns="0" rIns="0" bIns="0">
            <a:normAutofit/>
          </a:bodyPr>
          <a:lstStyle/>
          <a:p>
            <a:pPr marL="431999" indent="-323999" defTabSz="914400">
              <a:spcBef>
                <a:spcPts val="1400"/>
              </a:spcBef>
              <a:buClr>
                <a:srgbClr val="000000"/>
              </a:buClr>
              <a:buSzPct val="45000"/>
              <a:buChar char="●"/>
              <a:defRPr sz="2100" spc="-100">
                <a:latin typeface="+mj-lt"/>
                <a:ea typeface="+mj-ea"/>
                <a:cs typeface="+mj-cs"/>
                <a:sym typeface="Calibri"/>
              </a:defRPr>
            </a:pPr>
            <a:endParaRPr/>
          </a:p>
        </p:txBody>
      </p:sp>
      <p:sp>
        <p:nvSpPr>
          <p:cNvPr id="87" name="PlaceHolder 4"/>
          <p:cNvSpPr>
            <a:spLocks noGrp="1"/>
          </p:cNvSpPr>
          <p:nvPr>
            <p:ph type="body" sz="half" idx="21"/>
          </p:nvPr>
        </p:nvSpPr>
        <p:spPr>
          <a:xfrm>
            <a:off x="628559" y="3073680"/>
            <a:ext cx="7886522" cy="1556281"/>
          </a:xfrm>
          <a:prstGeom prst="rect">
            <a:avLst/>
          </a:prstGeom>
        </p:spPr>
        <p:txBody>
          <a:bodyPr/>
          <a:lstStyle/>
          <a:p>
            <a:pPr>
              <a:defRPr spc="-100"/>
            </a:pPr>
            <a:endParaRPr/>
          </a:p>
        </p:txBody>
      </p:sp>
      <p:sp>
        <p:nvSpPr>
          <p:cNvPr id="8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457200" y="0"/>
            <a:ext cx="8229600" cy="10632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199" tIns="34199" rIns="34199" bIns="34199" anchor="b"/>
          <a:lstStyle/>
          <a:p>
            <a:r>
              <a:t>Texto del título</a:t>
            </a:r>
          </a:p>
        </p:txBody>
      </p:sp>
      <p:sp>
        <p:nvSpPr>
          <p:cNvPr id="3" name="Nivel de texto 1…"/>
          <p:cNvSpPr txBox="1">
            <a:spLocks noGrp="1"/>
          </p:cNvSpPr>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4419600" y="4627562"/>
            <a:ext cx="2133600" cy="279401"/>
          </a:xfrm>
          <a:prstGeom prst="rect">
            <a:avLst/>
          </a:prstGeom>
          <a:ln w="12700">
            <a:miter lim="400000"/>
          </a:ln>
        </p:spPr>
        <p:txBody>
          <a:bodyPr wrap="none" lIns="34199" tIns="34199" rIns="34199" bIns="34199" anchor="ctr">
            <a:spAutoFit/>
          </a:bodyPr>
          <a:lstStyle>
            <a:lvl1pPr algn="r">
              <a:defRPr sz="900" spc="-1">
                <a:solidFill>
                  <a:srgbClr val="8B8B8B"/>
                </a:solidFill>
                <a:latin typeface="+mj-lt"/>
                <a:ea typeface="+mj-ea"/>
                <a:cs typeface="+mj-cs"/>
                <a:sym typeface="Calibri"/>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Lst>
  <p:transition spd="med"/>
  <p:txStyles>
    <p:titleStyle>
      <a:lvl1pPr marL="0" marR="0" indent="0" algn="ctr" defTabSz="914400" rtl="0" latinLnBrk="0">
        <a:lnSpc>
          <a:spcPct val="90000"/>
        </a:lnSpc>
        <a:spcBef>
          <a:spcPts val="0"/>
        </a:spcBef>
        <a:spcAft>
          <a:spcPts val="0"/>
        </a:spcAft>
        <a:buClrTx/>
        <a:buSzTx/>
        <a:buFontTx/>
        <a:buNone/>
        <a:tabLst/>
        <a:defRPr sz="4500" b="0" i="0" u="none" strike="noStrike" cap="none" spc="-1" baseline="0">
          <a:solidFill>
            <a:srgbClr val="000000"/>
          </a:solidFill>
          <a:uFillTx/>
          <a:latin typeface="+mj-lt"/>
          <a:ea typeface="+mj-ea"/>
          <a:cs typeface="+mj-cs"/>
          <a:sym typeface="Calibri"/>
        </a:defRPr>
      </a:lvl1pPr>
      <a:lvl2pPr marL="0" marR="0" indent="0" algn="ctr" defTabSz="914400" rtl="0" latinLnBrk="0">
        <a:lnSpc>
          <a:spcPct val="90000"/>
        </a:lnSpc>
        <a:spcBef>
          <a:spcPts val="0"/>
        </a:spcBef>
        <a:spcAft>
          <a:spcPts val="0"/>
        </a:spcAft>
        <a:buClrTx/>
        <a:buSzTx/>
        <a:buFontTx/>
        <a:buNone/>
        <a:tabLst/>
        <a:defRPr sz="4500" b="0" i="0" u="none" strike="noStrike" cap="none" spc="-1" baseline="0">
          <a:solidFill>
            <a:srgbClr val="000000"/>
          </a:solidFill>
          <a:uFillTx/>
          <a:latin typeface="+mj-lt"/>
          <a:ea typeface="+mj-ea"/>
          <a:cs typeface="+mj-cs"/>
          <a:sym typeface="Calibri"/>
        </a:defRPr>
      </a:lvl2pPr>
      <a:lvl3pPr marL="0" marR="0" indent="0" algn="ctr" defTabSz="914400" rtl="0" latinLnBrk="0">
        <a:lnSpc>
          <a:spcPct val="90000"/>
        </a:lnSpc>
        <a:spcBef>
          <a:spcPts val="0"/>
        </a:spcBef>
        <a:spcAft>
          <a:spcPts val="0"/>
        </a:spcAft>
        <a:buClrTx/>
        <a:buSzTx/>
        <a:buFontTx/>
        <a:buNone/>
        <a:tabLst/>
        <a:defRPr sz="4500" b="0" i="0" u="none" strike="noStrike" cap="none" spc="-1" baseline="0">
          <a:solidFill>
            <a:srgbClr val="000000"/>
          </a:solidFill>
          <a:uFillTx/>
          <a:latin typeface="+mj-lt"/>
          <a:ea typeface="+mj-ea"/>
          <a:cs typeface="+mj-cs"/>
          <a:sym typeface="Calibri"/>
        </a:defRPr>
      </a:lvl3pPr>
      <a:lvl4pPr marL="0" marR="0" indent="0" algn="ctr" defTabSz="914400" rtl="0" latinLnBrk="0">
        <a:lnSpc>
          <a:spcPct val="90000"/>
        </a:lnSpc>
        <a:spcBef>
          <a:spcPts val="0"/>
        </a:spcBef>
        <a:spcAft>
          <a:spcPts val="0"/>
        </a:spcAft>
        <a:buClrTx/>
        <a:buSzTx/>
        <a:buFontTx/>
        <a:buNone/>
        <a:tabLst/>
        <a:defRPr sz="4500" b="0" i="0" u="none" strike="noStrike" cap="none" spc="-1" baseline="0">
          <a:solidFill>
            <a:srgbClr val="000000"/>
          </a:solidFill>
          <a:uFillTx/>
          <a:latin typeface="+mj-lt"/>
          <a:ea typeface="+mj-ea"/>
          <a:cs typeface="+mj-cs"/>
          <a:sym typeface="Calibri"/>
        </a:defRPr>
      </a:lvl4pPr>
      <a:lvl5pPr marL="0" marR="0" indent="0" algn="ctr" defTabSz="914400" rtl="0" latinLnBrk="0">
        <a:lnSpc>
          <a:spcPct val="90000"/>
        </a:lnSpc>
        <a:spcBef>
          <a:spcPts val="0"/>
        </a:spcBef>
        <a:spcAft>
          <a:spcPts val="0"/>
        </a:spcAft>
        <a:buClrTx/>
        <a:buSzTx/>
        <a:buFontTx/>
        <a:buNone/>
        <a:tabLst/>
        <a:defRPr sz="4500" b="0" i="0" u="none" strike="noStrike" cap="none" spc="-1" baseline="0">
          <a:solidFill>
            <a:srgbClr val="000000"/>
          </a:solidFill>
          <a:uFillTx/>
          <a:latin typeface="+mj-lt"/>
          <a:ea typeface="+mj-ea"/>
          <a:cs typeface="+mj-cs"/>
          <a:sym typeface="Calibri"/>
        </a:defRPr>
      </a:lvl5pPr>
      <a:lvl6pPr marL="0" marR="0" indent="0" algn="ctr" defTabSz="914400" rtl="0" latinLnBrk="0">
        <a:lnSpc>
          <a:spcPct val="90000"/>
        </a:lnSpc>
        <a:spcBef>
          <a:spcPts val="0"/>
        </a:spcBef>
        <a:spcAft>
          <a:spcPts val="0"/>
        </a:spcAft>
        <a:buClrTx/>
        <a:buSzTx/>
        <a:buFontTx/>
        <a:buNone/>
        <a:tabLst/>
        <a:defRPr sz="4500" b="0" i="0" u="none" strike="noStrike" cap="none" spc="-1" baseline="0">
          <a:solidFill>
            <a:srgbClr val="000000"/>
          </a:solidFill>
          <a:uFillTx/>
          <a:latin typeface="+mj-lt"/>
          <a:ea typeface="+mj-ea"/>
          <a:cs typeface="+mj-cs"/>
          <a:sym typeface="Calibri"/>
        </a:defRPr>
      </a:lvl6pPr>
      <a:lvl7pPr marL="0" marR="0" indent="0" algn="ctr" defTabSz="914400" rtl="0" latinLnBrk="0">
        <a:lnSpc>
          <a:spcPct val="90000"/>
        </a:lnSpc>
        <a:spcBef>
          <a:spcPts val="0"/>
        </a:spcBef>
        <a:spcAft>
          <a:spcPts val="0"/>
        </a:spcAft>
        <a:buClrTx/>
        <a:buSzTx/>
        <a:buFontTx/>
        <a:buNone/>
        <a:tabLst/>
        <a:defRPr sz="4500" b="0" i="0" u="none" strike="noStrike" cap="none" spc="-1" baseline="0">
          <a:solidFill>
            <a:srgbClr val="000000"/>
          </a:solidFill>
          <a:uFillTx/>
          <a:latin typeface="+mj-lt"/>
          <a:ea typeface="+mj-ea"/>
          <a:cs typeface="+mj-cs"/>
          <a:sym typeface="Calibri"/>
        </a:defRPr>
      </a:lvl7pPr>
      <a:lvl8pPr marL="0" marR="0" indent="0" algn="ctr" defTabSz="914400" rtl="0" latinLnBrk="0">
        <a:lnSpc>
          <a:spcPct val="90000"/>
        </a:lnSpc>
        <a:spcBef>
          <a:spcPts val="0"/>
        </a:spcBef>
        <a:spcAft>
          <a:spcPts val="0"/>
        </a:spcAft>
        <a:buClrTx/>
        <a:buSzTx/>
        <a:buFontTx/>
        <a:buNone/>
        <a:tabLst/>
        <a:defRPr sz="4500" b="0" i="0" u="none" strike="noStrike" cap="none" spc="-1" baseline="0">
          <a:solidFill>
            <a:srgbClr val="000000"/>
          </a:solidFill>
          <a:uFillTx/>
          <a:latin typeface="+mj-lt"/>
          <a:ea typeface="+mj-ea"/>
          <a:cs typeface="+mj-cs"/>
          <a:sym typeface="Calibri"/>
        </a:defRPr>
      </a:lvl8pPr>
      <a:lvl9pPr marL="0" marR="0" indent="0" algn="ctr" defTabSz="914400" rtl="0" latinLnBrk="0">
        <a:lnSpc>
          <a:spcPct val="90000"/>
        </a:lnSpc>
        <a:spcBef>
          <a:spcPts val="0"/>
        </a:spcBef>
        <a:spcAft>
          <a:spcPts val="0"/>
        </a:spcAft>
        <a:buClrTx/>
        <a:buSzTx/>
        <a:buFontTx/>
        <a:buNone/>
        <a:tabLst/>
        <a:defRPr sz="4500" b="0" i="0" u="none" strike="noStrike" cap="none" spc="-1" baseline="0">
          <a:solidFill>
            <a:srgbClr val="000000"/>
          </a:solidFill>
          <a:uFillTx/>
          <a:latin typeface="+mj-lt"/>
          <a:ea typeface="+mj-ea"/>
          <a:cs typeface="+mj-cs"/>
          <a:sym typeface="Calibri"/>
        </a:defRPr>
      </a:lvl9pPr>
    </p:titleStyle>
    <p:bodyStyle>
      <a:lvl1pPr marL="431999" marR="0" indent="-323999" algn="l" defTabSz="914400" rtl="0" latinLnBrk="0">
        <a:lnSpc>
          <a:spcPct val="100000"/>
        </a:lnSpc>
        <a:spcBef>
          <a:spcPts val="1400"/>
        </a:spcBef>
        <a:spcAft>
          <a:spcPts val="0"/>
        </a:spcAft>
        <a:buClr>
          <a:srgbClr val="000000"/>
        </a:buClr>
        <a:buSzPct val="45000"/>
        <a:buFontTx/>
        <a:buChar char="●"/>
        <a:tabLst/>
        <a:defRPr sz="2100" b="0" i="0" u="none" strike="noStrike" cap="none" spc="-1" baseline="0">
          <a:solidFill>
            <a:srgbClr val="000000"/>
          </a:solidFill>
          <a:uFillTx/>
          <a:latin typeface="+mj-lt"/>
          <a:ea typeface="+mj-ea"/>
          <a:cs typeface="+mj-cs"/>
          <a:sym typeface="Calibri"/>
        </a:defRPr>
      </a:lvl1pPr>
      <a:lvl2pPr marL="993600" marR="0" indent="-453600" algn="l" defTabSz="914400" rtl="0" latinLnBrk="0">
        <a:lnSpc>
          <a:spcPct val="100000"/>
        </a:lnSpc>
        <a:spcBef>
          <a:spcPts val="1400"/>
        </a:spcBef>
        <a:spcAft>
          <a:spcPts val="0"/>
        </a:spcAft>
        <a:buClr>
          <a:srgbClr val="000000"/>
        </a:buClr>
        <a:buSzPct val="75000"/>
        <a:buFont typeface="Wingdings"/>
        <a:buChar char=""/>
        <a:tabLst/>
        <a:defRPr sz="2100" b="0" i="0" u="none" strike="noStrike" cap="none" spc="-1" baseline="0">
          <a:solidFill>
            <a:srgbClr val="000000"/>
          </a:solidFill>
          <a:uFillTx/>
          <a:latin typeface="+mj-lt"/>
          <a:ea typeface="+mj-ea"/>
          <a:cs typeface="+mj-cs"/>
          <a:sym typeface="Calibri"/>
        </a:defRPr>
      </a:lvl2pPr>
      <a:lvl3pPr marL="1439999" marR="0" indent="-432000" algn="l" defTabSz="914400" rtl="0" latinLnBrk="0">
        <a:lnSpc>
          <a:spcPct val="100000"/>
        </a:lnSpc>
        <a:spcBef>
          <a:spcPts val="1400"/>
        </a:spcBef>
        <a:spcAft>
          <a:spcPts val="0"/>
        </a:spcAft>
        <a:buClr>
          <a:srgbClr val="000000"/>
        </a:buClr>
        <a:buSzPct val="45000"/>
        <a:buFont typeface="Wingdings"/>
        <a:buChar char=""/>
        <a:tabLst/>
        <a:defRPr sz="2100" b="0" i="0" u="none" strike="noStrike" cap="none" spc="-1" baseline="0">
          <a:solidFill>
            <a:srgbClr val="000000"/>
          </a:solidFill>
          <a:uFillTx/>
          <a:latin typeface="+mj-lt"/>
          <a:ea typeface="+mj-ea"/>
          <a:cs typeface="+mj-cs"/>
          <a:sym typeface="Calibri"/>
        </a:defRPr>
      </a:lvl3pPr>
      <a:lvl4pPr marL="1835999" marR="0" indent="-323999" algn="l" defTabSz="914400" rtl="0" latinLnBrk="0">
        <a:lnSpc>
          <a:spcPct val="100000"/>
        </a:lnSpc>
        <a:spcBef>
          <a:spcPts val="1400"/>
        </a:spcBef>
        <a:spcAft>
          <a:spcPts val="0"/>
        </a:spcAft>
        <a:buClr>
          <a:srgbClr val="000000"/>
        </a:buClr>
        <a:buSzPct val="75000"/>
        <a:buFont typeface="Wingdings"/>
        <a:buChar char=""/>
        <a:tabLst/>
        <a:defRPr sz="2100" b="0" i="0" u="none" strike="noStrike" cap="none" spc="-1" baseline="0">
          <a:solidFill>
            <a:srgbClr val="000000"/>
          </a:solidFill>
          <a:uFillTx/>
          <a:latin typeface="+mj-lt"/>
          <a:ea typeface="+mj-ea"/>
          <a:cs typeface="+mj-cs"/>
          <a:sym typeface="Calibri"/>
        </a:defRPr>
      </a:lvl4pPr>
      <a:lvl5pPr marL="2170799" marR="0" indent="-226799" algn="l" defTabSz="914400" rtl="0" latinLnBrk="0">
        <a:lnSpc>
          <a:spcPct val="100000"/>
        </a:lnSpc>
        <a:spcBef>
          <a:spcPts val="1400"/>
        </a:spcBef>
        <a:spcAft>
          <a:spcPts val="0"/>
        </a:spcAft>
        <a:buClr>
          <a:srgbClr val="000000"/>
        </a:buClr>
        <a:buSzPct val="45000"/>
        <a:buFont typeface="Wingdings"/>
        <a:buChar char=""/>
        <a:tabLst/>
        <a:defRPr sz="2100" b="0" i="0" u="none" strike="noStrike" cap="none" spc="-1" baseline="0">
          <a:solidFill>
            <a:srgbClr val="000000"/>
          </a:solidFill>
          <a:uFillTx/>
          <a:latin typeface="+mj-lt"/>
          <a:ea typeface="+mj-ea"/>
          <a:cs typeface="+mj-cs"/>
          <a:sym typeface="Calibri"/>
        </a:defRPr>
      </a:lvl5pPr>
      <a:lvl6pPr marL="2602799" marR="0" indent="-226799" algn="l" defTabSz="914400" rtl="0" latinLnBrk="0">
        <a:lnSpc>
          <a:spcPct val="100000"/>
        </a:lnSpc>
        <a:spcBef>
          <a:spcPts val="1400"/>
        </a:spcBef>
        <a:spcAft>
          <a:spcPts val="0"/>
        </a:spcAft>
        <a:buClr>
          <a:srgbClr val="000000"/>
        </a:buClr>
        <a:buSzPct val="45000"/>
        <a:buFont typeface="Wingdings"/>
        <a:buChar char=""/>
        <a:tabLst/>
        <a:defRPr sz="2100" b="0" i="0" u="none" strike="noStrike" cap="none" spc="-1" baseline="0">
          <a:solidFill>
            <a:srgbClr val="000000"/>
          </a:solidFill>
          <a:uFillTx/>
          <a:latin typeface="+mj-lt"/>
          <a:ea typeface="+mj-ea"/>
          <a:cs typeface="+mj-cs"/>
          <a:sym typeface="Calibri"/>
        </a:defRPr>
      </a:lvl6pPr>
      <a:lvl7pPr marL="3034799" marR="0" indent="-226799" algn="l" defTabSz="914400" rtl="0" latinLnBrk="0">
        <a:lnSpc>
          <a:spcPct val="100000"/>
        </a:lnSpc>
        <a:spcBef>
          <a:spcPts val="1400"/>
        </a:spcBef>
        <a:spcAft>
          <a:spcPts val="0"/>
        </a:spcAft>
        <a:buClr>
          <a:srgbClr val="000000"/>
        </a:buClr>
        <a:buSzPct val="45000"/>
        <a:buFont typeface="Wingdings"/>
        <a:buChar char=""/>
        <a:tabLst/>
        <a:defRPr sz="2100" b="0" i="0" u="none" strike="noStrike" cap="none" spc="-1" baseline="0">
          <a:solidFill>
            <a:srgbClr val="000000"/>
          </a:solidFill>
          <a:uFillTx/>
          <a:latin typeface="+mj-lt"/>
          <a:ea typeface="+mj-ea"/>
          <a:cs typeface="+mj-cs"/>
          <a:sym typeface="Calibri"/>
        </a:defRPr>
      </a:lvl7pPr>
      <a:lvl8pPr marL="0" marR="0" indent="0" algn="l" defTabSz="914400" rtl="0" latinLnBrk="0">
        <a:lnSpc>
          <a:spcPct val="100000"/>
        </a:lnSpc>
        <a:spcBef>
          <a:spcPts val="1400"/>
        </a:spcBef>
        <a:spcAft>
          <a:spcPts val="0"/>
        </a:spcAft>
        <a:buClr>
          <a:srgbClr val="000000"/>
        </a:buClr>
        <a:buSzTx/>
        <a:buFont typeface="Wingdings"/>
        <a:buNone/>
        <a:tabLst/>
        <a:defRPr sz="2100" b="0" i="0" u="none" strike="noStrike" cap="none" spc="-1" baseline="0">
          <a:solidFill>
            <a:srgbClr val="000000"/>
          </a:solidFill>
          <a:uFillTx/>
          <a:latin typeface="+mj-lt"/>
          <a:ea typeface="+mj-ea"/>
          <a:cs typeface="+mj-cs"/>
          <a:sym typeface="Calibri"/>
        </a:defRPr>
      </a:lvl8pPr>
      <a:lvl9pPr marL="0" marR="0" indent="0" algn="l" defTabSz="914400" rtl="0" latinLnBrk="0">
        <a:lnSpc>
          <a:spcPct val="100000"/>
        </a:lnSpc>
        <a:spcBef>
          <a:spcPts val="1400"/>
        </a:spcBef>
        <a:spcAft>
          <a:spcPts val="0"/>
        </a:spcAft>
        <a:buClr>
          <a:srgbClr val="000000"/>
        </a:buClr>
        <a:buSzTx/>
        <a:buFont typeface="Wingdings"/>
        <a:buNone/>
        <a:tabLst/>
        <a:defRPr sz="2100" b="0" i="0" u="none" strike="noStrike" cap="none" spc="-1" baseline="0">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900" b="0" i="0" u="none" strike="noStrike" cap="none" spc="-1" baseline="0">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900" b="0" i="0" u="none" strike="noStrike" cap="none" spc="-1" baseline="0">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900" b="0" i="0" u="none" strike="noStrike" cap="none" spc="-1" baseline="0">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900" b="0" i="0" u="none" strike="noStrike" cap="none" spc="-1" baseline="0">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900" b="0" i="0" u="none" strike="noStrike" cap="none" spc="-1" baseline="0">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900" b="0" i="0" u="none" strike="noStrike" cap="none" spc="-1" baseline="0">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900" b="0" i="0" u="none" strike="noStrike" cap="none" spc="-1" baseline="0">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900" b="0" i="0" u="none" strike="noStrike" cap="none" spc="-1" baseline="0">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900" b="0" i="0" u="none" strike="noStrike" cap="none" spc="-1"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www.enicbcmed.eu/projects/tex-med-alliances" TargetMode="External"/><Relationship Id="rId2" Type="http://schemas.openxmlformats.org/officeDocument/2006/relationships/image" Target="../media/image8.jpeg"/><Relationship Id="rId1" Type="http://schemas.openxmlformats.org/officeDocument/2006/relationships/slideLayout" Target="../slideLayouts/slideLayout25.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hyperlink" Target="https://docs.google.com/forms/d/e/1FAIpQLSehOJ14lICYISb8LVkS50dSDnWFO--jBd41R48l6pBw8UsiwA/viewform" TargetMode="External"/><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jpeg"/><Relationship Id="rId3" Type="http://schemas.openxmlformats.org/officeDocument/2006/relationships/image" Target="../media/image17.png"/><Relationship Id="rId7" Type="http://schemas.openxmlformats.org/officeDocument/2006/relationships/image" Target="../media/image21.jpeg"/><Relationship Id="rId12" Type="http://schemas.openxmlformats.org/officeDocument/2006/relationships/image" Target="../media/image26.jpeg"/><Relationship Id="rId17" Type="http://schemas.openxmlformats.org/officeDocument/2006/relationships/image" Target="../media/image31.jpeg"/><Relationship Id="rId2" Type="http://schemas.openxmlformats.org/officeDocument/2006/relationships/image" Target="../media/image16.jpeg"/><Relationship Id="rId16" Type="http://schemas.openxmlformats.org/officeDocument/2006/relationships/image" Target="../media/image30.jpeg"/><Relationship Id="rId20" Type="http://schemas.openxmlformats.org/officeDocument/2006/relationships/image" Target="../media/image34.png"/><Relationship Id="rId1" Type="http://schemas.openxmlformats.org/officeDocument/2006/relationships/slideLayout" Target="../slideLayouts/slideLayout25.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jpeg"/><Relationship Id="rId10" Type="http://schemas.openxmlformats.org/officeDocument/2006/relationships/image" Target="../media/image24.png"/><Relationship Id="rId19" Type="http://schemas.openxmlformats.org/officeDocument/2006/relationships/image" Target="../media/image33.jpe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5.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hyperlink" Target="mailto:hani@texmedalliances.eu" TargetMode="External"/><Relationship Id="rId3" Type="http://schemas.openxmlformats.org/officeDocument/2006/relationships/hyperlink" Target="mailto:francesco@texmedalliances.eu" TargetMode="External"/><Relationship Id="rId7" Type="http://schemas.openxmlformats.org/officeDocument/2006/relationships/hyperlink" Target="mailto:l.incagli@confindustriatoscananord.it" TargetMode="External"/><Relationship Id="rId2" Type="http://schemas.openxmlformats.org/officeDocument/2006/relationships/hyperlink" Target="mailto:susanna@texmedalliances.eu" TargetMode="External"/><Relationship Id="rId1" Type="http://schemas.openxmlformats.org/officeDocument/2006/relationships/slideLayout" Target="../slideLayouts/slideLayout1.xml"/><Relationship Id="rId6" Type="http://schemas.openxmlformats.org/officeDocument/2006/relationships/hyperlink" Target="mailto:rym.charradi@cettex.com.tn" TargetMode="External"/><Relationship Id="rId5" Type="http://schemas.openxmlformats.org/officeDocument/2006/relationships/hyperlink" Target="mailto:monica@texmedalliances.eu" TargetMode="External"/><Relationship Id="rId10" Type="http://schemas.openxmlformats.org/officeDocument/2006/relationships/image" Target="../media/image9.jpeg"/><Relationship Id="rId4" Type="http://schemas.openxmlformats.org/officeDocument/2006/relationships/hyperlink" Target="mailto:ramzi.mfcpole@gmail.com" TargetMode="External"/><Relationship Id="rId9" Type="http://schemas.openxmlformats.org/officeDocument/2006/relationships/hyperlink" Target="mailto:Fadel.Labadi@ACI.ORG.JO"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hyperlink" Target="mailto:annar@texfor.es" TargetMode="External"/><Relationship Id="rId3" Type="http://schemas.openxmlformats.org/officeDocument/2006/relationships/image" Target="../media/image35.png"/><Relationship Id="rId7" Type="http://schemas.openxmlformats.org/officeDocument/2006/relationships/image" Target="../media/image37.jpeg"/><Relationship Id="rId12" Type="http://schemas.openxmlformats.org/officeDocument/2006/relationships/hyperlink" Target="mailto:luz@texfor.es" TargetMode="External"/><Relationship Id="rId17" Type="http://schemas.openxmlformats.org/officeDocument/2006/relationships/image" Target="../media/image9.jpeg"/><Relationship Id="rId2" Type="http://schemas.openxmlformats.org/officeDocument/2006/relationships/image" Target="../media/image8.jpeg"/><Relationship Id="rId16" Type="http://schemas.openxmlformats.org/officeDocument/2006/relationships/hyperlink" Target="https://www.linkedin.com/company/texmedalliances/about/" TargetMode="External"/><Relationship Id="rId1" Type="http://schemas.openxmlformats.org/officeDocument/2006/relationships/slideLayout" Target="../slideLayouts/slideLayout1.xml"/><Relationship Id="rId6" Type="http://schemas.openxmlformats.org/officeDocument/2006/relationships/hyperlink" Target="https://www.facebook.com/Tex-Med-Alliances-100910038198247/?view_public_for=100910038198247" TargetMode="External"/><Relationship Id="rId11" Type="http://schemas.openxmlformats.org/officeDocument/2006/relationships/hyperlink" Target="https://twitter.com/TexMedAlliances" TargetMode="External"/><Relationship Id="rId5" Type="http://schemas.openxmlformats.org/officeDocument/2006/relationships/image" Target="../media/image36.png"/><Relationship Id="rId15" Type="http://schemas.openxmlformats.org/officeDocument/2006/relationships/hyperlink" Target="mailto:monica@texfor.es" TargetMode="External"/><Relationship Id="rId10" Type="http://schemas.openxmlformats.org/officeDocument/2006/relationships/image" Target="../media/image39.png"/><Relationship Id="rId4" Type="http://schemas.openxmlformats.org/officeDocument/2006/relationships/hyperlink" Target="http://www.enicbcmed.eu/projects/tex-med-alliances" TargetMode="External"/><Relationship Id="rId9" Type="http://schemas.openxmlformats.org/officeDocument/2006/relationships/hyperlink" Target="https://www.instagram.com/texmedalliances/?igshid=cyzeup19xs02" TargetMode="External"/><Relationship Id="rId14" Type="http://schemas.openxmlformats.org/officeDocument/2006/relationships/hyperlink" Target="mailto:sustainability@texfor.es"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www.enicbcmed.eu/"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5" name="CustomShape 1"/>
          <p:cNvSpPr txBox="1"/>
          <p:nvPr/>
        </p:nvSpPr>
        <p:spPr>
          <a:xfrm>
            <a:off x="902508" y="3214588"/>
            <a:ext cx="6988579" cy="3768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199" tIns="34199" rIns="34199" bIns="34199">
            <a:spAutoFit/>
          </a:bodyPr>
          <a:lstStyle/>
          <a:p>
            <a:pPr algn="ctr">
              <a:defRPr sz="1200">
                <a:solidFill>
                  <a:srgbClr val="091F5C"/>
                </a:solidFill>
              </a:defRPr>
            </a:pPr>
            <a:r>
              <a:rPr sz="2000" dirty="0"/>
              <a:t>Webinar </a:t>
            </a:r>
            <a:r>
              <a:rPr lang="en-US" sz="2000" dirty="0"/>
              <a:t>22 de </a:t>
            </a:r>
            <a:r>
              <a:rPr lang="en-US" sz="2000" dirty="0" err="1"/>
              <a:t>octubre</a:t>
            </a:r>
            <a:r>
              <a:rPr lang="en-US" sz="2000" dirty="0"/>
              <a:t> de </a:t>
            </a:r>
            <a:r>
              <a:rPr sz="2000" dirty="0"/>
              <a:t>2020 </a:t>
            </a:r>
          </a:p>
        </p:txBody>
      </p:sp>
      <p:sp>
        <p:nvSpPr>
          <p:cNvPr id="386" name="CustomShape 1"/>
          <p:cNvSpPr txBox="1"/>
          <p:nvPr/>
        </p:nvSpPr>
        <p:spPr>
          <a:xfrm>
            <a:off x="449822" y="1358570"/>
            <a:ext cx="8141728" cy="17926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199" tIns="34199" rIns="34199" bIns="34199">
            <a:spAutoFit/>
          </a:bodyPr>
          <a:lstStyle/>
          <a:p>
            <a:pPr algn="ctr">
              <a:defRPr sz="2400" spc="0">
                <a:solidFill>
                  <a:srgbClr val="7CCDF4"/>
                </a:solidFill>
              </a:defRPr>
            </a:pPr>
            <a:r>
              <a:rPr lang="en-US" dirty="0" err="1">
                <a:solidFill>
                  <a:schemeClr val="accent5">
                    <a:lumMod val="75000"/>
                  </a:schemeClr>
                </a:solidFill>
              </a:rPr>
              <a:t>Apoyando</a:t>
            </a:r>
            <a:r>
              <a:rPr lang="en-US" dirty="0">
                <a:solidFill>
                  <a:schemeClr val="accent5">
                    <a:lumMod val="75000"/>
                  </a:schemeClr>
                </a:solidFill>
              </a:rPr>
              <a:t> a los </a:t>
            </a:r>
            <a:r>
              <a:rPr lang="en-US" dirty="0" err="1">
                <a:solidFill>
                  <a:schemeClr val="accent5">
                    <a:lumMod val="75000"/>
                  </a:schemeClr>
                </a:solidFill>
              </a:rPr>
              <a:t>afectados</a:t>
            </a:r>
            <a:r>
              <a:rPr lang="en-US" dirty="0">
                <a:solidFill>
                  <a:schemeClr val="accent5">
                    <a:lumMod val="75000"/>
                  </a:schemeClr>
                </a:solidFill>
              </a:rPr>
              <a:t> por COVID-19 </a:t>
            </a:r>
            <a:r>
              <a:rPr lang="en-US" dirty="0" err="1">
                <a:solidFill>
                  <a:schemeClr val="accent5">
                    <a:lumMod val="75000"/>
                  </a:schemeClr>
                </a:solidFill>
              </a:rPr>
              <a:t>en</a:t>
            </a:r>
            <a:r>
              <a:rPr lang="en-US" dirty="0">
                <a:solidFill>
                  <a:schemeClr val="accent5">
                    <a:lumMod val="75000"/>
                  </a:schemeClr>
                </a:solidFill>
              </a:rPr>
              <a:t> la </a:t>
            </a:r>
            <a:r>
              <a:rPr lang="en-US" dirty="0" err="1">
                <a:solidFill>
                  <a:schemeClr val="accent5">
                    <a:lumMod val="75000"/>
                  </a:schemeClr>
                </a:solidFill>
              </a:rPr>
              <a:t>industria</a:t>
            </a:r>
            <a:r>
              <a:rPr lang="en-US" dirty="0">
                <a:solidFill>
                  <a:schemeClr val="accent5">
                    <a:lumMod val="75000"/>
                  </a:schemeClr>
                </a:solidFill>
              </a:rPr>
              <a:t> del </a:t>
            </a:r>
            <a:r>
              <a:rPr lang="en-US" dirty="0" err="1">
                <a:solidFill>
                  <a:schemeClr val="accent5">
                    <a:lumMod val="75000"/>
                  </a:schemeClr>
                </a:solidFill>
              </a:rPr>
              <a:t>textil</a:t>
            </a:r>
            <a:r>
              <a:rPr lang="en-US" dirty="0">
                <a:solidFill>
                  <a:schemeClr val="accent5">
                    <a:lumMod val="75000"/>
                  </a:schemeClr>
                </a:solidFill>
              </a:rPr>
              <a:t> y la </a:t>
            </a:r>
            <a:r>
              <a:rPr lang="en-US" dirty="0" err="1">
                <a:solidFill>
                  <a:schemeClr val="accent5">
                    <a:lumMod val="75000"/>
                  </a:schemeClr>
                </a:solidFill>
              </a:rPr>
              <a:t>confección</a:t>
            </a:r>
            <a:r>
              <a:rPr lang="en-US" dirty="0">
                <a:solidFill>
                  <a:schemeClr val="accent5">
                    <a:lumMod val="75000"/>
                  </a:schemeClr>
                </a:solidFill>
              </a:rPr>
              <a:t> </a:t>
            </a:r>
            <a:r>
              <a:rPr lang="en-US" dirty="0" err="1">
                <a:solidFill>
                  <a:schemeClr val="accent5">
                    <a:lumMod val="75000"/>
                  </a:schemeClr>
                </a:solidFill>
              </a:rPr>
              <a:t>en</a:t>
            </a:r>
            <a:r>
              <a:rPr lang="en-US" dirty="0">
                <a:solidFill>
                  <a:schemeClr val="accent5">
                    <a:lumMod val="75000"/>
                  </a:schemeClr>
                </a:solidFill>
              </a:rPr>
              <a:t>:</a:t>
            </a:r>
          </a:p>
          <a:p>
            <a:pPr algn="ctr">
              <a:defRPr sz="2400" spc="0">
                <a:solidFill>
                  <a:srgbClr val="7CCDF4"/>
                </a:solidFill>
              </a:defRPr>
            </a:pPr>
            <a:br>
              <a:rPr dirty="0">
                <a:solidFill>
                  <a:schemeClr val="accent5">
                    <a:lumMod val="75000"/>
                  </a:schemeClr>
                </a:solidFill>
              </a:rPr>
            </a:br>
            <a:r>
              <a:rPr sz="1600" b="1" dirty="0">
                <a:solidFill>
                  <a:schemeClr val="accent5">
                    <a:lumMod val="75000"/>
                  </a:schemeClr>
                </a:solidFill>
              </a:rPr>
              <a:t>· </a:t>
            </a:r>
            <a:r>
              <a:rPr lang="es-ES" sz="1600" b="1" dirty="0">
                <a:solidFill>
                  <a:schemeClr val="accent5">
                    <a:lumMod val="75000"/>
                  </a:schemeClr>
                </a:solidFill>
              </a:rPr>
              <a:t>Internacionalización</a:t>
            </a:r>
            <a:r>
              <a:rPr sz="1600" b="1" dirty="0">
                <a:solidFill>
                  <a:schemeClr val="accent5">
                    <a:lumMod val="75000"/>
                  </a:schemeClr>
                </a:solidFill>
              </a:rPr>
              <a:t>· </a:t>
            </a:r>
            <a:r>
              <a:rPr lang="es-ES" sz="1600" b="1" dirty="0">
                <a:solidFill>
                  <a:schemeClr val="accent5">
                    <a:lumMod val="75000"/>
                  </a:schemeClr>
                </a:solidFill>
              </a:rPr>
              <a:t>Innovación</a:t>
            </a:r>
            <a:r>
              <a:rPr sz="1600" b="1" dirty="0">
                <a:solidFill>
                  <a:schemeClr val="accent5">
                    <a:lumMod val="75000"/>
                  </a:schemeClr>
                </a:solidFill>
              </a:rPr>
              <a:t>· </a:t>
            </a:r>
            <a:r>
              <a:rPr lang="es-ES" sz="1600" b="1" dirty="0">
                <a:solidFill>
                  <a:schemeClr val="accent5">
                    <a:lumMod val="75000"/>
                  </a:schemeClr>
                </a:solidFill>
              </a:rPr>
              <a:t>Economía Circular</a:t>
            </a:r>
            <a:r>
              <a:rPr sz="1600" b="1" dirty="0">
                <a:solidFill>
                  <a:schemeClr val="accent5">
                    <a:lumMod val="75000"/>
                  </a:schemeClr>
                </a:solidFill>
              </a:rPr>
              <a:t>· </a:t>
            </a:r>
            <a:br>
              <a:rPr dirty="0">
                <a:solidFill>
                  <a:schemeClr val="accent5">
                    <a:lumMod val="75000"/>
                  </a:schemeClr>
                </a:solidFill>
              </a:rPr>
            </a:br>
            <a:endParaRPr dirty="0">
              <a:solidFill>
                <a:schemeClr val="accent5">
                  <a:lumMod val="75000"/>
                </a:schemeClr>
              </a:solidFill>
            </a:endParaRPr>
          </a:p>
        </p:txBody>
      </p:sp>
      <p:pic>
        <p:nvPicPr>
          <p:cNvPr id="2" name="Image 3" descr="Image 3">
            <a:extLst>
              <a:ext uri="{FF2B5EF4-FFF2-40B4-BE49-F238E27FC236}">
                <a16:creationId xmlns:a16="http://schemas.microsoft.com/office/drawing/2014/main" id="{8E0646FB-42AC-486E-89D3-22D4A3861FC8}"/>
              </a:ext>
            </a:extLst>
          </p:cNvPr>
          <p:cNvPicPr>
            <a:picLocks noChangeAspect="1"/>
          </p:cNvPicPr>
          <p:nvPr/>
        </p:nvPicPr>
        <p:blipFill>
          <a:blip r:embed="rId3"/>
          <a:stretch>
            <a:fillRect/>
          </a:stretch>
        </p:blipFill>
        <p:spPr>
          <a:xfrm>
            <a:off x="449822" y="196901"/>
            <a:ext cx="2864878" cy="1001224"/>
          </a:xfrm>
          <a:prstGeom prst="rect">
            <a:avLst/>
          </a:prstGeom>
          <a:ln w="12700">
            <a:miter lim="400000"/>
          </a:ln>
        </p:spPr>
      </p:pic>
      <p:pic>
        <p:nvPicPr>
          <p:cNvPr id="3" name="Imagen 2" descr="Logotipo, nombre de la empresa&#10;&#10;Descripción generada automáticamente">
            <a:extLst>
              <a:ext uri="{FF2B5EF4-FFF2-40B4-BE49-F238E27FC236}">
                <a16:creationId xmlns:a16="http://schemas.microsoft.com/office/drawing/2014/main" id="{180AA831-ADBE-46C3-9F52-F721CF441D5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538" b="6379"/>
          <a:stretch/>
        </p:blipFill>
        <p:spPr>
          <a:xfrm>
            <a:off x="6236520" y="196901"/>
            <a:ext cx="2062003" cy="704052"/>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18" name="CustomShape 1"/>
          <p:cNvSpPr txBox="1"/>
          <p:nvPr/>
        </p:nvSpPr>
        <p:spPr>
          <a:xfrm>
            <a:off x="512372" y="563101"/>
            <a:ext cx="7507306" cy="438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199" tIns="34199" rIns="34199" bIns="34199">
            <a:spAutoFit/>
          </a:bodyPr>
          <a:lstStyle>
            <a:lvl1pPr>
              <a:defRPr sz="2400" spc="-1">
                <a:solidFill>
                  <a:srgbClr val="7CCDF4"/>
                </a:solidFill>
              </a:defRPr>
            </a:lvl1pPr>
          </a:lstStyle>
          <a:p>
            <a:r>
              <a:rPr lang="es-ES" dirty="0">
                <a:solidFill>
                  <a:schemeClr val="accent5">
                    <a:lumMod val="75000"/>
                  </a:schemeClr>
                </a:solidFill>
              </a:rPr>
              <a:t>Como solicitar la participación en las iniciativas:</a:t>
            </a:r>
            <a:endParaRPr dirty="0">
              <a:solidFill>
                <a:schemeClr val="accent5">
                  <a:lumMod val="75000"/>
                </a:schemeClr>
              </a:solidFill>
            </a:endParaRPr>
          </a:p>
        </p:txBody>
      </p:sp>
      <p:sp>
        <p:nvSpPr>
          <p:cNvPr id="419" name="Rettangolo 1"/>
          <p:cNvSpPr txBox="1"/>
          <p:nvPr/>
        </p:nvSpPr>
        <p:spPr>
          <a:xfrm>
            <a:off x="512372" y="1177244"/>
            <a:ext cx="7762249" cy="3066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73789" indent="-173789">
              <a:lnSpc>
                <a:spcPct val="120000"/>
              </a:lnSpc>
              <a:spcBef>
                <a:spcPts val="300"/>
              </a:spcBef>
              <a:buSzPct val="100000"/>
              <a:buAutoNum type="arabicPeriod"/>
              <a:defRPr sz="1200" spc="0">
                <a:solidFill>
                  <a:srgbClr val="081E5C"/>
                </a:solidFill>
              </a:defRPr>
            </a:pPr>
            <a:r>
              <a:rPr lang="es-ES" sz="1300" b="1" dirty="0">
                <a:solidFill>
                  <a:schemeClr val="accent5">
                    <a:lumMod val="75000"/>
                  </a:schemeClr>
                </a:solidFill>
              </a:rPr>
              <a:t>Contacta al colaborador del proyecto en tu país</a:t>
            </a:r>
            <a:r>
              <a:rPr sz="1300" b="1" dirty="0">
                <a:solidFill>
                  <a:schemeClr val="accent5">
                    <a:lumMod val="75000"/>
                  </a:schemeClr>
                </a:solidFill>
              </a:rPr>
              <a:t>:</a:t>
            </a:r>
            <a:r>
              <a:rPr sz="1300" dirty="0">
                <a:solidFill>
                  <a:schemeClr val="accent5">
                    <a:lumMod val="75000"/>
                  </a:schemeClr>
                </a:solidFill>
              </a:rPr>
              <a:t> </a:t>
            </a:r>
            <a:r>
              <a:rPr sz="1300" dirty="0"/>
              <a:t>(</a:t>
            </a:r>
            <a:r>
              <a:rPr lang="es-ES" sz="1300" dirty="0"/>
              <a:t>para</a:t>
            </a:r>
            <a:r>
              <a:rPr sz="1300" dirty="0"/>
              <a:t> </a:t>
            </a:r>
            <a:r>
              <a:rPr lang="en-US" sz="1300" dirty="0" err="1"/>
              <a:t>España</a:t>
            </a:r>
            <a:r>
              <a:rPr lang="en-US" sz="1300" dirty="0"/>
              <a:t>, </a:t>
            </a:r>
            <a:r>
              <a:rPr lang="es-ES" sz="1300" dirty="0"/>
              <a:t>TEXFOR,</a:t>
            </a:r>
            <a:r>
              <a:rPr sz="1300" dirty="0"/>
              <a:t> </a:t>
            </a:r>
            <a:r>
              <a:rPr lang="es-ES" sz="1300" dirty="0"/>
              <a:t>y manifiesta tu interés en participar</a:t>
            </a:r>
            <a:r>
              <a:rPr sz="1300" dirty="0"/>
              <a:t>.</a:t>
            </a:r>
            <a:r>
              <a:rPr lang="es-ES" sz="1300" dirty="0"/>
              <a:t> Recibirás indicaciones y ayuda en el proceso de inscripción y para beneficiarte de nuestras propuestas.</a:t>
            </a:r>
            <a:r>
              <a:rPr sz="1300" dirty="0"/>
              <a:t> </a:t>
            </a:r>
            <a:br>
              <a:rPr sz="1300" dirty="0"/>
            </a:br>
            <a:endParaRPr sz="1300" dirty="0"/>
          </a:p>
          <a:p>
            <a:pPr marL="173789" indent="-173789">
              <a:lnSpc>
                <a:spcPct val="120000"/>
              </a:lnSpc>
              <a:spcBef>
                <a:spcPts val="300"/>
              </a:spcBef>
              <a:buSzPct val="100000"/>
              <a:buAutoNum type="arabicPeriod"/>
              <a:defRPr sz="1200" spc="0">
                <a:solidFill>
                  <a:srgbClr val="081E5C"/>
                </a:solidFill>
              </a:defRPr>
            </a:pPr>
            <a:r>
              <a:rPr lang="es-ES" sz="1300" b="1" dirty="0">
                <a:solidFill>
                  <a:schemeClr val="accent5">
                    <a:lumMod val="75000"/>
                  </a:schemeClr>
                </a:solidFill>
              </a:rPr>
              <a:t>Aplica a la convocatoria para las subvenciones</a:t>
            </a:r>
            <a:r>
              <a:rPr sz="1300" b="1" dirty="0">
                <a:solidFill>
                  <a:srgbClr val="8FCAF0"/>
                </a:solidFill>
              </a:rPr>
              <a:t>: </a:t>
            </a:r>
            <a:r>
              <a:rPr lang="es-ES" sz="1300" dirty="0">
                <a:solidFill>
                  <a:srgbClr val="091E5D"/>
                </a:solidFill>
              </a:rPr>
              <a:t>para recibir la ayuda financiera </a:t>
            </a:r>
            <a:r>
              <a:rPr sz="1300" dirty="0">
                <a:solidFill>
                  <a:srgbClr val="DA622B"/>
                </a:solidFill>
              </a:rPr>
              <a:t>(M</a:t>
            </a:r>
            <a:r>
              <a:rPr lang="es-ES" sz="1300" dirty="0">
                <a:solidFill>
                  <a:srgbClr val="DA622B"/>
                </a:solidFill>
              </a:rPr>
              <a:t>á</a:t>
            </a:r>
            <a:r>
              <a:rPr sz="1300" dirty="0">
                <a:solidFill>
                  <a:srgbClr val="DA622B"/>
                </a:solidFill>
              </a:rPr>
              <a:t>x 10.000 Euro</a:t>
            </a:r>
            <a:r>
              <a:rPr lang="es-ES" sz="1300" dirty="0">
                <a:solidFill>
                  <a:srgbClr val="DA622B"/>
                </a:solidFill>
              </a:rPr>
              <a:t>s</a:t>
            </a:r>
            <a:r>
              <a:rPr sz="1300" dirty="0">
                <a:solidFill>
                  <a:srgbClr val="DA622B"/>
                </a:solidFill>
              </a:rPr>
              <a:t>)</a:t>
            </a:r>
            <a:r>
              <a:rPr sz="1300" dirty="0">
                <a:solidFill>
                  <a:srgbClr val="091E5D"/>
                </a:solidFill>
              </a:rPr>
              <a:t> </a:t>
            </a:r>
            <a:r>
              <a:rPr lang="es-ES" sz="1300" dirty="0">
                <a:solidFill>
                  <a:srgbClr val="091E5D"/>
                </a:solidFill>
              </a:rPr>
              <a:t>para cubrir una serie de gastos específicos relacionados con los resultados y las actividades de las propuestas seleccionadas. </a:t>
            </a:r>
          </a:p>
          <a:p>
            <a:pPr>
              <a:lnSpc>
                <a:spcPct val="120000"/>
              </a:lnSpc>
              <a:spcBef>
                <a:spcPts val="300"/>
              </a:spcBef>
              <a:buSzPct val="100000"/>
              <a:defRPr sz="1200" spc="0">
                <a:solidFill>
                  <a:srgbClr val="081E5C"/>
                </a:solidFill>
              </a:defRPr>
            </a:pPr>
            <a:r>
              <a:rPr lang="es-ES" sz="1300" dirty="0">
                <a:solidFill>
                  <a:srgbClr val="DA622B"/>
                </a:solidFill>
              </a:rPr>
              <a:t>Primer plazo</a:t>
            </a:r>
            <a:r>
              <a:rPr sz="1300" dirty="0">
                <a:solidFill>
                  <a:srgbClr val="DA622B"/>
                </a:solidFill>
              </a:rPr>
              <a:t>: </a:t>
            </a:r>
            <a:r>
              <a:rPr lang="es-ES" sz="1300" dirty="0">
                <a:solidFill>
                  <a:srgbClr val="DA622B"/>
                </a:solidFill>
              </a:rPr>
              <a:t>hasta el </a:t>
            </a:r>
            <a:r>
              <a:rPr sz="1300" dirty="0">
                <a:solidFill>
                  <a:srgbClr val="DA622B"/>
                </a:solidFill>
              </a:rPr>
              <a:t>7 </a:t>
            </a:r>
            <a:r>
              <a:rPr lang="es-ES" sz="1300" dirty="0">
                <a:solidFill>
                  <a:srgbClr val="DA622B"/>
                </a:solidFill>
              </a:rPr>
              <a:t>de </a:t>
            </a:r>
            <a:r>
              <a:rPr lang="es-ES" sz="1300" dirty="0" err="1">
                <a:solidFill>
                  <a:srgbClr val="DA622B"/>
                </a:solidFill>
              </a:rPr>
              <a:t>diciem</a:t>
            </a:r>
            <a:r>
              <a:rPr sz="1300" dirty="0">
                <a:solidFill>
                  <a:srgbClr val="DA622B"/>
                </a:solidFill>
              </a:rPr>
              <a:t>b</a:t>
            </a:r>
            <a:r>
              <a:rPr lang="es-ES" sz="1300" dirty="0">
                <a:solidFill>
                  <a:srgbClr val="DA622B"/>
                </a:solidFill>
              </a:rPr>
              <a:t>re de</a:t>
            </a:r>
            <a:r>
              <a:rPr sz="1300" dirty="0">
                <a:solidFill>
                  <a:srgbClr val="DA622B"/>
                </a:solidFill>
              </a:rPr>
              <a:t> 2020</a:t>
            </a:r>
            <a:br>
              <a:rPr sz="1300" dirty="0">
                <a:solidFill>
                  <a:srgbClr val="D9632B"/>
                </a:solidFill>
              </a:rPr>
            </a:br>
            <a:r>
              <a:rPr lang="es-ES" sz="1300" i="1" spc="0" dirty="0">
                <a:solidFill>
                  <a:srgbClr val="091F5C"/>
                </a:solidFill>
              </a:rPr>
              <a:t>Convocatoria de la subvención en</a:t>
            </a:r>
            <a:r>
              <a:rPr sz="1300" i="1" spc="0" dirty="0">
                <a:solidFill>
                  <a:srgbClr val="091F5C"/>
                </a:solidFill>
              </a:rPr>
              <a:t>: </a:t>
            </a:r>
            <a:r>
              <a:rPr sz="1300" u="sng" dirty="0">
                <a:solidFill>
                  <a:srgbClr val="0563C1"/>
                </a:solidFill>
                <a:uFill>
                  <a:solidFill>
                    <a:srgbClr val="0563C1"/>
                  </a:solidFill>
                </a:uFill>
                <a:hlinkClick r:id="rId3"/>
              </a:rPr>
              <a:t>www.enicbcmed.eu/projects/tex-med-alliances</a:t>
            </a:r>
            <a:br>
              <a:rPr sz="1300" i="1" spc="0" dirty="0">
                <a:solidFill>
                  <a:srgbClr val="091F5C"/>
                </a:solidFill>
              </a:rPr>
            </a:br>
            <a:endParaRPr sz="1300" b="1" dirty="0">
              <a:solidFill>
                <a:srgbClr val="8FCAF0"/>
              </a:solidFill>
            </a:endParaRPr>
          </a:p>
          <a:p>
            <a:pPr>
              <a:lnSpc>
                <a:spcPct val="120000"/>
              </a:lnSpc>
              <a:spcBef>
                <a:spcPts val="300"/>
              </a:spcBef>
              <a:buSzPct val="100000"/>
              <a:defRPr sz="1200" spc="0">
                <a:solidFill>
                  <a:srgbClr val="081E5C"/>
                </a:solidFill>
              </a:defRPr>
            </a:pPr>
            <a:r>
              <a:rPr lang="en-US" sz="1300" b="1" dirty="0">
                <a:solidFill>
                  <a:schemeClr val="accent5">
                    <a:lumMod val="75000"/>
                  </a:schemeClr>
                </a:solidFill>
              </a:rPr>
              <a:t>3. </a:t>
            </a:r>
            <a:r>
              <a:rPr lang="en-US" sz="1300" b="1" dirty="0" err="1">
                <a:solidFill>
                  <a:schemeClr val="accent5">
                    <a:lumMod val="75000"/>
                  </a:schemeClr>
                </a:solidFill>
              </a:rPr>
              <a:t>Firma</a:t>
            </a:r>
            <a:r>
              <a:rPr lang="en-US" sz="1300" b="1" dirty="0">
                <a:solidFill>
                  <a:schemeClr val="accent5">
                    <a:lumMod val="75000"/>
                  </a:schemeClr>
                </a:solidFill>
              </a:rPr>
              <a:t> la </a:t>
            </a:r>
            <a:r>
              <a:rPr lang="en-US" sz="1300" b="1" dirty="0" err="1">
                <a:solidFill>
                  <a:schemeClr val="accent5">
                    <a:lumMod val="75000"/>
                  </a:schemeClr>
                </a:solidFill>
              </a:rPr>
              <a:t>Declaración</a:t>
            </a:r>
            <a:r>
              <a:rPr lang="en-US" sz="1300" b="1" dirty="0">
                <a:solidFill>
                  <a:schemeClr val="accent5">
                    <a:lumMod val="75000"/>
                  </a:schemeClr>
                </a:solidFill>
              </a:rPr>
              <a:t> de </a:t>
            </a:r>
            <a:r>
              <a:rPr lang="en-US" sz="1300" b="1" dirty="0" err="1">
                <a:solidFill>
                  <a:schemeClr val="accent5">
                    <a:lumMod val="75000"/>
                  </a:schemeClr>
                </a:solidFill>
              </a:rPr>
              <a:t>Participación</a:t>
            </a:r>
            <a:r>
              <a:rPr lang="en-US" sz="1300" b="1" dirty="0">
                <a:solidFill>
                  <a:schemeClr val="accent5">
                    <a:lumMod val="75000"/>
                  </a:schemeClr>
                </a:solidFill>
              </a:rPr>
              <a:t> </a:t>
            </a:r>
            <a:r>
              <a:rPr lang="es-ES" sz="1300" dirty="0"/>
              <a:t>con el colaborador que coordine el proyecto en tu país, para establecer una vinculación formal con la iniciativa elegida.</a:t>
            </a:r>
            <a:endParaRPr sz="1300" dirty="0"/>
          </a:p>
        </p:txBody>
      </p:sp>
      <p:pic>
        <p:nvPicPr>
          <p:cNvPr id="2" name="Imagen 1" descr="Logotipo, nombre de la empresa&#10;&#10;Descripción generada automáticamente">
            <a:extLst>
              <a:ext uri="{FF2B5EF4-FFF2-40B4-BE49-F238E27FC236}">
                <a16:creationId xmlns:a16="http://schemas.microsoft.com/office/drawing/2014/main" id="{63A2B76A-5F3B-4DEE-B0C1-94CBF2F2043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538" b="6379"/>
          <a:stretch/>
        </p:blipFill>
        <p:spPr>
          <a:xfrm>
            <a:off x="7433309" y="101329"/>
            <a:ext cx="1156095" cy="394738"/>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4" name="Picture 2" descr="Picture 2"/>
          <p:cNvPicPr>
            <a:picLocks noChangeAspect="1"/>
          </p:cNvPicPr>
          <p:nvPr/>
        </p:nvPicPr>
        <p:blipFill>
          <a:blip r:embed="rId2"/>
          <a:stretch>
            <a:fillRect/>
          </a:stretch>
        </p:blipFill>
        <p:spPr>
          <a:xfrm>
            <a:off x="1389" y="0"/>
            <a:ext cx="9141193" cy="5143508"/>
          </a:xfrm>
          <a:prstGeom prst="rect">
            <a:avLst/>
          </a:prstGeom>
          <a:ln w="12700">
            <a:miter lim="400000"/>
          </a:ln>
        </p:spPr>
      </p:pic>
      <p:sp>
        <p:nvSpPr>
          <p:cNvPr id="555" name="CustomShape 2"/>
          <p:cNvSpPr txBox="1"/>
          <p:nvPr/>
        </p:nvSpPr>
        <p:spPr>
          <a:xfrm>
            <a:off x="259521" y="1533397"/>
            <a:ext cx="8624928" cy="6846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199" tIns="34199" rIns="34199" bIns="34199">
            <a:spAutoFit/>
          </a:bodyPr>
          <a:lstStyle>
            <a:lvl1pPr algn="ctr">
              <a:defRPr sz="2400" b="1" spc="-1">
                <a:solidFill>
                  <a:srgbClr val="EA590D"/>
                </a:solidFill>
              </a:defRPr>
            </a:lvl1pPr>
          </a:lstStyle>
          <a:p>
            <a:pPr>
              <a:defRPr sz="2000" spc="-1"/>
            </a:pPr>
            <a:r>
              <a:rPr lang="es-ES" sz="2000" spc="-1" dirty="0"/>
              <a:t>Economía circular para el sector </a:t>
            </a:r>
          </a:p>
          <a:p>
            <a:pPr>
              <a:defRPr sz="2000" spc="-1"/>
            </a:pPr>
            <a:r>
              <a:rPr lang="es-ES" sz="2000" spc="-1" dirty="0"/>
              <a:t>Textil y de la Confección</a:t>
            </a:r>
            <a:endParaRPr sz="2000" spc="-1" dirty="0"/>
          </a:p>
        </p:txBody>
      </p:sp>
      <p:sp>
        <p:nvSpPr>
          <p:cNvPr id="556" name="Rectangle 7"/>
          <p:cNvSpPr txBox="1"/>
          <p:nvPr/>
        </p:nvSpPr>
        <p:spPr>
          <a:xfrm>
            <a:off x="2251893" y="2296616"/>
            <a:ext cx="4640213" cy="323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500" b="1">
                <a:solidFill>
                  <a:srgbClr val="002060"/>
                </a:solidFill>
              </a:defRPr>
            </a:lvl1pPr>
          </a:lstStyle>
          <a:p>
            <a:r>
              <a:rPr lang="es-ES" dirty="0"/>
              <a:t>Á</a:t>
            </a:r>
            <a:r>
              <a:rPr dirty="0"/>
              <a:t>rea: </a:t>
            </a:r>
            <a:r>
              <a:rPr lang="es-ES" dirty="0"/>
              <a:t>Economía Circular</a:t>
            </a:r>
            <a:endParaRPr dirty="0"/>
          </a:p>
        </p:txBody>
      </p:sp>
      <p:pic>
        <p:nvPicPr>
          <p:cNvPr id="557" name="Image 3" descr="Image 3"/>
          <p:cNvPicPr>
            <a:picLocks noChangeAspect="1"/>
          </p:cNvPicPr>
          <p:nvPr/>
        </p:nvPicPr>
        <p:blipFill>
          <a:blip r:embed="rId3"/>
          <a:stretch>
            <a:fillRect/>
          </a:stretch>
        </p:blipFill>
        <p:spPr>
          <a:xfrm>
            <a:off x="449822" y="338100"/>
            <a:ext cx="3281516" cy="1146832"/>
          </a:xfrm>
          <a:prstGeom prst="rect">
            <a:avLst/>
          </a:prstGeom>
          <a:ln w="12700">
            <a:miter lim="400000"/>
          </a:ln>
        </p:spPr>
      </p:pic>
      <p:sp>
        <p:nvSpPr>
          <p:cNvPr id="558" name="Rectangle 7"/>
          <p:cNvSpPr txBox="1"/>
          <p:nvPr/>
        </p:nvSpPr>
        <p:spPr>
          <a:xfrm>
            <a:off x="1711852" y="2668246"/>
            <a:ext cx="5720296" cy="323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500" i="1">
                <a:solidFill>
                  <a:srgbClr val="002060"/>
                </a:solidFill>
              </a:defRPr>
            </a:lvl1pPr>
          </a:lstStyle>
          <a:p>
            <a:r>
              <a:rPr lang="en-US" dirty="0"/>
              <a:t>Mr. </a:t>
            </a:r>
            <a:r>
              <a:rPr dirty="0"/>
              <a:t>Lorenzo </a:t>
            </a:r>
            <a:r>
              <a:rPr dirty="0" err="1"/>
              <a:t>Incagli</a:t>
            </a:r>
            <a:r>
              <a:rPr dirty="0"/>
              <a:t>, Confindustria Toscana Nord. </a:t>
            </a:r>
            <a:r>
              <a:rPr lang="es-ES" dirty="0"/>
              <a:t>Italia</a:t>
            </a:r>
            <a:r>
              <a:rPr dirty="0"/>
              <a:t> </a:t>
            </a:r>
          </a:p>
        </p:txBody>
      </p:sp>
      <p:pic>
        <p:nvPicPr>
          <p:cNvPr id="2" name="Imagen 1" descr="Logotipo, nombre de la empresa&#10;&#10;Descripción generada automáticamente">
            <a:extLst>
              <a:ext uri="{FF2B5EF4-FFF2-40B4-BE49-F238E27FC236}">
                <a16:creationId xmlns:a16="http://schemas.microsoft.com/office/drawing/2014/main" id="{7A0C903C-1FDF-4A4A-BC2D-A1259BC8DFE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538" b="6379"/>
          <a:stretch/>
        </p:blipFill>
        <p:spPr>
          <a:xfrm>
            <a:off x="6831106" y="338100"/>
            <a:ext cx="1757137" cy="599958"/>
          </a:xfrm>
          <a:prstGeom prst="rect">
            <a:avLst/>
          </a:prstGeom>
        </p:spPr>
      </p:pic>
    </p:spTree>
    <p:extLst>
      <p:ext uri="{BB962C8B-B14F-4D97-AF65-F5344CB8AC3E}">
        <p14:creationId xmlns:p14="http://schemas.microsoft.com/office/powerpoint/2010/main" val="51248156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CustomShape 1">
            <a:extLst>
              <a:ext uri="{FF2B5EF4-FFF2-40B4-BE49-F238E27FC236}">
                <a16:creationId xmlns:a16="http://schemas.microsoft.com/office/drawing/2014/main" id="{AE7A6227-3FF0-4F42-9B61-7934AE6E6D8A}"/>
              </a:ext>
            </a:extLst>
          </p:cNvPr>
          <p:cNvSpPr txBox="1"/>
          <p:nvPr/>
        </p:nvSpPr>
        <p:spPr>
          <a:xfrm>
            <a:off x="487320" y="1027149"/>
            <a:ext cx="8504040" cy="4383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199" tIns="34199" rIns="34199" bIns="34199">
            <a:spAutoFit/>
          </a:bodyPr>
          <a:lstStyle>
            <a:lvl1pPr>
              <a:defRPr sz="2400" spc="-1">
                <a:solidFill>
                  <a:srgbClr val="7CCDF4"/>
                </a:solidFill>
              </a:defRPr>
            </a:lvl1pPr>
          </a:lstStyle>
          <a:p>
            <a:r>
              <a:rPr lang="es-ES" dirty="0">
                <a:solidFill>
                  <a:schemeClr val="accent5">
                    <a:lumMod val="75000"/>
                  </a:schemeClr>
                </a:solidFill>
              </a:rPr>
              <a:t>Objetivos:</a:t>
            </a:r>
            <a:endParaRPr dirty="0">
              <a:solidFill>
                <a:schemeClr val="accent5">
                  <a:lumMod val="75000"/>
                </a:schemeClr>
              </a:solidFill>
            </a:endParaRPr>
          </a:p>
        </p:txBody>
      </p:sp>
      <p:sp>
        <p:nvSpPr>
          <p:cNvPr id="3" name="Rettangolo 1">
            <a:extLst>
              <a:ext uri="{FF2B5EF4-FFF2-40B4-BE49-F238E27FC236}">
                <a16:creationId xmlns:a16="http://schemas.microsoft.com/office/drawing/2014/main" id="{173F1C0E-0821-4DC3-9925-3D9EFDFA42FB}"/>
              </a:ext>
            </a:extLst>
          </p:cNvPr>
          <p:cNvSpPr txBox="1"/>
          <p:nvPr/>
        </p:nvSpPr>
        <p:spPr>
          <a:xfrm>
            <a:off x="509108" y="1488669"/>
            <a:ext cx="7762249" cy="1692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300"/>
            </a:pPr>
            <a:r>
              <a:rPr lang="es-ES" dirty="0">
                <a:solidFill>
                  <a:srgbClr val="091E5D"/>
                </a:solidFill>
              </a:rPr>
              <a:t>Aumentar la concienciación y conocimiento de la economía circular y desarrollar prácticas innovadoras y sostenibles. </a:t>
            </a:r>
            <a:endParaRPr dirty="0">
              <a:solidFill>
                <a:srgbClr val="091E5D"/>
              </a:solidFill>
            </a:endParaRPr>
          </a:p>
          <a:p>
            <a:pPr>
              <a:defRPr sz="1300"/>
            </a:pPr>
            <a:endParaRPr dirty="0">
              <a:solidFill>
                <a:srgbClr val="091E5D"/>
              </a:solidFill>
            </a:endParaRPr>
          </a:p>
          <a:p>
            <a:pPr>
              <a:defRPr sz="1300"/>
            </a:pPr>
            <a:r>
              <a:rPr lang="es-ES" dirty="0">
                <a:solidFill>
                  <a:srgbClr val="091E5D"/>
                </a:solidFill>
              </a:rPr>
              <a:t>En particular para:</a:t>
            </a:r>
            <a:endParaRPr dirty="0">
              <a:solidFill>
                <a:srgbClr val="091E5D"/>
              </a:solidFill>
            </a:endParaRPr>
          </a:p>
          <a:p>
            <a:pPr>
              <a:defRPr sz="1300"/>
            </a:pPr>
            <a:endParaRPr dirty="0">
              <a:solidFill>
                <a:srgbClr val="091E5D"/>
              </a:solidFill>
            </a:endParaRPr>
          </a:p>
          <a:p>
            <a:pPr marL="285750" indent="-285750">
              <a:buSzPct val="100000"/>
              <a:buFont typeface="Arial"/>
              <a:buChar char="•"/>
              <a:defRPr sz="1300"/>
            </a:pPr>
            <a:r>
              <a:rPr lang="es-ES" dirty="0">
                <a:solidFill>
                  <a:srgbClr val="091E5D"/>
                </a:solidFill>
              </a:rPr>
              <a:t>Reciclaje de fibras, tejidos y productos finales. </a:t>
            </a:r>
          </a:p>
          <a:p>
            <a:pPr marL="285750" indent="-285750">
              <a:buSzPct val="100000"/>
              <a:buFont typeface="Arial"/>
              <a:buChar char="•"/>
              <a:defRPr sz="1300"/>
            </a:pPr>
            <a:r>
              <a:rPr lang="es-ES" dirty="0">
                <a:solidFill>
                  <a:srgbClr val="091E5D"/>
                </a:solidFill>
              </a:rPr>
              <a:t>Poner a disposición materiales textiles de calidad a un precio asequible para las empresas afectadas por el </a:t>
            </a:r>
            <a:r>
              <a:rPr dirty="0">
                <a:solidFill>
                  <a:srgbClr val="091E5D"/>
                </a:solidFill>
              </a:rPr>
              <a:t>Covid-19. </a:t>
            </a:r>
          </a:p>
        </p:txBody>
      </p:sp>
      <p:pic>
        <p:nvPicPr>
          <p:cNvPr id="4" name="Imagen 3" descr="Logotipo, nombre de la empresa&#10;&#10;Descripción generada automáticamente">
            <a:extLst>
              <a:ext uri="{FF2B5EF4-FFF2-40B4-BE49-F238E27FC236}">
                <a16:creationId xmlns:a16="http://schemas.microsoft.com/office/drawing/2014/main" id="{BE291A92-CD8E-4220-A4B2-DBE3661D70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538" b="6379"/>
          <a:stretch/>
        </p:blipFill>
        <p:spPr>
          <a:xfrm>
            <a:off x="7433309" y="101329"/>
            <a:ext cx="1156095" cy="394738"/>
          </a:xfrm>
          <a:prstGeom prst="rect">
            <a:avLst/>
          </a:prstGeom>
        </p:spPr>
      </p:pic>
    </p:spTree>
    <p:extLst>
      <p:ext uri="{BB962C8B-B14F-4D97-AF65-F5344CB8AC3E}">
        <p14:creationId xmlns:p14="http://schemas.microsoft.com/office/powerpoint/2010/main" val="9803249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 name="CustomShape 1">
            <a:extLst>
              <a:ext uri="{FF2B5EF4-FFF2-40B4-BE49-F238E27FC236}">
                <a16:creationId xmlns:a16="http://schemas.microsoft.com/office/drawing/2014/main" id="{E695AC98-9B9F-4F7D-8DCE-679972B8CB6E}"/>
              </a:ext>
            </a:extLst>
          </p:cNvPr>
          <p:cNvSpPr txBox="1"/>
          <p:nvPr/>
        </p:nvSpPr>
        <p:spPr>
          <a:xfrm>
            <a:off x="503801" y="757680"/>
            <a:ext cx="8504040" cy="4383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199" tIns="34199" rIns="34199" bIns="34199">
            <a:spAutoFit/>
          </a:bodyPr>
          <a:lstStyle>
            <a:lvl1pPr>
              <a:defRPr sz="2400" spc="-1">
                <a:solidFill>
                  <a:srgbClr val="7CCDF4"/>
                </a:solidFill>
              </a:defRPr>
            </a:lvl1pPr>
          </a:lstStyle>
          <a:p>
            <a:r>
              <a:rPr lang="es-ES" dirty="0">
                <a:solidFill>
                  <a:schemeClr val="accent5">
                    <a:lumMod val="75000"/>
                  </a:schemeClr>
                </a:solidFill>
              </a:rPr>
              <a:t>Próxima actividad</a:t>
            </a:r>
            <a:r>
              <a:rPr dirty="0">
                <a:solidFill>
                  <a:schemeClr val="accent5">
                    <a:lumMod val="75000"/>
                  </a:schemeClr>
                </a:solidFill>
              </a:rPr>
              <a:t>: </a:t>
            </a:r>
            <a:r>
              <a:rPr lang="es-ES" dirty="0">
                <a:solidFill>
                  <a:schemeClr val="accent5">
                    <a:lumMod val="75000"/>
                  </a:schemeClr>
                </a:solidFill>
              </a:rPr>
              <a:t>el</a:t>
            </a:r>
            <a:r>
              <a:rPr dirty="0">
                <a:solidFill>
                  <a:schemeClr val="accent5">
                    <a:lumMod val="75000"/>
                  </a:schemeClr>
                </a:solidFill>
              </a:rPr>
              <a:t> “Open Forum for Circular Economy”:</a:t>
            </a:r>
          </a:p>
        </p:txBody>
      </p:sp>
      <p:sp>
        <p:nvSpPr>
          <p:cNvPr id="5" name="Rettangolo 1">
            <a:extLst>
              <a:ext uri="{FF2B5EF4-FFF2-40B4-BE49-F238E27FC236}">
                <a16:creationId xmlns:a16="http://schemas.microsoft.com/office/drawing/2014/main" id="{265C7124-800E-4419-9527-E1BB1EBC9DD0}"/>
              </a:ext>
            </a:extLst>
          </p:cNvPr>
          <p:cNvSpPr txBox="1"/>
          <p:nvPr/>
        </p:nvSpPr>
        <p:spPr>
          <a:xfrm>
            <a:off x="503801" y="1456827"/>
            <a:ext cx="7762249" cy="20928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300"/>
            </a:pPr>
            <a:r>
              <a:rPr lang="es-ES" dirty="0">
                <a:solidFill>
                  <a:srgbClr val="091E5D"/>
                </a:solidFill>
              </a:rPr>
              <a:t>En el marco del </a:t>
            </a:r>
            <a:r>
              <a:rPr dirty="0" err="1">
                <a:solidFill>
                  <a:srgbClr val="091E5D"/>
                </a:solidFill>
              </a:rPr>
              <a:t>Tex</a:t>
            </a:r>
            <a:r>
              <a:rPr dirty="0">
                <a:solidFill>
                  <a:srgbClr val="091E5D"/>
                </a:solidFill>
              </a:rPr>
              <a:t>-Med Alliance</a:t>
            </a:r>
            <a:r>
              <a:rPr lang="es-ES" dirty="0">
                <a:solidFill>
                  <a:srgbClr val="091E5D"/>
                </a:solidFill>
              </a:rPr>
              <a:t>s</a:t>
            </a:r>
            <a:r>
              <a:rPr dirty="0">
                <a:solidFill>
                  <a:srgbClr val="091E5D"/>
                </a:solidFill>
              </a:rPr>
              <a:t> Project (TMA), </a:t>
            </a:r>
            <a:r>
              <a:rPr lang="es-ES" dirty="0">
                <a:solidFill>
                  <a:srgbClr val="091E5D"/>
                </a:solidFill>
              </a:rPr>
              <a:t>la </a:t>
            </a:r>
            <a:r>
              <a:rPr dirty="0">
                <a:solidFill>
                  <a:srgbClr val="091E5D"/>
                </a:solidFill>
              </a:rPr>
              <a:t>CTN </a:t>
            </a:r>
            <a:r>
              <a:rPr lang="es-ES" dirty="0">
                <a:solidFill>
                  <a:srgbClr val="091E5D"/>
                </a:solidFill>
              </a:rPr>
              <a:t>lanzará la plataforma online</a:t>
            </a:r>
            <a:endParaRPr dirty="0">
              <a:solidFill>
                <a:srgbClr val="091E5D"/>
              </a:solidFill>
            </a:endParaRPr>
          </a:p>
          <a:p>
            <a:pPr>
              <a:defRPr sz="1300"/>
            </a:pPr>
            <a:r>
              <a:rPr dirty="0">
                <a:solidFill>
                  <a:srgbClr val="091E5D"/>
                </a:solidFill>
              </a:rPr>
              <a:t>« Open Forum for Circular Economy » </a:t>
            </a:r>
            <a:r>
              <a:rPr lang="es-ES" dirty="0">
                <a:solidFill>
                  <a:srgbClr val="091E5D"/>
                </a:solidFill>
              </a:rPr>
              <a:t>el 5 de noviembre de 2020. </a:t>
            </a:r>
          </a:p>
          <a:p>
            <a:pPr>
              <a:defRPr sz="1300"/>
            </a:pPr>
            <a:endParaRPr dirty="0">
              <a:solidFill>
                <a:srgbClr val="091E5D"/>
              </a:solidFill>
            </a:endParaRPr>
          </a:p>
          <a:p>
            <a:pPr>
              <a:defRPr sz="1300"/>
            </a:pPr>
            <a:r>
              <a:rPr lang="es-ES" dirty="0">
                <a:solidFill>
                  <a:srgbClr val="091E5D"/>
                </a:solidFill>
              </a:rPr>
              <a:t>Expertos internacionales compartirán el conocimiento más actualizado y de primera mano en materia de Economía Circular, además de incluir testimonios que mostrarán casos de éxito sobre prácticas sostenibles en el sector del textil y la confección. </a:t>
            </a:r>
          </a:p>
          <a:p>
            <a:pPr>
              <a:defRPr sz="1300"/>
            </a:pPr>
            <a:endParaRPr dirty="0">
              <a:solidFill>
                <a:srgbClr val="091E5D"/>
              </a:solidFill>
            </a:endParaRPr>
          </a:p>
          <a:p>
            <a:pPr>
              <a:defRPr sz="1300"/>
            </a:pPr>
            <a:r>
              <a:rPr lang="es-ES" dirty="0">
                <a:solidFill>
                  <a:srgbClr val="091E5D"/>
                </a:solidFill>
              </a:rPr>
              <a:t>El foro  está</a:t>
            </a:r>
            <a:r>
              <a:rPr dirty="0">
                <a:solidFill>
                  <a:srgbClr val="091E5D"/>
                </a:solidFill>
              </a:rPr>
              <a:t> « </a:t>
            </a:r>
            <a:r>
              <a:rPr lang="es-ES" dirty="0">
                <a:solidFill>
                  <a:srgbClr val="091E5D"/>
                </a:solidFill>
              </a:rPr>
              <a:t>abierto</a:t>
            </a:r>
            <a:r>
              <a:rPr dirty="0">
                <a:solidFill>
                  <a:srgbClr val="091E5D"/>
                </a:solidFill>
              </a:rPr>
              <a:t> », </a:t>
            </a:r>
            <a:r>
              <a:rPr lang="es-ES" dirty="0">
                <a:solidFill>
                  <a:srgbClr val="091E5D"/>
                </a:solidFill>
              </a:rPr>
              <a:t>lo cual significa que se mantendrá activo durante toda la duración del proyecto para ir recopilando los mejores procesos y para recoger los casos de las </a:t>
            </a:r>
            <a:r>
              <a:rPr lang="es-ES" dirty="0" err="1">
                <a:solidFill>
                  <a:srgbClr val="091E5D"/>
                </a:solidFill>
              </a:rPr>
              <a:t>PYMEs</a:t>
            </a:r>
            <a:r>
              <a:rPr lang="es-ES" dirty="0">
                <a:solidFill>
                  <a:srgbClr val="091E5D"/>
                </a:solidFill>
              </a:rPr>
              <a:t> que participen en el proyecto de TMA. </a:t>
            </a:r>
            <a:endParaRPr dirty="0">
              <a:solidFill>
                <a:srgbClr val="091E5D"/>
              </a:solidFill>
            </a:endParaRPr>
          </a:p>
        </p:txBody>
      </p:sp>
      <p:pic>
        <p:nvPicPr>
          <p:cNvPr id="7" name="Imagen 6" descr="Logotipo, nombre de la empresa&#10;&#10;Descripción generada automáticamente">
            <a:extLst>
              <a:ext uri="{FF2B5EF4-FFF2-40B4-BE49-F238E27FC236}">
                <a16:creationId xmlns:a16="http://schemas.microsoft.com/office/drawing/2014/main" id="{618594DF-5128-4423-A43B-DACC6F18D3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538" b="6379"/>
          <a:stretch/>
        </p:blipFill>
        <p:spPr>
          <a:xfrm>
            <a:off x="7433309" y="101329"/>
            <a:ext cx="1156095" cy="394738"/>
          </a:xfrm>
          <a:prstGeom prst="rect">
            <a:avLst/>
          </a:prstGeom>
        </p:spPr>
      </p:pic>
    </p:spTree>
    <p:extLst>
      <p:ext uri="{BB962C8B-B14F-4D97-AF65-F5344CB8AC3E}">
        <p14:creationId xmlns:p14="http://schemas.microsoft.com/office/powerpoint/2010/main" val="42628364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 name="Óvalo">
            <a:extLst>
              <a:ext uri="{FF2B5EF4-FFF2-40B4-BE49-F238E27FC236}">
                <a16:creationId xmlns:a16="http://schemas.microsoft.com/office/drawing/2014/main" id="{368076B4-57C0-42A2-A950-27724DA1BD5A}"/>
              </a:ext>
            </a:extLst>
          </p:cNvPr>
          <p:cNvSpPr/>
          <p:nvPr/>
        </p:nvSpPr>
        <p:spPr>
          <a:xfrm>
            <a:off x="2456881" y="1269593"/>
            <a:ext cx="4471367" cy="2446452"/>
          </a:xfrm>
          <a:prstGeom prst="ellipse">
            <a:avLst/>
          </a:prstGeom>
          <a:solidFill>
            <a:srgbClr val="FFFFFF"/>
          </a:solidFill>
          <a:ln w="25400">
            <a:solidFill>
              <a:srgbClr val="8FCAF0"/>
            </a:solidFill>
            <a:miter/>
          </a:ln>
          <a:effectLst>
            <a:outerShdw blurRad="38100" dist="23000" dir="5400000" rotWithShape="0">
              <a:srgbClr val="000000">
                <a:alpha val="0"/>
              </a:srgbClr>
            </a:outerShdw>
          </a:effectLst>
        </p:spPr>
        <p:txBody>
          <a:bodyPr lIns="45719" rIns="45719" anchor="ctr"/>
          <a:lstStyle/>
          <a:p>
            <a:endParaRPr/>
          </a:p>
        </p:txBody>
      </p:sp>
      <p:sp>
        <p:nvSpPr>
          <p:cNvPr id="5" name="Rectángulo redondeado">
            <a:extLst>
              <a:ext uri="{FF2B5EF4-FFF2-40B4-BE49-F238E27FC236}">
                <a16:creationId xmlns:a16="http://schemas.microsoft.com/office/drawing/2014/main" id="{5E58883D-F9CC-42BC-A09C-073F413D655C}"/>
              </a:ext>
            </a:extLst>
          </p:cNvPr>
          <p:cNvSpPr/>
          <p:nvPr/>
        </p:nvSpPr>
        <p:spPr>
          <a:xfrm>
            <a:off x="5242848" y="3185695"/>
            <a:ext cx="1791825" cy="700627"/>
          </a:xfrm>
          <a:prstGeom prst="roundRect">
            <a:avLst>
              <a:gd name="adj" fmla="val 27190"/>
            </a:avLst>
          </a:prstGeom>
          <a:solidFill>
            <a:srgbClr val="F1C572"/>
          </a:solidFill>
          <a:ln w="12700">
            <a:miter lim="400000"/>
          </a:ln>
          <a:effectLst>
            <a:outerShdw blurRad="38100" dist="23000" dir="5400000" rotWithShape="0">
              <a:srgbClr val="000000">
                <a:alpha val="0"/>
              </a:srgbClr>
            </a:outerShdw>
          </a:effectLst>
        </p:spPr>
        <p:txBody>
          <a:bodyPr lIns="45719" rIns="45719" anchor="ctr"/>
          <a:lstStyle/>
          <a:p>
            <a:pPr>
              <a:defRPr>
                <a:solidFill>
                  <a:srgbClr val="FFFFFF"/>
                </a:solidFill>
              </a:defRPr>
            </a:pPr>
            <a:endParaRPr/>
          </a:p>
        </p:txBody>
      </p:sp>
      <p:sp>
        <p:nvSpPr>
          <p:cNvPr id="7" name="Rectángulo redondeado">
            <a:extLst>
              <a:ext uri="{FF2B5EF4-FFF2-40B4-BE49-F238E27FC236}">
                <a16:creationId xmlns:a16="http://schemas.microsoft.com/office/drawing/2014/main" id="{3FDAAAA5-B653-43B8-9B2E-773ADA51ACD0}"/>
              </a:ext>
            </a:extLst>
          </p:cNvPr>
          <p:cNvSpPr/>
          <p:nvPr/>
        </p:nvSpPr>
        <p:spPr>
          <a:xfrm>
            <a:off x="6353745" y="1992509"/>
            <a:ext cx="2262185" cy="683468"/>
          </a:xfrm>
          <a:prstGeom prst="roundRect">
            <a:avLst>
              <a:gd name="adj" fmla="val 27873"/>
            </a:avLst>
          </a:prstGeom>
          <a:solidFill>
            <a:srgbClr val="F1C572"/>
          </a:solidFill>
          <a:ln w="12700">
            <a:miter lim="400000"/>
          </a:ln>
          <a:effectLst>
            <a:outerShdw blurRad="38100" dist="23000" dir="5400000" rotWithShape="0">
              <a:srgbClr val="000000">
                <a:alpha val="0"/>
              </a:srgbClr>
            </a:outerShdw>
          </a:effectLst>
        </p:spPr>
        <p:txBody>
          <a:bodyPr lIns="45719" rIns="45719" anchor="ctr"/>
          <a:lstStyle/>
          <a:p>
            <a:pPr>
              <a:defRPr>
                <a:solidFill>
                  <a:srgbClr val="FFFFFF"/>
                </a:solidFill>
              </a:defRPr>
            </a:pPr>
            <a:endParaRPr/>
          </a:p>
        </p:txBody>
      </p:sp>
      <p:sp>
        <p:nvSpPr>
          <p:cNvPr id="9" name="Rectángulo redondeado">
            <a:extLst>
              <a:ext uri="{FF2B5EF4-FFF2-40B4-BE49-F238E27FC236}">
                <a16:creationId xmlns:a16="http://schemas.microsoft.com/office/drawing/2014/main" id="{EE078298-0D20-414E-95A6-652AA9453D79}"/>
              </a:ext>
            </a:extLst>
          </p:cNvPr>
          <p:cNvSpPr/>
          <p:nvPr/>
        </p:nvSpPr>
        <p:spPr>
          <a:xfrm>
            <a:off x="1882179" y="3185695"/>
            <a:ext cx="2092765" cy="700627"/>
          </a:xfrm>
          <a:prstGeom prst="roundRect">
            <a:avLst>
              <a:gd name="adj" fmla="val 27190"/>
            </a:avLst>
          </a:prstGeom>
          <a:solidFill>
            <a:srgbClr val="F1C572"/>
          </a:solidFill>
          <a:ln w="12700">
            <a:miter lim="400000"/>
          </a:ln>
          <a:effectLst>
            <a:outerShdw blurRad="38100" dist="23000" dir="5400000" rotWithShape="0">
              <a:srgbClr val="000000">
                <a:alpha val="0"/>
              </a:srgbClr>
            </a:outerShdw>
          </a:effectLst>
        </p:spPr>
        <p:txBody>
          <a:bodyPr lIns="45719" rIns="45719" anchor="ctr"/>
          <a:lstStyle/>
          <a:p>
            <a:pPr>
              <a:defRPr>
                <a:solidFill>
                  <a:srgbClr val="FFFFFF"/>
                </a:solidFill>
              </a:defRPr>
            </a:pPr>
            <a:endParaRPr/>
          </a:p>
        </p:txBody>
      </p:sp>
      <p:sp>
        <p:nvSpPr>
          <p:cNvPr id="11" name="Rectángulo redondeado">
            <a:extLst>
              <a:ext uri="{FF2B5EF4-FFF2-40B4-BE49-F238E27FC236}">
                <a16:creationId xmlns:a16="http://schemas.microsoft.com/office/drawing/2014/main" id="{CEA57F76-08C8-4996-8206-7DF73A8E447C}"/>
              </a:ext>
            </a:extLst>
          </p:cNvPr>
          <p:cNvSpPr/>
          <p:nvPr/>
        </p:nvSpPr>
        <p:spPr>
          <a:xfrm>
            <a:off x="825442" y="1992509"/>
            <a:ext cx="2208883" cy="683468"/>
          </a:xfrm>
          <a:prstGeom prst="roundRect">
            <a:avLst>
              <a:gd name="adj" fmla="val 27873"/>
            </a:avLst>
          </a:prstGeom>
          <a:solidFill>
            <a:srgbClr val="F1C572"/>
          </a:solidFill>
          <a:ln w="12700">
            <a:miter lim="400000"/>
          </a:ln>
          <a:effectLst>
            <a:outerShdw blurRad="38100" dist="23000" dir="5400000" rotWithShape="0">
              <a:srgbClr val="000000">
                <a:alpha val="0"/>
              </a:srgbClr>
            </a:outerShdw>
          </a:effectLst>
        </p:spPr>
        <p:txBody>
          <a:bodyPr lIns="45719" rIns="45719" anchor="ctr"/>
          <a:lstStyle/>
          <a:p>
            <a:pPr>
              <a:defRPr>
                <a:solidFill>
                  <a:srgbClr val="FFFFFF"/>
                </a:solidFill>
              </a:defRPr>
            </a:pPr>
            <a:endParaRPr/>
          </a:p>
        </p:txBody>
      </p:sp>
      <p:sp>
        <p:nvSpPr>
          <p:cNvPr id="13" name="Rectángulo redondeado">
            <a:extLst>
              <a:ext uri="{FF2B5EF4-FFF2-40B4-BE49-F238E27FC236}">
                <a16:creationId xmlns:a16="http://schemas.microsoft.com/office/drawing/2014/main" id="{76FB2DAB-F682-4389-9ACE-F35A2AC716C5}"/>
              </a:ext>
            </a:extLst>
          </p:cNvPr>
          <p:cNvSpPr/>
          <p:nvPr/>
        </p:nvSpPr>
        <p:spPr>
          <a:xfrm>
            <a:off x="3494334" y="1020225"/>
            <a:ext cx="2155332" cy="683468"/>
          </a:xfrm>
          <a:prstGeom prst="roundRect">
            <a:avLst>
              <a:gd name="adj" fmla="val 26143"/>
            </a:avLst>
          </a:prstGeom>
          <a:solidFill>
            <a:srgbClr val="F1C572"/>
          </a:solidFill>
          <a:ln w="12700">
            <a:miter lim="400000"/>
          </a:ln>
          <a:effectLst>
            <a:outerShdw blurRad="38100" dist="23000" dir="5400000" rotWithShape="0">
              <a:srgbClr val="000000">
                <a:alpha val="0"/>
              </a:srgbClr>
            </a:outerShdw>
          </a:effectLst>
        </p:spPr>
        <p:txBody>
          <a:bodyPr lIns="45719" rIns="45719" anchor="ctr"/>
          <a:lstStyle/>
          <a:p>
            <a:pPr>
              <a:defRPr>
                <a:solidFill>
                  <a:srgbClr val="FFFFFF"/>
                </a:solidFill>
              </a:defRPr>
            </a:pPr>
            <a:endParaRPr/>
          </a:p>
        </p:txBody>
      </p:sp>
      <p:sp>
        <p:nvSpPr>
          <p:cNvPr id="15" name="CustomShape 1">
            <a:extLst>
              <a:ext uri="{FF2B5EF4-FFF2-40B4-BE49-F238E27FC236}">
                <a16:creationId xmlns:a16="http://schemas.microsoft.com/office/drawing/2014/main" id="{CDB509A9-6DA4-467F-8899-FC41145E0462}"/>
              </a:ext>
            </a:extLst>
          </p:cNvPr>
          <p:cNvSpPr txBox="1"/>
          <p:nvPr/>
        </p:nvSpPr>
        <p:spPr>
          <a:xfrm>
            <a:off x="462365" y="255408"/>
            <a:ext cx="7020923" cy="6230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199" tIns="34199" rIns="34199" bIns="34199">
            <a:spAutoFit/>
          </a:bodyPr>
          <a:lstStyle>
            <a:lvl1pPr>
              <a:defRPr>
                <a:solidFill>
                  <a:srgbClr val="8FCAF0"/>
                </a:solidFill>
              </a:defRPr>
            </a:lvl1pPr>
          </a:lstStyle>
          <a:p>
            <a:pPr>
              <a:defRPr>
                <a:solidFill>
                  <a:srgbClr val="000000"/>
                </a:solidFill>
              </a:defRPr>
            </a:pPr>
            <a:r>
              <a:rPr lang="es-ES" dirty="0">
                <a:solidFill>
                  <a:schemeClr val="accent5">
                    <a:lumMod val="75000"/>
                  </a:schemeClr>
                </a:solidFill>
              </a:rPr>
              <a:t>Próxima actividad</a:t>
            </a:r>
            <a:r>
              <a:rPr dirty="0">
                <a:solidFill>
                  <a:schemeClr val="accent5">
                    <a:lumMod val="75000"/>
                  </a:schemeClr>
                </a:solidFill>
              </a:rPr>
              <a:t>: “</a:t>
            </a:r>
            <a:r>
              <a:rPr lang="es-ES" dirty="0">
                <a:solidFill>
                  <a:schemeClr val="accent5">
                    <a:lumMod val="75000"/>
                  </a:schemeClr>
                </a:solidFill>
              </a:rPr>
              <a:t>Los Stocks</a:t>
            </a:r>
            <a:r>
              <a:rPr dirty="0">
                <a:solidFill>
                  <a:schemeClr val="accent5">
                    <a:lumMod val="75000"/>
                  </a:schemeClr>
                </a:solidFill>
              </a:rPr>
              <a:t>” (</a:t>
            </a:r>
            <a:r>
              <a:rPr lang="es-ES" dirty="0">
                <a:solidFill>
                  <a:schemeClr val="accent5">
                    <a:lumMod val="75000"/>
                  </a:schemeClr>
                </a:solidFill>
              </a:rPr>
              <a:t>en soporte a las </a:t>
            </a:r>
            <a:r>
              <a:rPr lang="es-ES" dirty="0" err="1">
                <a:solidFill>
                  <a:schemeClr val="accent5">
                    <a:lumMod val="75000"/>
                  </a:schemeClr>
                </a:solidFill>
              </a:rPr>
              <a:t>PYMEs</a:t>
            </a:r>
            <a:r>
              <a:rPr lang="es-ES" dirty="0">
                <a:solidFill>
                  <a:schemeClr val="accent5">
                    <a:lumMod val="75000"/>
                  </a:schemeClr>
                </a:solidFill>
              </a:rPr>
              <a:t> afectadas por el </a:t>
            </a:r>
            <a:r>
              <a:rPr dirty="0">
                <a:solidFill>
                  <a:schemeClr val="accent5">
                    <a:lumMod val="75000"/>
                  </a:schemeClr>
                </a:solidFill>
              </a:rPr>
              <a:t>Covid-19).</a:t>
            </a:r>
          </a:p>
        </p:txBody>
      </p:sp>
      <p:sp>
        <p:nvSpPr>
          <p:cNvPr id="17" name="Difficult procurement of affordable quality raw materials for fashion">
            <a:extLst>
              <a:ext uri="{FF2B5EF4-FFF2-40B4-BE49-F238E27FC236}">
                <a16:creationId xmlns:a16="http://schemas.microsoft.com/office/drawing/2014/main" id="{A490DD77-C3CF-4D99-B17E-1D01D0F72607}"/>
              </a:ext>
            </a:extLst>
          </p:cNvPr>
          <p:cNvSpPr txBox="1"/>
          <p:nvPr/>
        </p:nvSpPr>
        <p:spPr>
          <a:xfrm>
            <a:off x="3630127" y="1033511"/>
            <a:ext cx="1791825"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spcBef>
                <a:spcPts val="300"/>
              </a:spcBef>
              <a:defRPr sz="1000" spc="0">
                <a:solidFill>
                  <a:srgbClr val="081E5C"/>
                </a:solidFill>
              </a:defRPr>
            </a:lvl1pPr>
          </a:lstStyle>
          <a:p>
            <a:pPr>
              <a:defRPr sz="1300" spc="0"/>
            </a:pPr>
            <a:r>
              <a:rPr lang="es-ES" sz="1200" spc="0" dirty="0"/>
              <a:t>Dificultad para encontrar materiales textiles asequibles y de calidad</a:t>
            </a:r>
            <a:endParaRPr sz="1200" spc="0" dirty="0"/>
          </a:p>
        </p:txBody>
      </p:sp>
      <p:sp>
        <p:nvSpPr>
          <p:cNvPr id="19" name="Lots of still workable materials  in stock of weavers and large manufacturers">
            <a:extLst>
              <a:ext uri="{FF2B5EF4-FFF2-40B4-BE49-F238E27FC236}">
                <a16:creationId xmlns:a16="http://schemas.microsoft.com/office/drawing/2014/main" id="{AA1D82E2-D3A1-487F-ADB7-270CADD9D71B}"/>
              </a:ext>
            </a:extLst>
          </p:cNvPr>
          <p:cNvSpPr txBox="1"/>
          <p:nvPr/>
        </p:nvSpPr>
        <p:spPr>
          <a:xfrm>
            <a:off x="6407172" y="2023900"/>
            <a:ext cx="2155331" cy="6001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300"/>
              </a:spcBef>
              <a:defRPr sz="1000" spc="0">
                <a:solidFill>
                  <a:srgbClr val="081E5C"/>
                </a:solidFill>
              </a:defRPr>
            </a:pPr>
            <a:r>
              <a:rPr lang="es-ES" sz="1100" dirty="0"/>
              <a:t>Abundancia de materiales que aún se pueden usar, propiedad de tejedores y fabricantes</a:t>
            </a:r>
            <a:endParaRPr sz="1100" dirty="0"/>
          </a:p>
        </p:txBody>
      </p:sp>
      <p:sp>
        <p:nvSpPr>
          <p:cNvPr id="21" name="Opportunity to exploit past experience…">
            <a:extLst>
              <a:ext uri="{FF2B5EF4-FFF2-40B4-BE49-F238E27FC236}">
                <a16:creationId xmlns:a16="http://schemas.microsoft.com/office/drawing/2014/main" id="{3CB35498-D7A7-44A2-9723-4769F0CC3BCF}"/>
              </a:ext>
            </a:extLst>
          </p:cNvPr>
          <p:cNvSpPr txBox="1"/>
          <p:nvPr/>
        </p:nvSpPr>
        <p:spPr>
          <a:xfrm>
            <a:off x="5358296" y="3217757"/>
            <a:ext cx="1560929" cy="6550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defTabSz="800100">
              <a:lnSpc>
                <a:spcPct val="90000"/>
              </a:lnSpc>
              <a:spcBef>
                <a:spcPts val="500"/>
              </a:spcBef>
              <a:defRPr sz="1000">
                <a:solidFill>
                  <a:srgbClr val="002060"/>
                </a:solidFill>
              </a:defRPr>
            </a:pPr>
            <a:r>
              <a:rPr lang="es-ES" sz="1200" dirty="0"/>
              <a:t>Oportunidad de repetir casos de éxito </a:t>
            </a:r>
          </a:p>
          <a:p>
            <a:pPr algn="ctr" defTabSz="800100">
              <a:lnSpc>
                <a:spcPct val="90000"/>
              </a:lnSpc>
              <a:spcBef>
                <a:spcPts val="500"/>
              </a:spcBef>
              <a:defRPr sz="1000">
                <a:solidFill>
                  <a:srgbClr val="002060"/>
                </a:solidFill>
              </a:defRPr>
            </a:pPr>
            <a:r>
              <a:rPr sz="1200" dirty="0" err="1"/>
              <a:t>Tex</a:t>
            </a:r>
            <a:r>
              <a:rPr sz="1200" dirty="0"/>
              <a:t>-Med Clusters</a:t>
            </a:r>
          </a:p>
        </p:txBody>
      </p:sp>
      <p:sp>
        <p:nvSpPr>
          <p:cNvPr id="23" name="Extend and Innovate with new technology  past experience. Virtual Market Place">
            <a:extLst>
              <a:ext uri="{FF2B5EF4-FFF2-40B4-BE49-F238E27FC236}">
                <a16:creationId xmlns:a16="http://schemas.microsoft.com/office/drawing/2014/main" id="{D85A7E2D-8163-46C4-85EF-2F13EFEC4493}"/>
              </a:ext>
            </a:extLst>
          </p:cNvPr>
          <p:cNvSpPr txBox="1"/>
          <p:nvPr/>
        </p:nvSpPr>
        <p:spPr>
          <a:xfrm>
            <a:off x="1838227" y="3179447"/>
            <a:ext cx="2166367" cy="7386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defTabSz="914400">
              <a:defRPr sz="1000">
                <a:solidFill>
                  <a:srgbClr val="002060"/>
                </a:solidFill>
              </a:defRPr>
            </a:pPr>
            <a:r>
              <a:rPr lang="es-ES" sz="1050" dirty="0"/>
              <a:t>Mejoras e innovar experiencias anteriores mediante nueva tecnología </a:t>
            </a:r>
          </a:p>
          <a:p>
            <a:pPr algn="ctr" defTabSz="914400">
              <a:defRPr sz="1000">
                <a:solidFill>
                  <a:srgbClr val="002060"/>
                </a:solidFill>
              </a:defRPr>
            </a:pPr>
            <a:r>
              <a:rPr sz="1050" dirty="0">
                <a:solidFill>
                  <a:srgbClr val="DA622B"/>
                </a:solidFill>
              </a:rPr>
              <a:t>Market Place</a:t>
            </a:r>
            <a:r>
              <a:rPr lang="es-ES" sz="1050" dirty="0">
                <a:solidFill>
                  <a:srgbClr val="DA622B"/>
                </a:solidFill>
              </a:rPr>
              <a:t> virtual</a:t>
            </a:r>
            <a:endParaRPr sz="1050" dirty="0">
              <a:solidFill>
                <a:srgbClr val="DA622B"/>
              </a:solidFill>
            </a:endParaRPr>
          </a:p>
        </p:txBody>
      </p:sp>
      <p:sp>
        <p:nvSpPr>
          <p:cNvPr id="25" name="Need for an appropriate support  for the weakest manufactures">
            <a:extLst>
              <a:ext uri="{FF2B5EF4-FFF2-40B4-BE49-F238E27FC236}">
                <a16:creationId xmlns:a16="http://schemas.microsoft.com/office/drawing/2014/main" id="{6055FB87-A3C4-47F1-83D6-09E4D63C37A4}"/>
              </a:ext>
            </a:extLst>
          </p:cNvPr>
          <p:cNvSpPr txBox="1"/>
          <p:nvPr/>
        </p:nvSpPr>
        <p:spPr>
          <a:xfrm>
            <a:off x="883501" y="2017550"/>
            <a:ext cx="2092765"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300"/>
              </a:spcBef>
              <a:defRPr sz="1000" spc="0">
                <a:solidFill>
                  <a:srgbClr val="081E5C"/>
                </a:solidFill>
              </a:defRPr>
            </a:pPr>
            <a:r>
              <a:rPr lang="es-ES" sz="1200" dirty="0"/>
              <a:t>Necesidad de un respaldo adecuado para los fabricantes más afectados</a:t>
            </a:r>
            <a:endParaRPr sz="1200" dirty="0"/>
          </a:p>
        </p:txBody>
      </p:sp>
      <p:sp>
        <p:nvSpPr>
          <p:cNvPr id="27" name="Many Micro and Small family businesses are at risk of disappearing with significant  social consequences">
            <a:extLst>
              <a:ext uri="{FF2B5EF4-FFF2-40B4-BE49-F238E27FC236}">
                <a16:creationId xmlns:a16="http://schemas.microsoft.com/office/drawing/2014/main" id="{E1ACAE69-4566-44A7-B68C-5243DA792CCB}"/>
              </a:ext>
            </a:extLst>
          </p:cNvPr>
          <p:cNvSpPr txBox="1"/>
          <p:nvPr/>
        </p:nvSpPr>
        <p:spPr>
          <a:xfrm>
            <a:off x="3078277" y="2036306"/>
            <a:ext cx="3117173" cy="1030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lnSpc>
                <a:spcPct val="120000"/>
              </a:lnSpc>
              <a:defRPr sz="1300" b="1" spc="0">
                <a:solidFill>
                  <a:srgbClr val="DA622B"/>
                </a:solidFill>
              </a:defRPr>
            </a:pPr>
            <a:r>
              <a:rPr lang="es-ES" dirty="0">
                <a:solidFill>
                  <a:schemeClr val="accent5">
                    <a:lumMod val="75000"/>
                  </a:schemeClr>
                </a:solidFill>
              </a:rPr>
              <a:t>Gran cantidad de microempresas y pequeñas empresas familiares en riesgo de extinguirse, con las consecuentes implicaciones sociales</a:t>
            </a:r>
            <a:endParaRPr dirty="0">
              <a:solidFill>
                <a:schemeClr val="accent5">
                  <a:lumMod val="75000"/>
                </a:schemeClr>
              </a:solidFill>
            </a:endParaRPr>
          </a:p>
        </p:txBody>
      </p:sp>
      <p:sp>
        <p:nvSpPr>
          <p:cNvPr id="29" name="2">
            <a:extLst>
              <a:ext uri="{FF2B5EF4-FFF2-40B4-BE49-F238E27FC236}">
                <a16:creationId xmlns:a16="http://schemas.microsoft.com/office/drawing/2014/main" id="{E7888880-FA9E-4F47-B4EC-9D91C93268E8}"/>
              </a:ext>
            </a:extLst>
          </p:cNvPr>
          <p:cNvSpPr txBox="1"/>
          <p:nvPr/>
        </p:nvSpPr>
        <p:spPr>
          <a:xfrm>
            <a:off x="4464607" y="720408"/>
            <a:ext cx="214786" cy="3011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120000"/>
              </a:lnSpc>
              <a:defRPr sz="1500" b="1" spc="-1">
                <a:solidFill>
                  <a:srgbClr val="091F5D"/>
                </a:solidFill>
              </a:defRPr>
            </a:lvl1pPr>
          </a:lstStyle>
          <a:p>
            <a:r>
              <a:t>2</a:t>
            </a:r>
          </a:p>
        </p:txBody>
      </p:sp>
      <p:sp>
        <p:nvSpPr>
          <p:cNvPr id="31" name="1">
            <a:extLst>
              <a:ext uri="{FF2B5EF4-FFF2-40B4-BE49-F238E27FC236}">
                <a16:creationId xmlns:a16="http://schemas.microsoft.com/office/drawing/2014/main" id="{B96B3835-6F04-4429-901F-69A9DA90D579}"/>
              </a:ext>
            </a:extLst>
          </p:cNvPr>
          <p:cNvSpPr txBox="1"/>
          <p:nvPr/>
        </p:nvSpPr>
        <p:spPr>
          <a:xfrm>
            <a:off x="549697" y="2183688"/>
            <a:ext cx="214786" cy="3011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120000"/>
              </a:lnSpc>
              <a:defRPr sz="1500" b="1" spc="-1">
                <a:solidFill>
                  <a:srgbClr val="091F5D"/>
                </a:solidFill>
              </a:defRPr>
            </a:lvl1pPr>
          </a:lstStyle>
          <a:p>
            <a:r>
              <a:t>1</a:t>
            </a:r>
          </a:p>
        </p:txBody>
      </p:sp>
      <p:sp>
        <p:nvSpPr>
          <p:cNvPr id="33" name="3">
            <a:extLst>
              <a:ext uri="{FF2B5EF4-FFF2-40B4-BE49-F238E27FC236}">
                <a16:creationId xmlns:a16="http://schemas.microsoft.com/office/drawing/2014/main" id="{E78FCBEE-78A1-49C9-A3CE-69996D0882BF}"/>
              </a:ext>
            </a:extLst>
          </p:cNvPr>
          <p:cNvSpPr txBox="1"/>
          <p:nvPr/>
        </p:nvSpPr>
        <p:spPr>
          <a:xfrm>
            <a:off x="8641953" y="2183688"/>
            <a:ext cx="214787" cy="3011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120000"/>
              </a:lnSpc>
              <a:defRPr sz="1500" b="1" spc="-1">
                <a:solidFill>
                  <a:srgbClr val="091F5D"/>
                </a:solidFill>
              </a:defRPr>
            </a:lvl1pPr>
          </a:lstStyle>
          <a:p>
            <a:r>
              <a:t>3</a:t>
            </a:r>
          </a:p>
        </p:txBody>
      </p:sp>
      <p:sp>
        <p:nvSpPr>
          <p:cNvPr id="35" name="4">
            <a:extLst>
              <a:ext uri="{FF2B5EF4-FFF2-40B4-BE49-F238E27FC236}">
                <a16:creationId xmlns:a16="http://schemas.microsoft.com/office/drawing/2014/main" id="{6AC3F45B-9B33-4E79-9CFE-44D306131607}"/>
              </a:ext>
            </a:extLst>
          </p:cNvPr>
          <p:cNvSpPr txBox="1"/>
          <p:nvPr/>
        </p:nvSpPr>
        <p:spPr>
          <a:xfrm>
            <a:off x="7077519" y="3385454"/>
            <a:ext cx="214787" cy="3011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120000"/>
              </a:lnSpc>
              <a:defRPr sz="1500" b="1" spc="-1">
                <a:solidFill>
                  <a:srgbClr val="091F5D"/>
                </a:solidFill>
              </a:defRPr>
            </a:lvl1pPr>
          </a:lstStyle>
          <a:p>
            <a:r>
              <a:t>4</a:t>
            </a:r>
          </a:p>
        </p:txBody>
      </p:sp>
      <p:sp>
        <p:nvSpPr>
          <p:cNvPr id="37" name="5">
            <a:extLst>
              <a:ext uri="{FF2B5EF4-FFF2-40B4-BE49-F238E27FC236}">
                <a16:creationId xmlns:a16="http://schemas.microsoft.com/office/drawing/2014/main" id="{6FF46887-8AF7-4688-B852-2D63BEB1C632}"/>
              </a:ext>
            </a:extLst>
          </p:cNvPr>
          <p:cNvSpPr txBox="1"/>
          <p:nvPr/>
        </p:nvSpPr>
        <p:spPr>
          <a:xfrm>
            <a:off x="1593790" y="3394033"/>
            <a:ext cx="214787" cy="3011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120000"/>
              </a:lnSpc>
              <a:defRPr sz="1500" b="1" spc="-1">
                <a:solidFill>
                  <a:srgbClr val="091F5D"/>
                </a:solidFill>
              </a:defRPr>
            </a:lvl1pPr>
          </a:lstStyle>
          <a:p>
            <a:r>
              <a:t>5</a:t>
            </a:r>
          </a:p>
        </p:txBody>
      </p:sp>
      <p:pic>
        <p:nvPicPr>
          <p:cNvPr id="39" name="Imagen 38" descr="Logotipo, nombre de la empresa&#10;&#10;Descripción generada automáticamente">
            <a:extLst>
              <a:ext uri="{FF2B5EF4-FFF2-40B4-BE49-F238E27FC236}">
                <a16:creationId xmlns:a16="http://schemas.microsoft.com/office/drawing/2014/main" id="{76B587E3-5FDE-41FD-B2DA-FDDE409F62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538" b="6379"/>
          <a:stretch/>
        </p:blipFill>
        <p:spPr>
          <a:xfrm>
            <a:off x="7433309" y="101329"/>
            <a:ext cx="1156095" cy="394738"/>
          </a:xfrm>
          <a:prstGeom prst="rect">
            <a:avLst/>
          </a:prstGeom>
        </p:spPr>
      </p:pic>
    </p:spTree>
    <p:extLst>
      <p:ext uri="{BB962C8B-B14F-4D97-AF65-F5344CB8AC3E}">
        <p14:creationId xmlns:p14="http://schemas.microsoft.com/office/powerpoint/2010/main" val="289881440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 name="CustomShape 1">
            <a:extLst>
              <a:ext uri="{FF2B5EF4-FFF2-40B4-BE49-F238E27FC236}">
                <a16:creationId xmlns:a16="http://schemas.microsoft.com/office/drawing/2014/main" id="{5D6D4F01-C0D4-47B4-BCA5-4C648E33ADF0}"/>
              </a:ext>
            </a:extLst>
          </p:cNvPr>
          <p:cNvSpPr txBox="1"/>
          <p:nvPr/>
        </p:nvSpPr>
        <p:spPr>
          <a:xfrm>
            <a:off x="487320" y="738630"/>
            <a:ext cx="8504040" cy="4383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199" tIns="34199" rIns="34199" bIns="34199">
            <a:spAutoFit/>
          </a:bodyPr>
          <a:lstStyle>
            <a:lvl1pPr>
              <a:defRPr sz="2400" spc="-1">
                <a:solidFill>
                  <a:srgbClr val="7CCDF4"/>
                </a:solidFill>
              </a:defRPr>
            </a:lvl1pPr>
          </a:lstStyle>
          <a:p>
            <a:r>
              <a:rPr lang="es-ES" dirty="0">
                <a:solidFill>
                  <a:schemeClr val="accent5">
                    <a:lumMod val="75000"/>
                  </a:schemeClr>
                </a:solidFill>
              </a:rPr>
              <a:t>Un </a:t>
            </a:r>
            <a:r>
              <a:rPr lang="es-ES" dirty="0" err="1">
                <a:solidFill>
                  <a:schemeClr val="accent5">
                    <a:lumMod val="75000"/>
                  </a:schemeClr>
                </a:solidFill>
              </a:rPr>
              <a:t>Market</a:t>
            </a:r>
            <a:r>
              <a:rPr lang="es-ES" dirty="0">
                <a:solidFill>
                  <a:schemeClr val="accent5">
                    <a:lumMod val="75000"/>
                  </a:schemeClr>
                </a:solidFill>
              </a:rPr>
              <a:t> Place para “los stocks”</a:t>
            </a:r>
            <a:endParaRPr dirty="0">
              <a:solidFill>
                <a:schemeClr val="accent5">
                  <a:lumMod val="75000"/>
                </a:schemeClr>
              </a:solidFill>
            </a:endParaRPr>
          </a:p>
        </p:txBody>
      </p:sp>
      <p:sp>
        <p:nvSpPr>
          <p:cNvPr id="5" name="Rettangolo 1">
            <a:extLst>
              <a:ext uri="{FF2B5EF4-FFF2-40B4-BE49-F238E27FC236}">
                <a16:creationId xmlns:a16="http://schemas.microsoft.com/office/drawing/2014/main" id="{B4F49C62-67D4-4FA5-95A9-79B2644D5DCE}"/>
              </a:ext>
            </a:extLst>
          </p:cNvPr>
          <p:cNvSpPr txBox="1"/>
          <p:nvPr/>
        </p:nvSpPr>
        <p:spPr>
          <a:xfrm>
            <a:off x="503801" y="1456827"/>
            <a:ext cx="7762249" cy="1815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400"/>
            </a:pPr>
            <a:r>
              <a:rPr lang="es-ES" dirty="0">
                <a:solidFill>
                  <a:srgbClr val="091E5D"/>
                </a:solidFill>
              </a:rPr>
              <a:t>A mediados de octubre el proyecto creará un </a:t>
            </a:r>
            <a:r>
              <a:rPr lang="es-ES" dirty="0" err="1">
                <a:solidFill>
                  <a:srgbClr val="091E5D"/>
                </a:solidFill>
              </a:rPr>
              <a:t>market</a:t>
            </a:r>
            <a:r>
              <a:rPr lang="es-ES" dirty="0">
                <a:solidFill>
                  <a:srgbClr val="091E5D"/>
                </a:solidFill>
              </a:rPr>
              <a:t> place en la plataforma de Facebook, para facilitar el encuentro entre compradores y vendedores.</a:t>
            </a:r>
          </a:p>
          <a:p>
            <a:pPr>
              <a:defRPr sz="1400"/>
            </a:pPr>
            <a:endParaRPr dirty="0">
              <a:solidFill>
                <a:srgbClr val="091E5D"/>
              </a:solidFill>
            </a:endParaRPr>
          </a:p>
          <a:p>
            <a:pPr>
              <a:defRPr sz="1400"/>
            </a:pPr>
            <a:r>
              <a:rPr lang="es-ES" dirty="0">
                <a:solidFill>
                  <a:srgbClr val="091E5D"/>
                </a:solidFill>
              </a:rPr>
              <a:t>El vendedor podrá mostrar sus productos en stock y el comprador podrá pedir una muestra antes de comprar. </a:t>
            </a:r>
          </a:p>
          <a:p>
            <a:pPr>
              <a:defRPr sz="1400"/>
            </a:pPr>
            <a:endParaRPr dirty="0">
              <a:solidFill>
                <a:srgbClr val="091E5D"/>
              </a:solidFill>
            </a:endParaRPr>
          </a:p>
          <a:p>
            <a:pPr>
              <a:defRPr sz="1400"/>
            </a:pPr>
            <a:r>
              <a:rPr lang="es-ES" dirty="0">
                <a:solidFill>
                  <a:srgbClr val="091E5D"/>
                </a:solidFill>
              </a:rPr>
              <a:t>El </a:t>
            </a:r>
            <a:r>
              <a:rPr lang="es-ES" dirty="0" err="1">
                <a:solidFill>
                  <a:srgbClr val="091E5D"/>
                </a:solidFill>
              </a:rPr>
              <a:t>market</a:t>
            </a:r>
            <a:r>
              <a:rPr lang="es-ES" dirty="0">
                <a:solidFill>
                  <a:srgbClr val="091E5D"/>
                </a:solidFill>
              </a:rPr>
              <a:t> place virtual estará activo de manera online durante todo el proyecto y, si es posible y necesario, tras el cierre de este.</a:t>
            </a:r>
            <a:endParaRPr dirty="0">
              <a:solidFill>
                <a:srgbClr val="091E5D"/>
              </a:solidFill>
            </a:endParaRPr>
          </a:p>
        </p:txBody>
      </p:sp>
      <p:pic>
        <p:nvPicPr>
          <p:cNvPr id="7" name="Imagen 6" descr="Logotipo, nombre de la empresa&#10;&#10;Descripción generada automáticamente">
            <a:extLst>
              <a:ext uri="{FF2B5EF4-FFF2-40B4-BE49-F238E27FC236}">
                <a16:creationId xmlns:a16="http://schemas.microsoft.com/office/drawing/2014/main" id="{C0EFAFB3-013E-4547-A479-4CC2B77DBE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538" b="6379"/>
          <a:stretch/>
        </p:blipFill>
        <p:spPr>
          <a:xfrm>
            <a:off x="7433309" y="101329"/>
            <a:ext cx="1156095" cy="394738"/>
          </a:xfrm>
          <a:prstGeom prst="rect">
            <a:avLst/>
          </a:prstGeom>
        </p:spPr>
      </p:pic>
    </p:spTree>
    <p:extLst>
      <p:ext uri="{BB962C8B-B14F-4D97-AF65-F5344CB8AC3E}">
        <p14:creationId xmlns:p14="http://schemas.microsoft.com/office/powerpoint/2010/main" val="416172102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 name="CustomShape 1">
            <a:extLst>
              <a:ext uri="{FF2B5EF4-FFF2-40B4-BE49-F238E27FC236}">
                <a16:creationId xmlns:a16="http://schemas.microsoft.com/office/drawing/2014/main" id="{6D6EFF7D-ACCE-4880-B5B4-C48A0EC97171}"/>
              </a:ext>
            </a:extLst>
          </p:cNvPr>
          <p:cNvSpPr txBox="1"/>
          <p:nvPr/>
        </p:nvSpPr>
        <p:spPr>
          <a:xfrm>
            <a:off x="487320" y="919605"/>
            <a:ext cx="8504040" cy="4383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199" tIns="34199" rIns="34199" bIns="34199">
            <a:spAutoFit/>
          </a:bodyPr>
          <a:lstStyle>
            <a:lvl1pPr>
              <a:defRPr sz="2400" spc="-1">
                <a:solidFill>
                  <a:srgbClr val="7CCDF4"/>
                </a:solidFill>
              </a:defRPr>
            </a:lvl1pPr>
          </a:lstStyle>
          <a:p>
            <a:r>
              <a:rPr lang="es-ES" dirty="0">
                <a:solidFill>
                  <a:schemeClr val="accent5">
                    <a:lumMod val="75000"/>
                  </a:schemeClr>
                </a:solidFill>
              </a:rPr>
              <a:t>Otras iniciativas específicas a implementar:</a:t>
            </a:r>
            <a:endParaRPr dirty="0">
              <a:solidFill>
                <a:schemeClr val="accent5">
                  <a:lumMod val="75000"/>
                </a:schemeClr>
              </a:solidFill>
            </a:endParaRPr>
          </a:p>
        </p:txBody>
      </p:sp>
      <p:sp>
        <p:nvSpPr>
          <p:cNvPr id="5" name="Rettangolo 1">
            <a:extLst>
              <a:ext uri="{FF2B5EF4-FFF2-40B4-BE49-F238E27FC236}">
                <a16:creationId xmlns:a16="http://schemas.microsoft.com/office/drawing/2014/main" id="{2A81B088-14CA-40E1-9860-330053BB45E1}"/>
              </a:ext>
            </a:extLst>
          </p:cNvPr>
          <p:cNvSpPr txBox="1"/>
          <p:nvPr/>
        </p:nvSpPr>
        <p:spPr>
          <a:xfrm>
            <a:off x="503801" y="1583733"/>
            <a:ext cx="7407277" cy="18221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240631" indent="-240631">
              <a:lnSpc>
                <a:spcPct val="150000"/>
              </a:lnSpc>
              <a:spcBef>
                <a:spcPts val="600"/>
              </a:spcBef>
              <a:buSzPct val="100000"/>
              <a:buAutoNum type="arabicPeriod"/>
              <a:defRPr sz="1400"/>
            </a:pPr>
            <a:r>
              <a:rPr b="1" dirty="0">
                <a:solidFill>
                  <a:srgbClr val="091E5D"/>
                </a:solidFill>
              </a:rPr>
              <a:t>“</a:t>
            </a:r>
            <a:r>
              <a:rPr lang="es-ES" b="1" dirty="0">
                <a:solidFill>
                  <a:srgbClr val="091E5D"/>
                </a:solidFill>
              </a:rPr>
              <a:t>Un </a:t>
            </a:r>
            <a:r>
              <a:rPr lang="es-ES" b="1" dirty="0" err="1">
                <a:solidFill>
                  <a:srgbClr val="091E5D"/>
                </a:solidFill>
              </a:rPr>
              <a:t>portoflio</a:t>
            </a:r>
            <a:r>
              <a:rPr lang="es-ES" b="1" dirty="0">
                <a:solidFill>
                  <a:srgbClr val="091E5D"/>
                </a:solidFill>
              </a:rPr>
              <a:t> de productos desechables hasta subproductos”</a:t>
            </a:r>
            <a:r>
              <a:rPr dirty="0">
                <a:solidFill>
                  <a:srgbClr val="091E5D"/>
                </a:solidFill>
              </a:rPr>
              <a:t>: </a:t>
            </a:r>
            <a:r>
              <a:rPr lang="es-ES" dirty="0">
                <a:solidFill>
                  <a:srgbClr val="091E5D"/>
                </a:solidFill>
              </a:rPr>
              <a:t>creación de una base de datos para productos reciclados. </a:t>
            </a:r>
          </a:p>
          <a:p>
            <a:pPr marL="240631" indent="-240631">
              <a:lnSpc>
                <a:spcPct val="150000"/>
              </a:lnSpc>
              <a:spcBef>
                <a:spcPts val="600"/>
              </a:spcBef>
              <a:buSzPct val="100000"/>
              <a:buAutoNum type="arabicPeriod"/>
              <a:defRPr sz="1400"/>
            </a:pPr>
            <a:r>
              <a:rPr b="1" dirty="0">
                <a:solidFill>
                  <a:srgbClr val="091E5D"/>
                </a:solidFill>
              </a:rPr>
              <a:t>“Patchwork”</a:t>
            </a:r>
            <a:r>
              <a:rPr dirty="0">
                <a:solidFill>
                  <a:srgbClr val="091E5D"/>
                </a:solidFill>
              </a:rPr>
              <a:t> </a:t>
            </a:r>
            <a:r>
              <a:rPr lang="es-ES" dirty="0">
                <a:solidFill>
                  <a:srgbClr val="091E5D"/>
                </a:solidFill>
              </a:rPr>
              <a:t>: colecciones de moda sostenible echas a partir de tejidos descartados por los fabricantes me mayor categoría. </a:t>
            </a:r>
          </a:p>
          <a:p>
            <a:pPr marL="240631" indent="-240631">
              <a:lnSpc>
                <a:spcPct val="150000"/>
              </a:lnSpc>
              <a:spcBef>
                <a:spcPts val="600"/>
              </a:spcBef>
              <a:buSzPct val="100000"/>
              <a:buAutoNum type="arabicPeriod"/>
              <a:defRPr sz="1400"/>
            </a:pPr>
            <a:r>
              <a:rPr lang="es-ES" b="1" dirty="0">
                <a:solidFill>
                  <a:srgbClr val="091E5D"/>
                </a:solidFill>
              </a:rPr>
              <a:t>“Maquinaria de segunda mano</a:t>
            </a:r>
            <a:r>
              <a:rPr b="1" dirty="0">
                <a:solidFill>
                  <a:srgbClr val="091E5D"/>
                </a:solidFill>
              </a:rPr>
              <a:t>”</a:t>
            </a:r>
            <a:r>
              <a:rPr dirty="0">
                <a:solidFill>
                  <a:srgbClr val="091E5D"/>
                </a:solidFill>
              </a:rPr>
              <a:t>: </a:t>
            </a:r>
            <a:r>
              <a:rPr lang="es-ES" dirty="0">
                <a:solidFill>
                  <a:srgbClr val="091E5D"/>
                </a:solidFill>
              </a:rPr>
              <a:t>reciclaje de equipamiento técnico.</a:t>
            </a:r>
            <a:endParaRPr dirty="0">
              <a:solidFill>
                <a:srgbClr val="091E5D"/>
              </a:solidFill>
            </a:endParaRPr>
          </a:p>
        </p:txBody>
      </p:sp>
      <p:pic>
        <p:nvPicPr>
          <p:cNvPr id="7" name="Imagen 6" descr="Logotipo, nombre de la empresa&#10;&#10;Descripción generada automáticamente">
            <a:extLst>
              <a:ext uri="{FF2B5EF4-FFF2-40B4-BE49-F238E27FC236}">
                <a16:creationId xmlns:a16="http://schemas.microsoft.com/office/drawing/2014/main" id="{7C79D1C9-600A-4D3D-B1D6-6BE641189F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538" b="6379"/>
          <a:stretch/>
        </p:blipFill>
        <p:spPr>
          <a:xfrm>
            <a:off x="7433309" y="101329"/>
            <a:ext cx="1156095" cy="394738"/>
          </a:xfrm>
          <a:prstGeom prst="rect">
            <a:avLst/>
          </a:prstGeom>
        </p:spPr>
      </p:pic>
    </p:spTree>
    <p:extLst>
      <p:ext uri="{BB962C8B-B14F-4D97-AF65-F5344CB8AC3E}">
        <p14:creationId xmlns:p14="http://schemas.microsoft.com/office/powerpoint/2010/main" val="109726443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 name="CustomShape 1">
            <a:extLst>
              <a:ext uri="{FF2B5EF4-FFF2-40B4-BE49-F238E27FC236}">
                <a16:creationId xmlns:a16="http://schemas.microsoft.com/office/drawing/2014/main" id="{DB461362-76A6-4CF1-9C05-3FB873AC7C55}"/>
              </a:ext>
            </a:extLst>
          </p:cNvPr>
          <p:cNvSpPr txBox="1"/>
          <p:nvPr/>
        </p:nvSpPr>
        <p:spPr>
          <a:xfrm>
            <a:off x="487320" y="621930"/>
            <a:ext cx="8504040" cy="8077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199" tIns="34199" rIns="34199" bIns="34199">
            <a:spAutoFit/>
          </a:bodyPr>
          <a:lstStyle>
            <a:lvl1pPr>
              <a:defRPr sz="2400" spc="-1">
                <a:solidFill>
                  <a:srgbClr val="7CCDF4"/>
                </a:solidFill>
              </a:defRPr>
            </a:lvl1pPr>
          </a:lstStyle>
          <a:p>
            <a:r>
              <a:rPr lang="es-ES" dirty="0">
                <a:solidFill>
                  <a:schemeClr val="accent5">
                    <a:lumMod val="75000"/>
                  </a:schemeClr>
                </a:solidFill>
              </a:rPr>
              <a:t>Ventajas de participar en las actividades del proyecto de Economía Circular:</a:t>
            </a:r>
            <a:endParaRPr dirty="0">
              <a:solidFill>
                <a:schemeClr val="accent5">
                  <a:lumMod val="75000"/>
                </a:schemeClr>
              </a:solidFill>
            </a:endParaRPr>
          </a:p>
        </p:txBody>
      </p:sp>
      <p:sp>
        <p:nvSpPr>
          <p:cNvPr id="5" name="Rettangolo 1">
            <a:extLst>
              <a:ext uri="{FF2B5EF4-FFF2-40B4-BE49-F238E27FC236}">
                <a16:creationId xmlns:a16="http://schemas.microsoft.com/office/drawing/2014/main" id="{B4627093-9851-422A-AB96-882615CF2624}"/>
              </a:ext>
            </a:extLst>
          </p:cNvPr>
          <p:cNvSpPr txBox="1"/>
          <p:nvPr/>
        </p:nvSpPr>
        <p:spPr>
          <a:xfrm>
            <a:off x="503801" y="1583729"/>
            <a:ext cx="7672900" cy="23145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180473" indent="-180473">
              <a:lnSpc>
                <a:spcPct val="150000"/>
              </a:lnSpc>
              <a:buSzPct val="100000"/>
              <a:buChar char="•"/>
              <a:defRPr sz="1400"/>
            </a:pPr>
            <a:r>
              <a:rPr lang="es-ES" dirty="0">
                <a:solidFill>
                  <a:srgbClr val="091E5D"/>
                </a:solidFill>
              </a:rPr>
              <a:t>Actualización y ampliación del conocimiento sobre Economía Circular</a:t>
            </a:r>
            <a:endParaRPr dirty="0">
              <a:solidFill>
                <a:srgbClr val="091E5D"/>
              </a:solidFill>
            </a:endParaRPr>
          </a:p>
          <a:p>
            <a:pPr marL="180473" indent="-180473">
              <a:lnSpc>
                <a:spcPct val="150000"/>
              </a:lnSpc>
              <a:buSzPct val="100000"/>
              <a:buChar char="•"/>
              <a:defRPr sz="1400"/>
            </a:pPr>
            <a:r>
              <a:rPr lang="es-ES" dirty="0">
                <a:solidFill>
                  <a:srgbClr val="091E5D"/>
                </a:solidFill>
              </a:rPr>
              <a:t>Asistencia técnica por parte del equipo del proyecto y/o de profesionales externos en la implementación de las iniciativas del proyecto. </a:t>
            </a:r>
            <a:endParaRPr dirty="0">
              <a:solidFill>
                <a:srgbClr val="091E5D"/>
              </a:solidFill>
            </a:endParaRPr>
          </a:p>
          <a:p>
            <a:pPr marL="180473" indent="-180473">
              <a:lnSpc>
                <a:spcPct val="150000"/>
              </a:lnSpc>
              <a:buSzPct val="100000"/>
              <a:buChar char="•"/>
              <a:defRPr sz="1400"/>
            </a:pPr>
            <a:r>
              <a:rPr lang="es-ES" dirty="0">
                <a:solidFill>
                  <a:srgbClr val="091E5D"/>
                </a:solidFill>
              </a:rPr>
              <a:t>Creación de una red entre </a:t>
            </a:r>
            <a:r>
              <a:rPr lang="es-ES" dirty="0" err="1">
                <a:solidFill>
                  <a:srgbClr val="091E5D"/>
                </a:solidFill>
              </a:rPr>
              <a:t>PYMEs</a:t>
            </a:r>
            <a:r>
              <a:rPr lang="es-ES" dirty="0">
                <a:solidFill>
                  <a:srgbClr val="091E5D"/>
                </a:solidFill>
              </a:rPr>
              <a:t> interesadas que facilite la transmisión de experiencias propias y la cooperación internacional. </a:t>
            </a:r>
          </a:p>
          <a:p>
            <a:pPr marL="180473" indent="-180473">
              <a:lnSpc>
                <a:spcPct val="150000"/>
              </a:lnSpc>
              <a:buSzPct val="100000"/>
              <a:buChar char="•"/>
              <a:defRPr sz="1400"/>
            </a:pPr>
            <a:r>
              <a:rPr lang="es-ES" dirty="0">
                <a:solidFill>
                  <a:srgbClr val="091E5D"/>
                </a:solidFill>
              </a:rPr>
              <a:t>Una subvención de hasta 10.000 euros</a:t>
            </a:r>
            <a:r>
              <a:rPr dirty="0">
                <a:solidFill>
                  <a:srgbClr val="091E5D"/>
                </a:solidFill>
              </a:rPr>
              <a:t>(</a:t>
            </a:r>
            <a:r>
              <a:rPr dirty="0" err="1">
                <a:solidFill>
                  <a:srgbClr val="091E5D"/>
                </a:solidFill>
              </a:rPr>
              <a:t>su</a:t>
            </a:r>
            <a:r>
              <a:rPr lang="es-ES" dirty="0">
                <a:solidFill>
                  <a:srgbClr val="091E5D"/>
                </a:solidFill>
              </a:rPr>
              <a:t>jeta a condiciones</a:t>
            </a:r>
            <a:r>
              <a:rPr dirty="0">
                <a:solidFill>
                  <a:srgbClr val="091E5D"/>
                </a:solidFill>
              </a:rPr>
              <a:t>) </a:t>
            </a:r>
            <a:r>
              <a:rPr lang="es-ES" dirty="0">
                <a:solidFill>
                  <a:srgbClr val="091E5D"/>
                </a:solidFill>
              </a:rPr>
              <a:t>como contribución para los costes del proyecto.</a:t>
            </a:r>
            <a:endParaRPr dirty="0">
              <a:solidFill>
                <a:srgbClr val="091E5D"/>
              </a:solidFill>
            </a:endParaRPr>
          </a:p>
        </p:txBody>
      </p:sp>
      <p:pic>
        <p:nvPicPr>
          <p:cNvPr id="7" name="Imagen 6" descr="Logotipo, nombre de la empresa&#10;&#10;Descripción generada automáticamente">
            <a:extLst>
              <a:ext uri="{FF2B5EF4-FFF2-40B4-BE49-F238E27FC236}">
                <a16:creationId xmlns:a16="http://schemas.microsoft.com/office/drawing/2014/main" id="{63952445-91D1-4F3C-9978-FA80EE4D53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538" b="6379"/>
          <a:stretch/>
        </p:blipFill>
        <p:spPr>
          <a:xfrm>
            <a:off x="7433309" y="101329"/>
            <a:ext cx="1156095" cy="394738"/>
          </a:xfrm>
          <a:prstGeom prst="rect">
            <a:avLst/>
          </a:prstGeom>
        </p:spPr>
      </p:pic>
    </p:spTree>
    <p:extLst>
      <p:ext uri="{BB962C8B-B14F-4D97-AF65-F5344CB8AC3E}">
        <p14:creationId xmlns:p14="http://schemas.microsoft.com/office/powerpoint/2010/main" val="62867590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1" name="Picture 2" descr="Picture 2"/>
          <p:cNvPicPr>
            <a:picLocks noChangeAspect="1"/>
          </p:cNvPicPr>
          <p:nvPr/>
        </p:nvPicPr>
        <p:blipFill>
          <a:blip r:embed="rId2"/>
          <a:stretch>
            <a:fillRect/>
          </a:stretch>
        </p:blipFill>
        <p:spPr>
          <a:xfrm>
            <a:off x="1389" y="80966"/>
            <a:ext cx="9141193" cy="5143508"/>
          </a:xfrm>
          <a:prstGeom prst="rect">
            <a:avLst/>
          </a:prstGeom>
          <a:ln w="12700">
            <a:miter lim="400000"/>
          </a:ln>
        </p:spPr>
      </p:pic>
      <p:sp>
        <p:nvSpPr>
          <p:cNvPr id="422" name="CustomShape 2"/>
          <p:cNvSpPr txBox="1"/>
          <p:nvPr/>
        </p:nvSpPr>
        <p:spPr>
          <a:xfrm>
            <a:off x="1587639" y="1812066"/>
            <a:ext cx="5968721" cy="438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199" tIns="34199" rIns="34199" bIns="34199">
            <a:spAutoFit/>
          </a:bodyPr>
          <a:lstStyle>
            <a:lvl1pPr algn="ctr">
              <a:defRPr sz="2400" b="1" spc="-1">
                <a:solidFill>
                  <a:srgbClr val="DA622B"/>
                </a:solidFill>
              </a:defRPr>
            </a:lvl1pPr>
          </a:lstStyle>
          <a:p>
            <a:r>
              <a:rPr lang="es-ES" dirty="0"/>
              <a:t>Textiles para Emergencias Sanitarias</a:t>
            </a:r>
            <a:endParaRPr dirty="0"/>
          </a:p>
        </p:txBody>
      </p:sp>
      <p:sp>
        <p:nvSpPr>
          <p:cNvPr id="423" name="Rectangle 7"/>
          <p:cNvSpPr txBox="1"/>
          <p:nvPr/>
        </p:nvSpPr>
        <p:spPr>
          <a:xfrm>
            <a:off x="1164762" y="2296616"/>
            <a:ext cx="6814475" cy="323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500" b="1">
                <a:solidFill>
                  <a:srgbClr val="002060"/>
                </a:solidFill>
              </a:defRPr>
            </a:lvl1pPr>
          </a:lstStyle>
          <a:p>
            <a:r>
              <a:rPr lang="es-ES" dirty="0"/>
              <a:t>Á</a:t>
            </a:r>
            <a:r>
              <a:rPr dirty="0"/>
              <a:t>rea : </a:t>
            </a:r>
            <a:r>
              <a:rPr lang="es-ES" dirty="0"/>
              <a:t>Innovación</a:t>
            </a:r>
            <a:endParaRPr dirty="0"/>
          </a:p>
        </p:txBody>
      </p:sp>
      <p:pic>
        <p:nvPicPr>
          <p:cNvPr id="424" name="Image 3" descr="Image 3"/>
          <p:cNvPicPr>
            <a:picLocks noChangeAspect="1"/>
          </p:cNvPicPr>
          <p:nvPr/>
        </p:nvPicPr>
        <p:blipFill>
          <a:blip r:embed="rId3"/>
          <a:stretch>
            <a:fillRect/>
          </a:stretch>
        </p:blipFill>
        <p:spPr>
          <a:xfrm>
            <a:off x="449822" y="338100"/>
            <a:ext cx="3281516" cy="1146832"/>
          </a:xfrm>
          <a:prstGeom prst="rect">
            <a:avLst/>
          </a:prstGeom>
          <a:ln w="12700">
            <a:miter lim="400000"/>
          </a:ln>
        </p:spPr>
      </p:pic>
      <p:sp>
        <p:nvSpPr>
          <p:cNvPr id="425" name="Rectangle 7"/>
          <p:cNvSpPr txBox="1"/>
          <p:nvPr/>
        </p:nvSpPr>
        <p:spPr>
          <a:xfrm>
            <a:off x="1164762" y="2668246"/>
            <a:ext cx="6814475" cy="5170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500" i="1">
                <a:solidFill>
                  <a:srgbClr val="002060"/>
                </a:solidFill>
              </a:defRPr>
            </a:lvl1pPr>
          </a:lstStyle>
          <a:p>
            <a:r>
              <a:t>Ramzi Zammali - mfcpole </a:t>
            </a:r>
          </a:p>
        </p:txBody>
      </p:sp>
      <p:pic>
        <p:nvPicPr>
          <p:cNvPr id="2" name="Imagen 1" descr="Logotipo, nombre de la empresa&#10;&#10;Descripción generada automáticamente">
            <a:extLst>
              <a:ext uri="{FF2B5EF4-FFF2-40B4-BE49-F238E27FC236}">
                <a16:creationId xmlns:a16="http://schemas.microsoft.com/office/drawing/2014/main" id="{A0679265-7AF1-421C-BFD3-7E7379739CD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538" b="6379"/>
          <a:stretch/>
        </p:blipFill>
        <p:spPr>
          <a:xfrm>
            <a:off x="6831106" y="338100"/>
            <a:ext cx="1757137" cy="599958"/>
          </a:xfrm>
          <a:prstGeom prst="rect">
            <a:avLst/>
          </a:prstGeom>
        </p:spPr>
      </p:pic>
    </p:spTree>
    <p:extLst>
      <p:ext uri="{BB962C8B-B14F-4D97-AF65-F5344CB8AC3E}">
        <p14:creationId xmlns:p14="http://schemas.microsoft.com/office/powerpoint/2010/main" val="335622992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7" name="Picture 2" descr="Picture 2"/>
          <p:cNvPicPr>
            <a:picLocks noChangeAspect="1"/>
          </p:cNvPicPr>
          <p:nvPr/>
        </p:nvPicPr>
        <p:blipFill>
          <a:blip r:embed="rId2"/>
          <a:stretch>
            <a:fillRect/>
          </a:stretch>
        </p:blipFill>
        <p:spPr>
          <a:xfrm>
            <a:off x="1389" y="80966"/>
            <a:ext cx="9141193" cy="5143508"/>
          </a:xfrm>
          <a:prstGeom prst="rect">
            <a:avLst/>
          </a:prstGeom>
          <a:ln w="12700">
            <a:miter lim="400000"/>
          </a:ln>
        </p:spPr>
      </p:pic>
      <p:sp>
        <p:nvSpPr>
          <p:cNvPr id="428" name="CustomShape 3"/>
          <p:cNvSpPr txBox="1"/>
          <p:nvPr/>
        </p:nvSpPr>
        <p:spPr>
          <a:xfrm>
            <a:off x="490403" y="1287559"/>
            <a:ext cx="7011293" cy="16848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199" tIns="34199" rIns="34199" bIns="34199" anchor="ctr">
            <a:spAutoFit/>
          </a:bodyPr>
          <a:lstStyle/>
          <a:p>
            <a:pPr marL="150394" indent="-150394">
              <a:buSzPct val="100000"/>
              <a:buChar char="•"/>
              <a:defRPr sz="1500" b="1" spc="-1">
                <a:solidFill>
                  <a:srgbClr val="091F5C"/>
                </a:solidFill>
              </a:defRPr>
            </a:pPr>
            <a:r>
              <a:rPr lang="es-ES" dirty="0"/>
              <a:t>Ayudar a nuestros países y regiones a hacer frente a la pandemia</a:t>
            </a:r>
            <a:r>
              <a:rPr dirty="0"/>
              <a:t>	 </a:t>
            </a:r>
          </a:p>
          <a:p>
            <a:pPr marL="150394" indent="-150394">
              <a:buSzPct val="100000"/>
              <a:buChar char="•"/>
              <a:defRPr sz="1500" b="1" spc="-1">
                <a:solidFill>
                  <a:srgbClr val="091F5C"/>
                </a:solidFill>
              </a:defRPr>
            </a:pPr>
            <a:endParaRPr dirty="0"/>
          </a:p>
          <a:p>
            <a:pPr marL="150394" indent="-150394">
              <a:buSzPct val="100000"/>
              <a:buChar char="•"/>
              <a:defRPr sz="1500" b="1" spc="-1">
                <a:solidFill>
                  <a:srgbClr val="091F5C"/>
                </a:solidFill>
              </a:defRPr>
            </a:pPr>
            <a:r>
              <a:rPr lang="es-ES" dirty="0"/>
              <a:t>Creación de un </a:t>
            </a:r>
            <a:r>
              <a:rPr lang="es-ES" dirty="0" err="1"/>
              <a:t>Cluster</a:t>
            </a:r>
            <a:r>
              <a:rPr lang="es-ES" dirty="0"/>
              <a:t> de textil sanitario para dar una respuesta rápida al mercado </a:t>
            </a:r>
            <a:r>
              <a:rPr dirty="0"/>
              <a:t>				</a:t>
            </a:r>
          </a:p>
          <a:p>
            <a:pPr marL="150394" indent="-150394">
              <a:buSzPct val="100000"/>
              <a:buChar char="•"/>
              <a:defRPr sz="1500" b="1" spc="-1">
                <a:solidFill>
                  <a:srgbClr val="091F5C"/>
                </a:solidFill>
              </a:defRPr>
            </a:pPr>
            <a:endParaRPr dirty="0"/>
          </a:p>
          <a:p>
            <a:pPr marL="150394" indent="-150394">
              <a:buSzPct val="100000"/>
              <a:buChar char="•"/>
              <a:defRPr sz="1500" b="1" spc="-1">
                <a:solidFill>
                  <a:srgbClr val="091F5C"/>
                </a:solidFill>
              </a:defRPr>
            </a:pPr>
            <a:r>
              <a:rPr lang="es-ES" dirty="0"/>
              <a:t>Fomentar la innovación en el ámbito de la protección y la monitorización de la distancia</a:t>
            </a:r>
            <a:endParaRPr dirty="0"/>
          </a:p>
        </p:txBody>
      </p:sp>
      <p:sp>
        <p:nvSpPr>
          <p:cNvPr id="429" name="CustomShape 1"/>
          <p:cNvSpPr txBox="1"/>
          <p:nvPr/>
        </p:nvSpPr>
        <p:spPr>
          <a:xfrm>
            <a:off x="512372" y="886202"/>
            <a:ext cx="7507306" cy="438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199" tIns="34199" rIns="34199" bIns="34199">
            <a:spAutoFit/>
          </a:bodyPr>
          <a:lstStyle>
            <a:lvl1pPr>
              <a:defRPr sz="2400" spc="-1">
                <a:solidFill>
                  <a:srgbClr val="7CCDF4"/>
                </a:solidFill>
              </a:defRPr>
            </a:lvl1pPr>
          </a:lstStyle>
          <a:p>
            <a:r>
              <a:rPr lang="en-US" dirty="0" err="1">
                <a:solidFill>
                  <a:schemeClr val="accent5">
                    <a:lumMod val="75000"/>
                  </a:schemeClr>
                </a:solidFill>
              </a:rPr>
              <a:t>Misión</a:t>
            </a:r>
            <a:endParaRPr dirty="0">
              <a:solidFill>
                <a:schemeClr val="accent5">
                  <a:lumMod val="75000"/>
                </a:schemeClr>
              </a:solidFill>
            </a:endParaRPr>
          </a:p>
        </p:txBody>
      </p:sp>
      <p:pic>
        <p:nvPicPr>
          <p:cNvPr id="2" name="Imagen 1" descr="Logotipo, nombre de la empresa&#10;&#10;Descripción generada automáticamente">
            <a:extLst>
              <a:ext uri="{FF2B5EF4-FFF2-40B4-BE49-F238E27FC236}">
                <a16:creationId xmlns:a16="http://schemas.microsoft.com/office/drawing/2014/main" id="{EA2DA73F-F746-4C19-AF37-6B53A900EE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538" b="6379"/>
          <a:stretch/>
        </p:blipFill>
        <p:spPr>
          <a:xfrm>
            <a:off x="7433309" y="101329"/>
            <a:ext cx="1156095" cy="394738"/>
          </a:xfrm>
          <a:prstGeom prst="rect">
            <a:avLst/>
          </a:prstGeom>
        </p:spPr>
      </p:pic>
    </p:spTree>
    <p:extLst>
      <p:ext uri="{BB962C8B-B14F-4D97-AF65-F5344CB8AC3E}">
        <p14:creationId xmlns:p14="http://schemas.microsoft.com/office/powerpoint/2010/main" val="292755101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8" name="CuadroTexto 1"/>
          <p:cNvSpPr txBox="1"/>
          <p:nvPr/>
        </p:nvSpPr>
        <p:spPr>
          <a:xfrm>
            <a:off x="514685" y="4556110"/>
            <a:ext cx="8114630"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700" i="1">
                <a:solidFill>
                  <a:srgbClr val="203864"/>
                </a:solidFill>
              </a:defRPr>
            </a:lvl1pPr>
          </a:lstStyle>
          <a:p>
            <a:r>
              <a:rPr dirty="0"/>
              <a:t>This document has been produced with the financial assistance of the European Union under the ENI CBC Mediterranean Sea Basin </a:t>
            </a:r>
            <a:r>
              <a:rPr dirty="0" err="1"/>
              <a:t>Programme</a:t>
            </a:r>
            <a:r>
              <a:rPr dirty="0"/>
              <a:t>. The contents of this document are the sole responsibility of </a:t>
            </a:r>
            <a:r>
              <a:rPr lang="es-ES" dirty="0"/>
              <a:t>TEXFOR</a:t>
            </a:r>
            <a:r>
              <a:rPr dirty="0"/>
              <a:t> and can under no circumstances be regarded as reflecting the position of the European Union or the </a:t>
            </a:r>
            <a:r>
              <a:rPr dirty="0" err="1"/>
              <a:t>Programme</a:t>
            </a:r>
            <a:r>
              <a:rPr dirty="0"/>
              <a:t> management structures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 name="Óvalo">
            <a:extLst>
              <a:ext uri="{FF2B5EF4-FFF2-40B4-BE49-F238E27FC236}">
                <a16:creationId xmlns:a16="http://schemas.microsoft.com/office/drawing/2014/main" id="{C6166D6A-8046-4660-936E-0B4A73980CFF}"/>
              </a:ext>
            </a:extLst>
          </p:cNvPr>
          <p:cNvSpPr/>
          <p:nvPr/>
        </p:nvSpPr>
        <p:spPr>
          <a:xfrm>
            <a:off x="2456881" y="897565"/>
            <a:ext cx="4471367" cy="2446452"/>
          </a:xfrm>
          <a:prstGeom prst="ellipse">
            <a:avLst/>
          </a:prstGeom>
          <a:solidFill>
            <a:srgbClr val="FFFFFF"/>
          </a:solidFill>
          <a:ln w="25400">
            <a:solidFill>
              <a:srgbClr val="8FCAF0"/>
            </a:solidFill>
            <a:miter/>
          </a:ln>
          <a:effectLst>
            <a:outerShdw blurRad="38100" dist="23000" dir="5400000" rotWithShape="0">
              <a:srgbClr val="000000">
                <a:alpha val="0"/>
              </a:srgbClr>
            </a:outerShdw>
          </a:effectLst>
        </p:spPr>
        <p:txBody>
          <a:bodyPr lIns="45719" rIns="45719" anchor="ctr"/>
          <a:lstStyle/>
          <a:p>
            <a:endParaRPr/>
          </a:p>
        </p:txBody>
      </p:sp>
      <p:sp>
        <p:nvSpPr>
          <p:cNvPr id="5" name="Rectángulo redondeado">
            <a:extLst>
              <a:ext uri="{FF2B5EF4-FFF2-40B4-BE49-F238E27FC236}">
                <a16:creationId xmlns:a16="http://schemas.microsoft.com/office/drawing/2014/main" id="{5021635D-237A-41B8-9AB1-B1BE1050289C}"/>
              </a:ext>
            </a:extLst>
          </p:cNvPr>
          <p:cNvSpPr/>
          <p:nvPr/>
        </p:nvSpPr>
        <p:spPr>
          <a:xfrm>
            <a:off x="5471697" y="2813667"/>
            <a:ext cx="1791825" cy="700627"/>
          </a:xfrm>
          <a:prstGeom prst="roundRect">
            <a:avLst>
              <a:gd name="adj" fmla="val 27190"/>
            </a:avLst>
          </a:prstGeom>
          <a:solidFill>
            <a:srgbClr val="F1C572"/>
          </a:solidFill>
          <a:ln w="12700">
            <a:miter lim="400000"/>
          </a:ln>
          <a:effectLst>
            <a:outerShdw blurRad="38100" dist="23000" dir="5400000" rotWithShape="0">
              <a:srgbClr val="000000">
                <a:alpha val="0"/>
              </a:srgbClr>
            </a:outerShdw>
          </a:effectLst>
        </p:spPr>
        <p:txBody>
          <a:bodyPr lIns="45719" rIns="45719" anchor="ctr"/>
          <a:lstStyle/>
          <a:p>
            <a:pPr>
              <a:defRPr>
                <a:solidFill>
                  <a:srgbClr val="FFFFFF"/>
                </a:solidFill>
              </a:defRPr>
            </a:pPr>
            <a:endParaRPr/>
          </a:p>
        </p:txBody>
      </p:sp>
      <p:sp>
        <p:nvSpPr>
          <p:cNvPr id="7" name="Rectángulo redondeado">
            <a:extLst>
              <a:ext uri="{FF2B5EF4-FFF2-40B4-BE49-F238E27FC236}">
                <a16:creationId xmlns:a16="http://schemas.microsoft.com/office/drawing/2014/main" id="{67311E18-3F46-434A-92BA-17266D08E0E7}"/>
              </a:ext>
            </a:extLst>
          </p:cNvPr>
          <p:cNvSpPr/>
          <p:nvPr/>
        </p:nvSpPr>
        <p:spPr>
          <a:xfrm>
            <a:off x="6416381" y="1620481"/>
            <a:ext cx="1994762" cy="683468"/>
          </a:xfrm>
          <a:prstGeom prst="roundRect">
            <a:avLst>
              <a:gd name="adj" fmla="val 27873"/>
            </a:avLst>
          </a:prstGeom>
          <a:solidFill>
            <a:srgbClr val="F1C572"/>
          </a:solidFill>
          <a:ln w="12700">
            <a:miter lim="400000"/>
          </a:ln>
          <a:effectLst>
            <a:outerShdw blurRad="38100" dist="23000" dir="5400000" rotWithShape="0">
              <a:srgbClr val="000000">
                <a:alpha val="0"/>
              </a:srgbClr>
            </a:outerShdw>
          </a:effectLst>
        </p:spPr>
        <p:txBody>
          <a:bodyPr lIns="45719" rIns="45719" anchor="ctr"/>
          <a:lstStyle/>
          <a:p>
            <a:pPr>
              <a:defRPr>
                <a:solidFill>
                  <a:srgbClr val="FFFFFF"/>
                </a:solidFill>
              </a:defRPr>
            </a:pPr>
            <a:endParaRPr/>
          </a:p>
        </p:txBody>
      </p:sp>
      <p:sp>
        <p:nvSpPr>
          <p:cNvPr id="9" name="Rectángulo redondeado">
            <a:extLst>
              <a:ext uri="{FF2B5EF4-FFF2-40B4-BE49-F238E27FC236}">
                <a16:creationId xmlns:a16="http://schemas.microsoft.com/office/drawing/2014/main" id="{B0E073CB-C52E-4A70-8C4C-F27130814FCA}"/>
              </a:ext>
            </a:extLst>
          </p:cNvPr>
          <p:cNvSpPr/>
          <p:nvPr/>
        </p:nvSpPr>
        <p:spPr>
          <a:xfrm>
            <a:off x="1821731" y="2805087"/>
            <a:ext cx="1994762" cy="700627"/>
          </a:xfrm>
          <a:prstGeom prst="roundRect">
            <a:avLst>
              <a:gd name="adj" fmla="val 27190"/>
            </a:avLst>
          </a:prstGeom>
          <a:solidFill>
            <a:srgbClr val="F1C572"/>
          </a:solidFill>
          <a:ln w="12700">
            <a:miter lim="400000"/>
          </a:ln>
          <a:effectLst>
            <a:outerShdw blurRad="38100" dist="23000" dir="5400000" rotWithShape="0">
              <a:srgbClr val="000000">
                <a:alpha val="0"/>
              </a:srgbClr>
            </a:outerShdw>
          </a:effectLst>
        </p:spPr>
        <p:txBody>
          <a:bodyPr lIns="45719" rIns="45719" anchor="ctr"/>
          <a:lstStyle/>
          <a:p>
            <a:pPr>
              <a:defRPr>
                <a:solidFill>
                  <a:srgbClr val="FFFFFF"/>
                </a:solidFill>
              </a:defRPr>
            </a:pPr>
            <a:endParaRPr/>
          </a:p>
        </p:txBody>
      </p:sp>
      <p:sp>
        <p:nvSpPr>
          <p:cNvPr id="11" name="Rectángulo redondeado">
            <a:extLst>
              <a:ext uri="{FF2B5EF4-FFF2-40B4-BE49-F238E27FC236}">
                <a16:creationId xmlns:a16="http://schemas.microsoft.com/office/drawing/2014/main" id="{E2742184-99E6-412B-A9CF-3CFC97C25E40}"/>
              </a:ext>
            </a:extLst>
          </p:cNvPr>
          <p:cNvSpPr/>
          <p:nvPr/>
        </p:nvSpPr>
        <p:spPr>
          <a:xfrm>
            <a:off x="1190902" y="1620481"/>
            <a:ext cx="1560929" cy="683468"/>
          </a:xfrm>
          <a:prstGeom prst="roundRect">
            <a:avLst>
              <a:gd name="adj" fmla="val 27873"/>
            </a:avLst>
          </a:prstGeom>
          <a:solidFill>
            <a:srgbClr val="F1C572"/>
          </a:solidFill>
          <a:ln w="12700">
            <a:miter lim="400000"/>
          </a:ln>
          <a:effectLst>
            <a:outerShdw blurRad="38100" dist="23000" dir="5400000" rotWithShape="0">
              <a:srgbClr val="000000">
                <a:alpha val="0"/>
              </a:srgbClr>
            </a:outerShdw>
          </a:effectLst>
        </p:spPr>
        <p:txBody>
          <a:bodyPr lIns="45719" rIns="45719" anchor="ctr"/>
          <a:lstStyle/>
          <a:p>
            <a:pPr>
              <a:defRPr>
                <a:solidFill>
                  <a:srgbClr val="FFFFFF"/>
                </a:solidFill>
              </a:defRPr>
            </a:pPr>
            <a:endParaRPr/>
          </a:p>
        </p:txBody>
      </p:sp>
      <p:sp>
        <p:nvSpPr>
          <p:cNvPr id="13" name="Rectángulo redondeado">
            <a:extLst>
              <a:ext uri="{FF2B5EF4-FFF2-40B4-BE49-F238E27FC236}">
                <a16:creationId xmlns:a16="http://schemas.microsoft.com/office/drawing/2014/main" id="{DB950B64-1CF8-474B-88DF-AFCE704AD8D6}"/>
              </a:ext>
            </a:extLst>
          </p:cNvPr>
          <p:cNvSpPr/>
          <p:nvPr/>
        </p:nvSpPr>
        <p:spPr>
          <a:xfrm>
            <a:off x="3494334" y="648197"/>
            <a:ext cx="2155332" cy="683468"/>
          </a:xfrm>
          <a:prstGeom prst="roundRect">
            <a:avLst>
              <a:gd name="adj" fmla="val 26143"/>
            </a:avLst>
          </a:prstGeom>
          <a:solidFill>
            <a:srgbClr val="F1C572"/>
          </a:solidFill>
          <a:ln w="12700">
            <a:miter lim="400000"/>
          </a:ln>
          <a:effectLst>
            <a:outerShdw blurRad="38100" dist="23000" dir="5400000" rotWithShape="0">
              <a:srgbClr val="000000">
                <a:alpha val="0"/>
              </a:srgbClr>
            </a:outerShdw>
          </a:effectLst>
        </p:spPr>
        <p:txBody>
          <a:bodyPr lIns="45719" rIns="45719" anchor="ctr"/>
          <a:lstStyle/>
          <a:p>
            <a:pPr>
              <a:defRPr>
                <a:solidFill>
                  <a:srgbClr val="FFFFFF"/>
                </a:solidFill>
              </a:defRPr>
            </a:pPr>
            <a:endParaRPr/>
          </a:p>
        </p:txBody>
      </p:sp>
      <p:sp>
        <p:nvSpPr>
          <p:cNvPr id="15" name="Far away suppliers are not able to provide good service and quality">
            <a:extLst>
              <a:ext uri="{FF2B5EF4-FFF2-40B4-BE49-F238E27FC236}">
                <a16:creationId xmlns:a16="http://schemas.microsoft.com/office/drawing/2014/main" id="{AE9A3D5A-B785-4963-9AD7-4B4192EC010B}"/>
              </a:ext>
            </a:extLst>
          </p:cNvPr>
          <p:cNvSpPr txBox="1"/>
          <p:nvPr/>
        </p:nvSpPr>
        <p:spPr>
          <a:xfrm>
            <a:off x="3574619" y="697116"/>
            <a:ext cx="1994762" cy="5909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600075">
              <a:lnSpc>
                <a:spcPct val="90000"/>
              </a:lnSpc>
              <a:spcBef>
                <a:spcPts val="500"/>
              </a:spcBef>
              <a:defRPr sz="900">
                <a:solidFill>
                  <a:srgbClr val="091F5C"/>
                </a:solidFill>
              </a:defRPr>
            </a:lvl1pPr>
          </a:lstStyle>
          <a:p>
            <a:r>
              <a:rPr lang="en-US" sz="1200" dirty="0"/>
              <a:t>Los </a:t>
            </a:r>
            <a:r>
              <a:rPr lang="en-US" sz="1200" dirty="0" err="1"/>
              <a:t>proveedores</a:t>
            </a:r>
            <a:r>
              <a:rPr lang="en-US" sz="1200" dirty="0"/>
              <a:t> </a:t>
            </a:r>
            <a:r>
              <a:rPr lang="en-US" sz="1200" dirty="0" err="1"/>
              <a:t>más</a:t>
            </a:r>
            <a:r>
              <a:rPr lang="en-US" sz="1200" dirty="0"/>
              <a:t> </a:t>
            </a:r>
            <a:r>
              <a:rPr lang="en-US" sz="1200" dirty="0" err="1"/>
              <a:t>lejanos</a:t>
            </a:r>
            <a:r>
              <a:rPr lang="en-US" sz="1200" dirty="0"/>
              <a:t> no </a:t>
            </a:r>
            <a:r>
              <a:rPr lang="en-US" sz="1200" dirty="0" err="1"/>
              <a:t>pueden</a:t>
            </a:r>
            <a:r>
              <a:rPr lang="en-US" sz="1200" dirty="0"/>
              <a:t> </a:t>
            </a:r>
            <a:r>
              <a:rPr lang="en-US" sz="1200" dirty="0" err="1"/>
              <a:t>ofrecer</a:t>
            </a:r>
            <a:r>
              <a:rPr lang="en-US" sz="1200" dirty="0"/>
              <a:t> un </a:t>
            </a:r>
            <a:r>
              <a:rPr lang="en-US" sz="1200" dirty="0" err="1"/>
              <a:t>buen</a:t>
            </a:r>
            <a:r>
              <a:rPr lang="en-US" sz="1200" dirty="0"/>
              <a:t> </a:t>
            </a:r>
            <a:r>
              <a:rPr lang="en-US" sz="1200" dirty="0" err="1"/>
              <a:t>servicio</a:t>
            </a:r>
            <a:r>
              <a:rPr lang="en-US" sz="1200" dirty="0"/>
              <a:t> de </a:t>
            </a:r>
            <a:r>
              <a:rPr lang="en-US" sz="1200" dirty="0" err="1"/>
              <a:t>calidad</a:t>
            </a:r>
            <a:endParaRPr sz="1200" dirty="0"/>
          </a:p>
        </p:txBody>
      </p:sp>
      <p:sp>
        <p:nvSpPr>
          <p:cNvPr id="17" name="Risk of shortage and poor quality must be avoided">
            <a:extLst>
              <a:ext uri="{FF2B5EF4-FFF2-40B4-BE49-F238E27FC236}">
                <a16:creationId xmlns:a16="http://schemas.microsoft.com/office/drawing/2014/main" id="{645B029D-91D5-4536-8387-1FBBE7FE0431}"/>
              </a:ext>
            </a:extLst>
          </p:cNvPr>
          <p:cNvSpPr txBox="1"/>
          <p:nvPr/>
        </p:nvSpPr>
        <p:spPr>
          <a:xfrm>
            <a:off x="6576091" y="1642347"/>
            <a:ext cx="1791825"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spcBef>
                <a:spcPts val="300"/>
              </a:spcBef>
              <a:defRPr sz="1000" spc="0">
                <a:solidFill>
                  <a:srgbClr val="081E5C"/>
                </a:solidFill>
              </a:defRPr>
            </a:lvl1pPr>
          </a:lstStyle>
          <a:p>
            <a:r>
              <a:rPr lang="es-ES" sz="1200" dirty="0"/>
              <a:t>Deben evitarse el riesgo de escasez y de una baja calidad</a:t>
            </a:r>
            <a:endParaRPr sz="1200" dirty="0"/>
          </a:p>
        </p:txBody>
      </p:sp>
      <p:sp>
        <p:nvSpPr>
          <p:cNvPr id="19" name="New market opportunities">
            <a:extLst>
              <a:ext uri="{FF2B5EF4-FFF2-40B4-BE49-F238E27FC236}">
                <a16:creationId xmlns:a16="http://schemas.microsoft.com/office/drawing/2014/main" id="{EEC04AEC-480C-44C8-9490-3208727D7C06}"/>
              </a:ext>
            </a:extLst>
          </p:cNvPr>
          <p:cNvSpPr txBox="1"/>
          <p:nvPr/>
        </p:nvSpPr>
        <p:spPr>
          <a:xfrm>
            <a:off x="5568329" y="2932365"/>
            <a:ext cx="1641946"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spcBef>
                <a:spcPts val="300"/>
              </a:spcBef>
              <a:defRPr sz="1000" spc="0">
                <a:solidFill>
                  <a:srgbClr val="081E5C"/>
                </a:solidFill>
              </a:defRPr>
            </a:lvl1pPr>
          </a:lstStyle>
          <a:p>
            <a:r>
              <a:rPr lang="es-ES" sz="1200" dirty="0"/>
              <a:t>Nuevas oportunidades de mercado</a:t>
            </a:r>
            <a:endParaRPr sz="1200" dirty="0"/>
          </a:p>
        </p:txBody>
      </p:sp>
      <p:sp>
        <p:nvSpPr>
          <p:cNvPr id="21" name="Innovation in quality and performaces adds value">
            <a:extLst>
              <a:ext uri="{FF2B5EF4-FFF2-40B4-BE49-F238E27FC236}">
                <a16:creationId xmlns:a16="http://schemas.microsoft.com/office/drawing/2014/main" id="{92C03480-9D4D-43E0-ACA6-655DAE875504}"/>
              </a:ext>
            </a:extLst>
          </p:cNvPr>
          <p:cNvSpPr txBox="1"/>
          <p:nvPr/>
        </p:nvSpPr>
        <p:spPr>
          <a:xfrm>
            <a:off x="1884826" y="2840259"/>
            <a:ext cx="1867065" cy="6001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spcBef>
                <a:spcPts val="300"/>
              </a:spcBef>
              <a:defRPr sz="1000" spc="0">
                <a:solidFill>
                  <a:srgbClr val="081E5C"/>
                </a:solidFill>
              </a:defRPr>
            </a:lvl1pPr>
          </a:lstStyle>
          <a:p>
            <a:r>
              <a:rPr lang="es-ES" sz="1100" dirty="0"/>
              <a:t>La innovación en la calidad y la actuación empresarial, generan valor añadido</a:t>
            </a:r>
            <a:endParaRPr sz="1100" dirty="0"/>
          </a:p>
        </p:txBody>
      </p:sp>
      <p:sp>
        <p:nvSpPr>
          <p:cNvPr id="23" name="Need of quick supplies">
            <a:extLst>
              <a:ext uri="{FF2B5EF4-FFF2-40B4-BE49-F238E27FC236}">
                <a16:creationId xmlns:a16="http://schemas.microsoft.com/office/drawing/2014/main" id="{CB8CC196-8FF4-44B1-A78C-D9E2AA0E61CC}"/>
              </a:ext>
            </a:extLst>
          </p:cNvPr>
          <p:cNvSpPr txBox="1"/>
          <p:nvPr/>
        </p:nvSpPr>
        <p:spPr>
          <a:xfrm>
            <a:off x="1141378" y="1711681"/>
            <a:ext cx="1659976"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spcBef>
                <a:spcPts val="300"/>
              </a:spcBef>
              <a:defRPr sz="1000" spc="0">
                <a:solidFill>
                  <a:srgbClr val="081E5C"/>
                </a:solidFill>
              </a:defRPr>
            </a:lvl1pPr>
          </a:lstStyle>
          <a:p>
            <a:r>
              <a:rPr lang="es-ES" sz="1200" dirty="0"/>
              <a:t>Necesidad de un abastecimiento rápido</a:t>
            </a:r>
            <a:endParaRPr sz="1200" dirty="0"/>
          </a:p>
        </p:txBody>
      </p:sp>
      <p:sp>
        <p:nvSpPr>
          <p:cNvPr id="25" name="Countries…">
            <a:extLst>
              <a:ext uri="{FF2B5EF4-FFF2-40B4-BE49-F238E27FC236}">
                <a16:creationId xmlns:a16="http://schemas.microsoft.com/office/drawing/2014/main" id="{4944462E-B4CC-420C-BEE8-D46DE9106D0E}"/>
              </a:ext>
            </a:extLst>
          </p:cNvPr>
          <p:cNvSpPr txBox="1"/>
          <p:nvPr/>
        </p:nvSpPr>
        <p:spPr>
          <a:xfrm>
            <a:off x="3507104" y="1331132"/>
            <a:ext cx="2302272" cy="16682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lnSpc>
                <a:spcPct val="150000"/>
              </a:lnSpc>
              <a:defRPr sz="1300" b="1">
                <a:solidFill>
                  <a:srgbClr val="002060"/>
                </a:solidFill>
              </a:defRPr>
            </a:pPr>
            <a:r>
              <a:rPr lang="es-ES" sz="1400" dirty="0">
                <a:solidFill>
                  <a:schemeClr val="accent5">
                    <a:lumMod val="75000"/>
                  </a:schemeClr>
                </a:solidFill>
              </a:rPr>
              <a:t>Sistemas sanitarios nacionales de los países</a:t>
            </a:r>
            <a:endParaRPr sz="1400" dirty="0">
              <a:solidFill>
                <a:schemeClr val="accent5">
                  <a:lumMod val="75000"/>
                </a:schemeClr>
              </a:solidFill>
            </a:endParaRPr>
          </a:p>
          <a:p>
            <a:pPr algn="ctr">
              <a:lnSpc>
                <a:spcPct val="150000"/>
              </a:lnSpc>
              <a:defRPr sz="1300" b="1">
                <a:solidFill>
                  <a:srgbClr val="002060"/>
                </a:solidFill>
              </a:defRPr>
            </a:pPr>
            <a:r>
              <a:rPr lang="es-ES" sz="1400" dirty="0">
                <a:solidFill>
                  <a:schemeClr val="accent5">
                    <a:lumMod val="75000"/>
                  </a:schemeClr>
                </a:solidFill>
              </a:rPr>
              <a:t>Organizaciones sanitarias locales/regionales</a:t>
            </a:r>
            <a:endParaRPr sz="1400" dirty="0">
              <a:solidFill>
                <a:schemeClr val="accent5">
                  <a:lumMod val="75000"/>
                </a:schemeClr>
              </a:solidFill>
            </a:endParaRPr>
          </a:p>
          <a:p>
            <a:pPr algn="ctr">
              <a:lnSpc>
                <a:spcPct val="150000"/>
              </a:lnSpc>
              <a:defRPr sz="1300" b="1">
                <a:solidFill>
                  <a:srgbClr val="002060"/>
                </a:solidFill>
              </a:defRPr>
            </a:pPr>
            <a:r>
              <a:rPr sz="1400" dirty="0">
                <a:solidFill>
                  <a:schemeClr val="accent5">
                    <a:lumMod val="75000"/>
                  </a:schemeClr>
                </a:solidFill>
              </a:rPr>
              <a:t>Hospital</a:t>
            </a:r>
            <a:r>
              <a:rPr lang="es-ES" sz="1400" dirty="0">
                <a:solidFill>
                  <a:schemeClr val="accent5">
                    <a:lumMod val="75000"/>
                  </a:schemeClr>
                </a:solidFill>
              </a:rPr>
              <a:t>e</a:t>
            </a:r>
            <a:r>
              <a:rPr sz="1400" dirty="0">
                <a:solidFill>
                  <a:schemeClr val="accent5">
                    <a:lumMod val="75000"/>
                  </a:schemeClr>
                </a:solidFill>
              </a:rPr>
              <a:t>s</a:t>
            </a:r>
          </a:p>
        </p:txBody>
      </p:sp>
      <p:sp>
        <p:nvSpPr>
          <p:cNvPr id="27" name="2">
            <a:extLst>
              <a:ext uri="{FF2B5EF4-FFF2-40B4-BE49-F238E27FC236}">
                <a16:creationId xmlns:a16="http://schemas.microsoft.com/office/drawing/2014/main" id="{5816524D-A15E-45C8-8105-12E9635B5FB9}"/>
              </a:ext>
            </a:extLst>
          </p:cNvPr>
          <p:cNvSpPr txBox="1"/>
          <p:nvPr/>
        </p:nvSpPr>
        <p:spPr>
          <a:xfrm>
            <a:off x="4533400" y="341083"/>
            <a:ext cx="214787" cy="3011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120000"/>
              </a:lnSpc>
              <a:defRPr sz="1500" b="1" spc="-1">
                <a:solidFill>
                  <a:srgbClr val="091F5D"/>
                </a:solidFill>
              </a:defRPr>
            </a:lvl1pPr>
          </a:lstStyle>
          <a:p>
            <a:r>
              <a:t>2</a:t>
            </a:r>
          </a:p>
        </p:txBody>
      </p:sp>
      <p:sp>
        <p:nvSpPr>
          <p:cNvPr id="29" name="1">
            <a:extLst>
              <a:ext uri="{FF2B5EF4-FFF2-40B4-BE49-F238E27FC236}">
                <a16:creationId xmlns:a16="http://schemas.microsoft.com/office/drawing/2014/main" id="{95ACBD15-9A86-4BC9-8C5E-39C395739C06}"/>
              </a:ext>
            </a:extLst>
          </p:cNvPr>
          <p:cNvSpPr txBox="1"/>
          <p:nvPr/>
        </p:nvSpPr>
        <p:spPr>
          <a:xfrm>
            <a:off x="886802" y="1811660"/>
            <a:ext cx="214786" cy="3011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120000"/>
              </a:lnSpc>
              <a:defRPr sz="1500" b="1" spc="-1">
                <a:solidFill>
                  <a:srgbClr val="091F5D"/>
                </a:solidFill>
              </a:defRPr>
            </a:lvl1pPr>
          </a:lstStyle>
          <a:p>
            <a:r>
              <a:t>1</a:t>
            </a:r>
          </a:p>
        </p:txBody>
      </p:sp>
      <p:sp>
        <p:nvSpPr>
          <p:cNvPr id="31" name="3">
            <a:extLst>
              <a:ext uri="{FF2B5EF4-FFF2-40B4-BE49-F238E27FC236}">
                <a16:creationId xmlns:a16="http://schemas.microsoft.com/office/drawing/2014/main" id="{B4C1BBDD-D6DD-4C53-8505-01505485F23A}"/>
              </a:ext>
            </a:extLst>
          </p:cNvPr>
          <p:cNvSpPr txBox="1"/>
          <p:nvPr/>
        </p:nvSpPr>
        <p:spPr>
          <a:xfrm>
            <a:off x="8464738" y="1811660"/>
            <a:ext cx="214786" cy="3011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120000"/>
              </a:lnSpc>
              <a:defRPr sz="1500" b="1" spc="-1">
                <a:solidFill>
                  <a:srgbClr val="091F5D"/>
                </a:solidFill>
              </a:defRPr>
            </a:lvl1pPr>
          </a:lstStyle>
          <a:p>
            <a:r>
              <a:t>3</a:t>
            </a:r>
          </a:p>
        </p:txBody>
      </p:sp>
      <p:sp>
        <p:nvSpPr>
          <p:cNvPr id="33" name="4">
            <a:extLst>
              <a:ext uri="{FF2B5EF4-FFF2-40B4-BE49-F238E27FC236}">
                <a16:creationId xmlns:a16="http://schemas.microsoft.com/office/drawing/2014/main" id="{414E1C0D-E21F-4981-9BA2-17C090E7EE02}"/>
              </a:ext>
            </a:extLst>
          </p:cNvPr>
          <p:cNvSpPr txBox="1"/>
          <p:nvPr/>
        </p:nvSpPr>
        <p:spPr>
          <a:xfrm>
            <a:off x="7306368" y="3013426"/>
            <a:ext cx="214787" cy="3011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120000"/>
              </a:lnSpc>
              <a:defRPr sz="1500" b="1" spc="-1">
                <a:solidFill>
                  <a:srgbClr val="091F5D"/>
                </a:solidFill>
              </a:defRPr>
            </a:lvl1pPr>
          </a:lstStyle>
          <a:p>
            <a:r>
              <a:t>4</a:t>
            </a:r>
          </a:p>
        </p:txBody>
      </p:sp>
      <p:sp>
        <p:nvSpPr>
          <p:cNvPr id="35" name="5">
            <a:extLst>
              <a:ext uri="{FF2B5EF4-FFF2-40B4-BE49-F238E27FC236}">
                <a16:creationId xmlns:a16="http://schemas.microsoft.com/office/drawing/2014/main" id="{20F1B6FC-93CE-4A68-8D1A-3F53898DCB82}"/>
              </a:ext>
            </a:extLst>
          </p:cNvPr>
          <p:cNvSpPr txBox="1"/>
          <p:nvPr/>
        </p:nvSpPr>
        <p:spPr>
          <a:xfrm>
            <a:off x="1553349" y="3013426"/>
            <a:ext cx="214787" cy="3011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120000"/>
              </a:lnSpc>
              <a:defRPr sz="1500" b="1" spc="-1">
                <a:solidFill>
                  <a:srgbClr val="091F5D"/>
                </a:solidFill>
              </a:defRPr>
            </a:lvl1pPr>
          </a:lstStyle>
          <a:p>
            <a:r>
              <a:t>5</a:t>
            </a:r>
          </a:p>
        </p:txBody>
      </p:sp>
      <p:pic>
        <p:nvPicPr>
          <p:cNvPr id="37" name="Imagen 36" descr="Logotipo, nombre de la empresa&#10;&#10;Descripción generada automáticamente">
            <a:extLst>
              <a:ext uri="{FF2B5EF4-FFF2-40B4-BE49-F238E27FC236}">
                <a16:creationId xmlns:a16="http://schemas.microsoft.com/office/drawing/2014/main" id="{09FB3196-4ADF-4B9C-8198-C3CFD3C65C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538" b="6379"/>
          <a:stretch/>
        </p:blipFill>
        <p:spPr>
          <a:xfrm>
            <a:off x="7433309" y="101329"/>
            <a:ext cx="1156095" cy="394738"/>
          </a:xfrm>
          <a:prstGeom prst="rect">
            <a:avLst/>
          </a:prstGeom>
        </p:spPr>
      </p:pic>
    </p:spTree>
    <p:extLst>
      <p:ext uri="{BB962C8B-B14F-4D97-AF65-F5344CB8AC3E}">
        <p14:creationId xmlns:p14="http://schemas.microsoft.com/office/powerpoint/2010/main" val="405176595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 name="CustomShape 1">
            <a:extLst>
              <a:ext uri="{FF2B5EF4-FFF2-40B4-BE49-F238E27FC236}">
                <a16:creationId xmlns:a16="http://schemas.microsoft.com/office/drawing/2014/main" id="{DD47DB0E-4BD7-4372-9954-769007E54D9F}"/>
              </a:ext>
            </a:extLst>
          </p:cNvPr>
          <p:cNvSpPr txBox="1"/>
          <p:nvPr/>
        </p:nvSpPr>
        <p:spPr>
          <a:xfrm>
            <a:off x="512372" y="343277"/>
            <a:ext cx="7507306" cy="4383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199" tIns="34199" rIns="34199" bIns="34199">
            <a:spAutoFit/>
          </a:bodyPr>
          <a:lstStyle>
            <a:lvl1pPr>
              <a:defRPr sz="2400" spc="-1">
                <a:solidFill>
                  <a:srgbClr val="7CCDF4"/>
                </a:solidFill>
              </a:defRPr>
            </a:lvl1pPr>
          </a:lstStyle>
          <a:p>
            <a:r>
              <a:rPr lang="es-ES" dirty="0"/>
              <a:t>OBJETIVOS:</a:t>
            </a:r>
            <a:endParaRPr dirty="0">
              <a:solidFill>
                <a:schemeClr val="accent5">
                  <a:lumMod val="75000"/>
                </a:schemeClr>
              </a:solidFill>
            </a:endParaRPr>
          </a:p>
        </p:txBody>
      </p:sp>
      <p:sp>
        <p:nvSpPr>
          <p:cNvPr id="5" name="Rettangolo 1">
            <a:extLst>
              <a:ext uri="{FF2B5EF4-FFF2-40B4-BE49-F238E27FC236}">
                <a16:creationId xmlns:a16="http://schemas.microsoft.com/office/drawing/2014/main" id="{7A6B2BF4-9FC9-4948-A54F-9222699CD0DE}"/>
              </a:ext>
            </a:extLst>
          </p:cNvPr>
          <p:cNvSpPr txBox="1"/>
          <p:nvPr/>
        </p:nvSpPr>
        <p:spPr>
          <a:xfrm>
            <a:off x="512372" y="859511"/>
            <a:ext cx="7762249" cy="3345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130342" indent="-130342">
              <a:lnSpc>
                <a:spcPct val="120000"/>
              </a:lnSpc>
              <a:spcBef>
                <a:spcPts val="300"/>
              </a:spcBef>
              <a:buSzPct val="100000"/>
              <a:buChar char="•"/>
              <a:defRPr sz="1200" spc="0">
                <a:solidFill>
                  <a:srgbClr val="091E5C"/>
                </a:solidFill>
              </a:defRPr>
            </a:pPr>
            <a:r>
              <a:rPr lang="es-ES" sz="1300" dirty="0">
                <a:solidFill>
                  <a:srgbClr val="091E5D"/>
                </a:solidFill>
              </a:rPr>
              <a:t>Dar soporte a las empresas textiles a la hora de identificar y procesar los mejores tejidos, no-tejidos y materiales acabados para producir mascarillas u otros productos de uso sanitario de protección individual y siempre acorde a los estándares europeos e internacionales. </a:t>
            </a:r>
            <a:br>
              <a:rPr sz="1300" dirty="0">
                <a:solidFill>
                  <a:srgbClr val="091E5D"/>
                </a:solidFill>
              </a:rPr>
            </a:br>
            <a:r>
              <a:rPr sz="1300" dirty="0"/>
              <a:t> </a:t>
            </a:r>
          </a:p>
          <a:p>
            <a:pPr marL="130342" indent="-130342">
              <a:lnSpc>
                <a:spcPct val="120000"/>
              </a:lnSpc>
              <a:spcBef>
                <a:spcPts val="300"/>
              </a:spcBef>
              <a:buSzPct val="100000"/>
              <a:buChar char="•"/>
              <a:defRPr sz="1200" spc="0">
                <a:solidFill>
                  <a:srgbClr val="091E5C"/>
                </a:solidFill>
              </a:defRPr>
            </a:pPr>
            <a:r>
              <a:rPr lang="es-ES" sz="1300" dirty="0">
                <a:solidFill>
                  <a:srgbClr val="091E5D"/>
                </a:solidFill>
              </a:rPr>
              <a:t>Desarrollar una serie de especificaciones técnicas y protocolos de prueba para los tejidos y los equipos de protección personal, así como una guía que contenga información relevante para el consumidor. </a:t>
            </a:r>
            <a:br>
              <a:rPr sz="1300" dirty="0"/>
            </a:br>
            <a:endParaRPr sz="1300" dirty="0"/>
          </a:p>
          <a:p>
            <a:pPr marL="130342" indent="-130342">
              <a:lnSpc>
                <a:spcPct val="120000"/>
              </a:lnSpc>
              <a:spcBef>
                <a:spcPts val="300"/>
              </a:spcBef>
              <a:buSzPct val="100000"/>
              <a:buChar char="•"/>
              <a:defRPr sz="1200" spc="0">
                <a:solidFill>
                  <a:srgbClr val="091E5C"/>
                </a:solidFill>
              </a:defRPr>
            </a:pPr>
            <a:r>
              <a:rPr lang="es-ES" sz="1300" dirty="0">
                <a:solidFill>
                  <a:srgbClr val="091E5D"/>
                </a:solidFill>
              </a:rPr>
              <a:t>Crear alianzas entre </a:t>
            </a:r>
            <a:r>
              <a:rPr lang="es-ES" sz="1300" dirty="0" err="1">
                <a:solidFill>
                  <a:srgbClr val="091E5D"/>
                </a:solidFill>
              </a:rPr>
              <a:t>PYMEs</a:t>
            </a:r>
            <a:r>
              <a:rPr lang="es-ES" sz="1300" dirty="0">
                <a:solidFill>
                  <a:srgbClr val="091E5D"/>
                </a:solidFill>
              </a:rPr>
              <a:t>/</a:t>
            </a:r>
            <a:r>
              <a:rPr lang="es-ES" sz="1300" dirty="0" err="1">
                <a:solidFill>
                  <a:srgbClr val="091E5D"/>
                </a:solidFill>
              </a:rPr>
              <a:t>start</a:t>
            </a:r>
            <a:r>
              <a:rPr lang="es-ES" sz="1300" dirty="0">
                <a:solidFill>
                  <a:srgbClr val="091E5D"/>
                </a:solidFill>
              </a:rPr>
              <a:t>-ups para patentar y desarrollar tecnologías wearables que aseguren la monitorización a distancia de las personas durante una pandemia. </a:t>
            </a:r>
          </a:p>
          <a:p>
            <a:pPr>
              <a:lnSpc>
                <a:spcPct val="120000"/>
              </a:lnSpc>
              <a:spcBef>
                <a:spcPts val="300"/>
              </a:spcBef>
              <a:buSzPct val="100000"/>
              <a:defRPr sz="1200" spc="0">
                <a:solidFill>
                  <a:srgbClr val="091E5C"/>
                </a:solidFill>
              </a:defRPr>
            </a:pPr>
            <a:endParaRPr sz="1300" dirty="0">
              <a:solidFill>
                <a:srgbClr val="091E5D"/>
              </a:solidFill>
            </a:endParaRPr>
          </a:p>
          <a:p>
            <a:pPr marL="130342" indent="-130342">
              <a:lnSpc>
                <a:spcPct val="120000"/>
              </a:lnSpc>
              <a:spcBef>
                <a:spcPts val="300"/>
              </a:spcBef>
              <a:buSzPct val="100000"/>
              <a:buChar char="•"/>
              <a:defRPr sz="1200" spc="0">
                <a:solidFill>
                  <a:srgbClr val="091E5C"/>
                </a:solidFill>
              </a:defRPr>
            </a:pPr>
            <a:r>
              <a:rPr lang="es-ES" sz="1300" dirty="0">
                <a:solidFill>
                  <a:srgbClr val="091E5D"/>
                </a:solidFill>
              </a:rPr>
              <a:t>Crear alianzas entre empresas creando mecanismos para dar una respuesta rápida en el abastecimiento de productos críticos (certificados) en países mediterráneos. </a:t>
            </a:r>
            <a:endParaRPr sz="1300" dirty="0">
              <a:solidFill>
                <a:srgbClr val="091E5D"/>
              </a:solidFill>
            </a:endParaRPr>
          </a:p>
        </p:txBody>
      </p:sp>
      <p:pic>
        <p:nvPicPr>
          <p:cNvPr id="7" name="Imagen 6" descr="Logotipo, nombre de la empresa&#10;&#10;Descripción generada automáticamente">
            <a:extLst>
              <a:ext uri="{FF2B5EF4-FFF2-40B4-BE49-F238E27FC236}">
                <a16:creationId xmlns:a16="http://schemas.microsoft.com/office/drawing/2014/main" id="{CAD7719F-4D3A-4CB9-8440-FDA702CE04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538" b="6379"/>
          <a:stretch/>
        </p:blipFill>
        <p:spPr>
          <a:xfrm>
            <a:off x="7433309" y="101329"/>
            <a:ext cx="1156095" cy="394738"/>
          </a:xfrm>
          <a:prstGeom prst="rect">
            <a:avLst/>
          </a:prstGeom>
        </p:spPr>
      </p:pic>
    </p:spTree>
    <p:extLst>
      <p:ext uri="{BB962C8B-B14F-4D97-AF65-F5344CB8AC3E}">
        <p14:creationId xmlns:p14="http://schemas.microsoft.com/office/powerpoint/2010/main" val="159456081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 name="Rectángulo">
            <a:extLst>
              <a:ext uri="{FF2B5EF4-FFF2-40B4-BE49-F238E27FC236}">
                <a16:creationId xmlns:a16="http://schemas.microsoft.com/office/drawing/2014/main" id="{FF7C6114-F6D8-4164-BEE9-2AB1C029FD4E}"/>
              </a:ext>
            </a:extLst>
          </p:cNvPr>
          <p:cNvSpPr/>
          <p:nvPr/>
        </p:nvSpPr>
        <p:spPr>
          <a:xfrm>
            <a:off x="900836" y="1961826"/>
            <a:ext cx="6546038" cy="773199"/>
          </a:xfrm>
          <a:prstGeom prst="rect">
            <a:avLst/>
          </a:prstGeom>
          <a:solidFill>
            <a:srgbClr val="F1C572"/>
          </a:solidFill>
          <a:ln w="12700">
            <a:miter lim="400000"/>
          </a:ln>
          <a:effectLst>
            <a:outerShdw blurRad="38100" dist="23000" dir="5400000" rotWithShape="0">
              <a:srgbClr val="000000">
                <a:alpha val="0"/>
              </a:srgbClr>
            </a:outerShdw>
          </a:effectLst>
        </p:spPr>
        <p:txBody>
          <a:bodyPr lIns="45719" rIns="45719" anchor="ctr"/>
          <a:lstStyle/>
          <a:p>
            <a:endParaRPr/>
          </a:p>
        </p:txBody>
      </p:sp>
      <p:sp>
        <p:nvSpPr>
          <p:cNvPr id="5" name="Flecha">
            <a:extLst>
              <a:ext uri="{FF2B5EF4-FFF2-40B4-BE49-F238E27FC236}">
                <a16:creationId xmlns:a16="http://schemas.microsoft.com/office/drawing/2014/main" id="{0AC91DAD-EB8C-4ABA-94BA-9D464F780B8A}"/>
              </a:ext>
            </a:extLst>
          </p:cNvPr>
          <p:cNvSpPr/>
          <p:nvPr/>
        </p:nvSpPr>
        <p:spPr>
          <a:xfrm>
            <a:off x="6880948" y="1850574"/>
            <a:ext cx="1353317" cy="995703"/>
          </a:xfrm>
          <a:prstGeom prst="rightArrow">
            <a:avLst>
              <a:gd name="adj1" fmla="val 32000"/>
              <a:gd name="adj2" fmla="val 79729"/>
            </a:avLst>
          </a:prstGeom>
          <a:solidFill>
            <a:srgbClr val="F1C572"/>
          </a:solidFill>
          <a:ln w="12700">
            <a:miter lim="400000"/>
          </a:ln>
        </p:spPr>
        <p:txBody>
          <a:bodyPr lIns="45719" rIns="45719" anchor="ctr"/>
          <a:lstStyle/>
          <a:p>
            <a:endParaRPr/>
          </a:p>
        </p:txBody>
      </p:sp>
      <p:sp>
        <p:nvSpPr>
          <p:cNvPr id="7" name="Product Specifications">
            <a:extLst>
              <a:ext uri="{FF2B5EF4-FFF2-40B4-BE49-F238E27FC236}">
                <a16:creationId xmlns:a16="http://schemas.microsoft.com/office/drawing/2014/main" id="{F1C8C13F-C7D5-4DFA-8988-C31F883CC4F7}"/>
              </a:ext>
            </a:extLst>
          </p:cNvPr>
          <p:cNvSpPr txBox="1"/>
          <p:nvPr/>
        </p:nvSpPr>
        <p:spPr>
          <a:xfrm>
            <a:off x="1173158" y="2048530"/>
            <a:ext cx="1819101"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spcBef>
                <a:spcPts val="300"/>
              </a:spcBef>
              <a:defRPr sz="1200" b="1" spc="0">
                <a:solidFill>
                  <a:srgbClr val="081E5C"/>
                </a:solidFill>
              </a:defRPr>
            </a:pPr>
            <a:r>
              <a:rPr lang="es-ES" sz="1400" dirty="0"/>
              <a:t>Especificaciones de los productos</a:t>
            </a:r>
            <a:endParaRPr sz="1400" dirty="0"/>
          </a:p>
        </p:txBody>
      </p:sp>
      <p:sp>
        <p:nvSpPr>
          <p:cNvPr id="9" name="Performances and innovation">
            <a:extLst>
              <a:ext uri="{FF2B5EF4-FFF2-40B4-BE49-F238E27FC236}">
                <a16:creationId xmlns:a16="http://schemas.microsoft.com/office/drawing/2014/main" id="{C090C7AA-37B2-4702-BAC6-FC45224083CA}"/>
              </a:ext>
            </a:extLst>
          </p:cNvPr>
          <p:cNvSpPr txBox="1"/>
          <p:nvPr/>
        </p:nvSpPr>
        <p:spPr>
          <a:xfrm>
            <a:off x="3568179" y="2089298"/>
            <a:ext cx="1394346"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spcBef>
                <a:spcPts val="300"/>
              </a:spcBef>
              <a:defRPr sz="1200" b="1" spc="0">
                <a:solidFill>
                  <a:srgbClr val="081E5C"/>
                </a:solidFill>
              </a:defRPr>
            </a:lvl1pPr>
          </a:lstStyle>
          <a:p>
            <a:r>
              <a:rPr lang="es-ES" sz="1400" dirty="0"/>
              <a:t>Actuación e innovación</a:t>
            </a:r>
            <a:endParaRPr sz="1400" dirty="0"/>
          </a:p>
        </p:txBody>
      </p:sp>
      <p:sp>
        <p:nvSpPr>
          <p:cNvPr id="11" name="Health Textile…">
            <a:extLst>
              <a:ext uri="{FF2B5EF4-FFF2-40B4-BE49-F238E27FC236}">
                <a16:creationId xmlns:a16="http://schemas.microsoft.com/office/drawing/2014/main" id="{E371048C-DE57-422E-8F6D-93EAAC34925B}"/>
              </a:ext>
            </a:extLst>
          </p:cNvPr>
          <p:cNvSpPr txBox="1"/>
          <p:nvPr/>
        </p:nvSpPr>
        <p:spPr>
          <a:xfrm>
            <a:off x="5671452" y="2127398"/>
            <a:ext cx="1724419" cy="4801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defTabSz="800100">
              <a:lnSpc>
                <a:spcPct val="90000"/>
              </a:lnSpc>
              <a:defRPr sz="1200" b="1">
                <a:solidFill>
                  <a:srgbClr val="FFFFFF"/>
                </a:solidFill>
              </a:defRPr>
            </a:pPr>
            <a:r>
              <a:rPr lang="es-ES" sz="1400" dirty="0">
                <a:solidFill>
                  <a:srgbClr val="091E5D"/>
                </a:solidFill>
              </a:rPr>
              <a:t>Clúster del Textil Sanitario</a:t>
            </a:r>
            <a:endParaRPr sz="1400" dirty="0">
              <a:solidFill>
                <a:srgbClr val="091E5D"/>
              </a:solidFill>
            </a:endParaRPr>
          </a:p>
        </p:txBody>
      </p:sp>
      <p:sp>
        <p:nvSpPr>
          <p:cNvPr id="13" name="Market Rules">
            <a:extLst>
              <a:ext uri="{FF2B5EF4-FFF2-40B4-BE49-F238E27FC236}">
                <a16:creationId xmlns:a16="http://schemas.microsoft.com/office/drawing/2014/main" id="{5D7580FC-C850-4D62-A974-DB9ED008C3B2}"/>
              </a:ext>
            </a:extLst>
          </p:cNvPr>
          <p:cNvSpPr txBox="1"/>
          <p:nvPr/>
        </p:nvSpPr>
        <p:spPr>
          <a:xfrm>
            <a:off x="1366620" y="1594942"/>
            <a:ext cx="1819099"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spcBef>
                <a:spcPts val="300"/>
              </a:spcBef>
              <a:defRPr sz="1100" spc="0">
                <a:solidFill>
                  <a:srgbClr val="081E5C"/>
                </a:solidFill>
              </a:defRPr>
            </a:lvl1pPr>
          </a:lstStyle>
          <a:p>
            <a:r>
              <a:rPr lang="es-ES" sz="1400" dirty="0"/>
              <a:t>Normas de mercado</a:t>
            </a:r>
            <a:endParaRPr sz="1400" dirty="0"/>
          </a:p>
        </p:txBody>
      </p:sp>
      <p:sp>
        <p:nvSpPr>
          <p:cNvPr id="15" name="Added value">
            <a:extLst>
              <a:ext uri="{FF2B5EF4-FFF2-40B4-BE49-F238E27FC236}">
                <a16:creationId xmlns:a16="http://schemas.microsoft.com/office/drawing/2014/main" id="{BB008614-1F5D-4CAD-B2D0-F11F03644518}"/>
              </a:ext>
            </a:extLst>
          </p:cNvPr>
          <p:cNvSpPr txBox="1"/>
          <p:nvPr/>
        </p:nvSpPr>
        <p:spPr>
          <a:xfrm>
            <a:off x="3497197" y="1594942"/>
            <a:ext cx="1353316"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spcBef>
                <a:spcPts val="300"/>
              </a:spcBef>
              <a:defRPr sz="1100" spc="0">
                <a:solidFill>
                  <a:srgbClr val="081E5C"/>
                </a:solidFill>
              </a:defRPr>
            </a:lvl1pPr>
          </a:lstStyle>
          <a:p>
            <a:r>
              <a:rPr lang="es-ES" sz="1400" dirty="0"/>
              <a:t>Valor añadido</a:t>
            </a:r>
            <a:endParaRPr sz="1400" dirty="0"/>
          </a:p>
        </p:txBody>
      </p:sp>
      <p:sp>
        <p:nvSpPr>
          <p:cNvPr id="17" name="Marketing skills">
            <a:extLst>
              <a:ext uri="{FF2B5EF4-FFF2-40B4-BE49-F238E27FC236}">
                <a16:creationId xmlns:a16="http://schemas.microsoft.com/office/drawing/2014/main" id="{E0D78162-4356-4E76-9176-94E108ED3E71}"/>
              </a:ext>
            </a:extLst>
          </p:cNvPr>
          <p:cNvSpPr txBox="1"/>
          <p:nvPr/>
        </p:nvSpPr>
        <p:spPr>
          <a:xfrm>
            <a:off x="5365446" y="1536703"/>
            <a:ext cx="2183008"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spcBef>
                <a:spcPts val="300"/>
              </a:spcBef>
              <a:defRPr sz="1100" spc="0">
                <a:solidFill>
                  <a:srgbClr val="081E5C"/>
                </a:solidFill>
              </a:defRPr>
            </a:lvl1pPr>
          </a:lstStyle>
          <a:p>
            <a:r>
              <a:rPr lang="es-ES" sz="1400" dirty="0"/>
              <a:t>Habilidades en </a:t>
            </a:r>
            <a:r>
              <a:rPr lang="es-ES" sz="1400" dirty="0" err="1"/>
              <a:t>márketing</a:t>
            </a:r>
            <a:endParaRPr sz="1400" dirty="0"/>
          </a:p>
        </p:txBody>
      </p:sp>
      <p:sp>
        <p:nvSpPr>
          <p:cNvPr id="19" name="Línea">
            <a:extLst>
              <a:ext uri="{FF2B5EF4-FFF2-40B4-BE49-F238E27FC236}">
                <a16:creationId xmlns:a16="http://schemas.microsoft.com/office/drawing/2014/main" id="{7D62C673-335B-4101-B640-15A461DC3A1A}"/>
              </a:ext>
            </a:extLst>
          </p:cNvPr>
          <p:cNvSpPr/>
          <p:nvPr/>
        </p:nvSpPr>
        <p:spPr>
          <a:xfrm flipV="1">
            <a:off x="3144058" y="2090974"/>
            <a:ext cx="1" cy="514903"/>
          </a:xfrm>
          <a:prstGeom prst="line">
            <a:avLst/>
          </a:prstGeom>
          <a:ln w="12700">
            <a:solidFill>
              <a:srgbClr val="081E5B"/>
            </a:solidFill>
            <a:miter/>
          </a:ln>
        </p:spPr>
        <p:txBody>
          <a:bodyPr lIns="45719" rIns="45719"/>
          <a:lstStyle/>
          <a:p>
            <a:endParaRPr/>
          </a:p>
        </p:txBody>
      </p:sp>
      <p:sp>
        <p:nvSpPr>
          <p:cNvPr id="21" name="Línea">
            <a:extLst>
              <a:ext uri="{FF2B5EF4-FFF2-40B4-BE49-F238E27FC236}">
                <a16:creationId xmlns:a16="http://schemas.microsoft.com/office/drawing/2014/main" id="{E7D225C9-4536-48B5-BF0B-87F613C546D7}"/>
              </a:ext>
            </a:extLst>
          </p:cNvPr>
          <p:cNvSpPr/>
          <p:nvPr/>
        </p:nvSpPr>
        <p:spPr>
          <a:xfrm flipV="1">
            <a:off x="5365446" y="2090974"/>
            <a:ext cx="1" cy="514903"/>
          </a:xfrm>
          <a:prstGeom prst="line">
            <a:avLst/>
          </a:prstGeom>
          <a:ln w="12700">
            <a:solidFill>
              <a:srgbClr val="081E5B"/>
            </a:solidFill>
            <a:miter/>
          </a:ln>
        </p:spPr>
        <p:txBody>
          <a:bodyPr lIns="45719" rIns="45719"/>
          <a:lstStyle/>
          <a:p>
            <a:endParaRPr/>
          </a:p>
        </p:txBody>
      </p:sp>
      <p:sp>
        <p:nvSpPr>
          <p:cNvPr id="23" name="CustomShape 1">
            <a:extLst>
              <a:ext uri="{FF2B5EF4-FFF2-40B4-BE49-F238E27FC236}">
                <a16:creationId xmlns:a16="http://schemas.microsoft.com/office/drawing/2014/main" id="{366FB5D8-A224-43FB-84E7-4AA9EBC05F28}"/>
              </a:ext>
            </a:extLst>
          </p:cNvPr>
          <p:cNvSpPr txBox="1"/>
          <p:nvPr/>
        </p:nvSpPr>
        <p:spPr>
          <a:xfrm>
            <a:off x="512372" y="781675"/>
            <a:ext cx="7507306" cy="4383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199" tIns="34199" rIns="34199" bIns="34199">
            <a:spAutoFit/>
          </a:bodyPr>
          <a:lstStyle>
            <a:lvl1pPr>
              <a:defRPr sz="2400">
                <a:solidFill>
                  <a:srgbClr val="8FCAF0"/>
                </a:solidFill>
              </a:defRPr>
            </a:lvl1pPr>
          </a:lstStyle>
          <a:p>
            <a:pPr>
              <a:defRPr>
                <a:solidFill>
                  <a:srgbClr val="000000"/>
                </a:solidFill>
              </a:defRPr>
            </a:pPr>
            <a:r>
              <a:rPr lang="es-ES" dirty="0">
                <a:solidFill>
                  <a:schemeClr val="accent5">
                    <a:lumMod val="75000"/>
                  </a:schemeClr>
                </a:solidFill>
              </a:rPr>
              <a:t>¿Qué recursos se necesitan?</a:t>
            </a:r>
          </a:p>
        </p:txBody>
      </p:sp>
      <p:pic>
        <p:nvPicPr>
          <p:cNvPr id="25" name="Imagen 24" descr="Logotipo, nombre de la empresa&#10;&#10;Descripción generada automáticamente">
            <a:extLst>
              <a:ext uri="{FF2B5EF4-FFF2-40B4-BE49-F238E27FC236}">
                <a16:creationId xmlns:a16="http://schemas.microsoft.com/office/drawing/2014/main" id="{5B50F027-821C-4BE2-87AD-2DB3F8D53A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538" b="6379"/>
          <a:stretch/>
        </p:blipFill>
        <p:spPr>
          <a:xfrm>
            <a:off x="7433309" y="101329"/>
            <a:ext cx="1156095" cy="394738"/>
          </a:xfrm>
          <a:prstGeom prst="rect">
            <a:avLst/>
          </a:prstGeom>
        </p:spPr>
      </p:pic>
    </p:spTree>
    <p:extLst>
      <p:ext uri="{BB962C8B-B14F-4D97-AF65-F5344CB8AC3E}">
        <p14:creationId xmlns:p14="http://schemas.microsoft.com/office/powerpoint/2010/main" val="148531838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 name="CustomShape 1">
            <a:extLst>
              <a:ext uri="{FF2B5EF4-FFF2-40B4-BE49-F238E27FC236}">
                <a16:creationId xmlns:a16="http://schemas.microsoft.com/office/drawing/2014/main" id="{90E7E1A1-3AEC-4D57-95CD-3D6764EA9E2D}"/>
              </a:ext>
            </a:extLst>
          </p:cNvPr>
          <p:cNvSpPr txBox="1"/>
          <p:nvPr/>
        </p:nvSpPr>
        <p:spPr>
          <a:xfrm>
            <a:off x="512372" y="581519"/>
            <a:ext cx="7507306" cy="4383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199" tIns="34199" rIns="34199" bIns="34199">
            <a:spAutoFit/>
          </a:bodyPr>
          <a:lstStyle>
            <a:lvl1pPr>
              <a:defRPr sz="2400">
                <a:solidFill>
                  <a:srgbClr val="8FCAF0"/>
                </a:solidFill>
              </a:defRPr>
            </a:lvl1pPr>
          </a:lstStyle>
          <a:p>
            <a:pPr>
              <a:defRPr>
                <a:solidFill>
                  <a:srgbClr val="FFFFFF"/>
                </a:solidFill>
              </a:defRPr>
            </a:pPr>
            <a:r>
              <a:rPr lang="es-ES" dirty="0">
                <a:solidFill>
                  <a:schemeClr val="accent5">
                    <a:lumMod val="75000"/>
                  </a:schemeClr>
                </a:solidFill>
              </a:rPr>
              <a:t>Cuatro iniciativas específicas a implementar:</a:t>
            </a:r>
            <a:endParaRPr dirty="0">
              <a:solidFill>
                <a:srgbClr val="8FCAF0"/>
              </a:solidFill>
            </a:endParaRPr>
          </a:p>
        </p:txBody>
      </p:sp>
      <p:sp>
        <p:nvSpPr>
          <p:cNvPr id="5" name="Rettangolo 1">
            <a:extLst>
              <a:ext uri="{FF2B5EF4-FFF2-40B4-BE49-F238E27FC236}">
                <a16:creationId xmlns:a16="http://schemas.microsoft.com/office/drawing/2014/main" id="{4DDE4C4E-9D90-4451-B8A3-B4CF6FC3381D}"/>
              </a:ext>
            </a:extLst>
          </p:cNvPr>
          <p:cNvSpPr txBox="1"/>
          <p:nvPr/>
        </p:nvSpPr>
        <p:spPr>
          <a:xfrm>
            <a:off x="517893" y="1168803"/>
            <a:ext cx="7762249" cy="23621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300"/>
              </a:spcBef>
              <a:defRPr sz="1300" spc="0">
                <a:solidFill>
                  <a:srgbClr val="081E5C"/>
                </a:solidFill>
              </a:defRPr>
            </a:pPr>
            <a:r>
              <a:rPr sz="1400" dirty="0"/>
              <a:t>1. “</a:t>
            </a:r>
            <a:r>
              <a:rPr lang="es-ES" sz="1400" dirty="0"/>
              <a:t>Nuevos materiales textiles preventivos para emergencias sanitarias”.</a:t>
            </a:r>
            <a:br>
              <a:rPr sz="1400" dirty="0"/>
            </a:br>
            <a:r>
              <a:rPr sz="1400" dirty="0"/>
              <a:t> </a:t>
            </a:r>
            <a:endParaRPr sz="1400" b="1" dirty="0">
              <a:solidFill>
                <a:srgbClr val="FFFFFF"/>
              </a:solidFill>
            </a:endParaRPr>
          </a:p>
          <a:p>
            <a:pPr>
              <a:spcBef>
                <a:spcPts val="300"/>
              </a:spcBef>
              <a:defRPr sz="1300" spc="0">
                <a:solidFill>
                  <a:srgbClr val="081E5C"/>
                </a:solidFill>
              </a:defRPr>
            </a:pPr>
            <a:r>
              <a:rPr sz="1400" dirty="0"/>
              <a:t>2. “</a:t>
            </a:r>
            <a:r>
              <a:rPr lang="es-ES" sz="1400" dirty="0"/>
              <a:t>Elaboración de un marco teórico para la producción, ensayo y etiquetado en el ámbito de mascaras para cubrir la cara”. </a:t>
            </a:r>
            <a:br>
              <a:rPr sz="1400" dirty="0"/>
            </a:br>
            <a:endParaRPr sz="1400" b="1" dirty="0">
              <a:solidFill>
                <a:srgbClr val="FFFFFF"/>
              </a:solidFill>
            </a:endParaRPr>
          </a:p>
          <a:p>
            <a:pPr>
              <a:spcBef>
                <a:spcPts val="300"/>
              </a:spcBef>
              <a:defRPr sz="1300" spc="0">
                <a:solidFill>
                  <a:srgbClr val="081E5C"/>
                </a:solidFill>
              </a:defRPr>
            </a:pPr>
            <a:r>
              <a:rPr sz="1400" dirty="0"/>
              <a:t>3. “</a:t>
            </a:r>
            <a:r>
              <a:rPr lang="es-ES" sz="1400" dirty="0"/>
              <a:t>Tecnologías wearable para monitorizar a distancia en un contexto de pandemia”. </a:t>
            </a:r>
            <a:br>
              <a:rPr sz="1400" dirty="0"/>
            </a:br>
            <a:endParaRPr sz="1400" b="1" dirty="0">
              <a:solidFill>
                <a:srgbClr val="FFFFFF"/>
              </a:solidFill>
            </a:endParaRPr>
          </a:p>
          <a:p>
            <a:pPr>
              <a:spcBef>
                <a:spcPts val="300"/>
              </a:spcBef>
              <a:defRPr sz="1300" spc="0">
                <a:solidFill>
                  <a:srgbClr val="081E5C"/>
                </a:solidFill>
              </a:defRPr>
            </a:pPr>
            <a:r>
              <a:rPr sz="1400" dirty="0"/>
              <a:t>4. “</a:t>
            </a:r>
            <a:r>
              <a:rPr lang="es-ES" sz="1400" dirty="0"/>
              <a:t>Creación de un Clúster del Mediterráneo compuesto por </a:t>
            </a:r>
            <a:r>
              <a:rPr lang="es-ES" sz="1400" dirty="0" err="1"/>
              <a:t>PYMEs</a:t>
            </a:r>
            <a:r>
              <a:rPr lang="es-ES" sz="1400" dirty="0"/>
              <a:t> cualificadas del sector del Textil y la Confección para dar una respuesta rápida al mercado en situaciones de Emergencia Sanitaria”.</a:t>
            </a:r>
            <a:endParaRPr sz="1400" dirty="0"/>
          </a:p>
        </p:txBody>
      </p:sp>
      <p:pic>
        <p:nvPicPr>
          <p:cNvPr id="7" name="Imagen 6" descr="Logotipo, nombre de la empresa&#10;&#10;Descripción generada automáticamente">
            <a:extLst>
              <a:ext uri="{FF2B5EF4-FFF2-40B4-BE49-F238E27FC236}">
                <a16:creationId xmlns:a16="http://schemas.microsoft.com/office/drawing/2014/main" id="{A9FFDACF-E7A2-4F39-A729-F79C27EA19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538" b="6379"/>
          <a:stretch/>
        </p:blipFill>
        <p:spPr>
          <a:xfrm>
            <a:off x="7433309" y="101329"/>
            <a:ext cx="1156095" cy="394738"/>
          </a:xfrm>
          <a:prstGeom prst="rect">
            <a:avLst/>
          </a:prstGeom>
        </p:spPr>
      </p:pic>
    </p:spTree>
    <p:extLst>
      <p:ext uri="{BB962C8B-B14F-4D97-AF65-F5344CB8AC3E}">
        <p14:creationId xmlns:p14="http://schemas.microsoft.com/office/powerpoint/2010/main" val="254280386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8" name="Picture 2" descr="Picture 2"/>
          <p:cNvPicPr>
            <a:picLocks noChangeAspect="1"/>
          </p:cNvPicPr>
          <p:nvPr/>
        </p:nvPicPr>
        <p:blipFill>
          <a:blip r:embed="rId2"/>
          <a:stretch>
            <a:fillRect/>
          </a:stretch>
        </p:blipFill>
        <p:spPr>
          <a:xfrm>
            <a:off x="1389" y="80966"/>
            <a:ext cx="9141193" cy="5143508"/>
          </a:xfrm>
          <a:prstGeom prst="rect">
            <a:avLst/>
          </a:prstGeom>
          <a:ln w="12700">
            <a:miter lim="400000"/>
          </a:ln>
        </p:spPr>
      </p:pic>
      <p:sp>
        <p:nvSpPr>
          <p:cNvPr id="469" name="CustomShape 2"/>
          <p:cNvSpPr txBox="1"/>
          <p:nvPr/>
        </p:nvSpPr>
        <p:spPr>
          <a:xfrm>
            <a:off x="1587639" y="1812066"/>
            <a:ext cx="5968721" cy="438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199" tIns="34199" rIns="34199" bIns="34199">
            <a:spAutoFit/>
          </a:bodyPr>
          <a:lstStyle>
            <a:lvl1pPr algn="ctr">
              <a:defRPr sz="2400" b="1" spc="-1">
                <a:solidFill>
                  <a:srgbClr val="EA590D"/>
                </a:solidFill>
              </a:defRPr>
            </a:lvl1pPr>
          </a:lstStyle>
          <a:p>
            <a:pPr>
              <a:defRPr sz="2000" spc="-1"/>
            </a:pPr>
            <a:r>
              <a:rPr lang="es-ES" sz="2400" spc="-1" dirty="0"/>
              <a:t>Base de datos </a:t>
            </a:r>
            <a:r>
              <a:rPr sz="2400" spc="-1" dirty="0"/>
              <a:t>COVID-19</a:t>
            </a:r>
          </a:p>
        </p:txBody>
      </p:sp>
      <p:sp>
        <p:nvSpPr>
          <p:cNvPr id="470" name="Rectangle 7"/>
          <p:cNvSpPr txBox="1"/>
          <p:nvPr/>
        </p:nvSpPr>
        <p:spPr>
          <a:xfrm>
            <a:off x="1164762" y="2296616"/>
            <a:ext cx="6814475" cy="323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500" b="1">
                <a:solidFill>
                  <a:srgbClr val="002060"/>
                </a:solidFill>
              </a:defRPr>
            </a:lvl1pPr>
          </a:lstStyle>
          <a:p>
            <a:r>
              <a:rPr lang="es-ES" dirty="0"/>
              <a:t>Á</a:t>
            </a:r>
            <a:r>
              <a:rPr dirty="0"/>
              <a:t>rea : Innova</a:t>
            </a:r>
            <a:r>
              <a:rPr lang="es-ES" dirty="0" err="1"/>
              <a:t>ció</a:t>
            </a:r>
            <a:r>
              <a:rPr dirty="0"/>
              <a:t>n</a:t>
            </a:r>
          </a:p>
        </p:txBody>
      </p:sp>
      <p:pic>
        <p:nvPicPr>
          <p:cNvPr id="471" name="Image 3" descr="Image 3"/>
          <p:cNvPicPr>
            <a:picLocks noChangeAspect="1"/>
          </p:cNvPicPr>
          <p:nvPr/>
        </p:nvPicPr>
        <p:blipFill>
          <a:blip r:embed="rId3"/>
          <a:stretch>
            <a:fillRect/>
          </a:stretch>
        </p:blipFill>
        <p:spPr>
          <a:xfrm>
            <a:off x="449822" y="338100"/>
            <a:ext cx="3281516" cy="1146832"/>
          </a:xfrm>
          <a:prstGeom prst="rect">
            <a:avLst/>
          </a:prstGeom>
          <a:ln w="12700">
            <a:miter lim="400000"/>
          </a:ln>
        </p:spPr>
      </p:pic>
      <p:sp>
        <p:nvSpPr>
          <p:cNvPr id="472" name="Rectangle 7"/>
          <p:cNvSpPr txBox="1"/>
          <p:nvPr/>
        </p:nvSpPr>
        <p:spPr>
          <a:xfrm>
            <a:off x="1164762" y="2668246"/>
            <a:ext cx="6814475" cy="323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500" i="1">
                <a:solidFill>
                  <a:srgbClr val="002060"/>
                </a:solidFill>
              </a:defRPr>
            </a:lvl1pPr>
          </a:lstStyle>
          <a:p>
            <a:r>
              <a:rPr dirty="0"/>
              <a:t>M</a:t>
            </a:r>
            <a:r>
              <a:rPr lang="es-ES" dirty="0"/>
              <a:t>ò</a:t>
            </a:r>
            <a:r>
              <a:rPr dirty="0" err="1"/>
              <a:t>nica</a:t>
            </a:r>
            <a:r>
              <a:rPr dirty="0"/>
              <a:t> Olmos - TEXFOR</a:t>
            </a:r>
          </a:p>
        </p:txBody>
      </p:sp>
      <p:pic>
        <p:nvPicPr>
          <p:cNvPr id="2" name="Imagen 1" descr="Logotipo, nombre de la empresa&#10;&#10;Descripción generada automáticamente">
            <a:extLst>
              <a:ext uri="{FF2B5EF4-FFF2-40B4-BE49-F238E27FC236}">
                <a16:creationId xmlns:a16="http://schemas.microsoft.com/office/drawing/2014/main" id="{9197CF39-C12B-421F-BEDE-F289462CA0F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538" b="6379"/>
          <a:stretch/>
        </p:blipFill>
        <p:spPr>
          <a:xfrm>
            <a:off x="6831106" y="338100"/>
            <a:ext cx="1757137" cy="599958"/>
          </a:xfrm>
          <a:prstGeom prst="rect">
            <a:avLst/>
          </a:prstGeom>
        </p:spPr>
      </p:pic>
    </p:spTree>
    <p:extLst>
      <p:ext uri="{BB962C8B-B14F-4D97-AF65-F5344CB8AC3E}">
        <p14:creationId xmlns:p14="http://schemas.microsoft.com/office/powerpoint/2010/main" val="164002780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 name="CustomShape 1">
            <a:extLst>
              <a:ext uri="{FF2B5EF4-FFF2-40B4-BE49-F238E27FC236}">
                <a16:creationId xmlns:a16="http://schemas.microsoft.com/office/drawing/2014/main" id="{14612C00-2AEE-42A9-BDF4-C1BB3FF43473}"/>
              </a:ext>
            </a:extLst>
          </p:cNvPr>
          <p:cNvSpPr txBox="1"/>
          <p:nvPr/>
        </p:nvSpPr>
        <p:spPr>
          <a:xfrm>
            <a:off x="487320" y="204109"/>
            <a:ext cx="8504040" cy="4383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199" tIns="34199" rIns="34199" bIns="34199">
            <a:spAutoFit/>
          </a:bodyPr>
          <a:lstStyle>
            <a:lvl1pPr>
              <a:defRPr sz="2400" spc="-1">
                <a:solidFill>
                  <a:srgbClr val="7CCDF4"/>
                </a:solidFill>
              </a:defRPr>
            </a:lvl1pPr>
          </a:lstStyle>
          <a:p>
            <a:r>
              <a:rPr lang="es-ES" dirty="0">
                <a:solidFill>
                  <a:schemeClr val="accent5">
                    <a:lumMod val="75000"/>
                  </a:schemeClr>
                </a:solidFill>
              </a:rPr>
              <a:t>Base de datos COVID</a:t>
            </a:r>
            <a:endParaRPr dirty="0">
              <a:solidFill>
                <a:schemeClr val="accent5">
                  <a:lumMod val="75000"/>
                </a:schemeClr>
              </a:solidFill>
            </a:endParaRPr>
          </a:p>
        </p:txBody>
      </p:sp>
      <p:sp>
        <p:nvSpPr>
          <p:cNvPr id="5" name="Rettangolo 1">
            <a:extLst>
              <a:ext uri="{FF2B5EF4-FFF2-40B4-BE49-F238E27FC236}">
                <a16:creationId xmlns:a16="http://schemas.microsoft.com/office/drawing/2014/main" id="{158E698F-D3A3-4CB2-8CF9-DA518A8B0D09}"/>
              </a:ext>
            </a:extLst>
          </p:cNvPr>
          <p:cNvSpPr txBox="1"/>
          <p:nvPr/>
        </p:nvSpPr>
        <p:spPr>
          <a:xfrm>
            <a:off x="511422" y="662678"/>
            <a:ext cx="7983178" cy="904671"/>
          </a:xfrm>
          <a:prstGeom prst="rect">
            <a:avLst/>
          </a:prstGeom>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1">
            <a:schemeClr val="accent5"/>
          </a:lnRef>
          <a:fillRef idx="2">
            <a:schemeClr val="accent5"/>
          </a:fillRef>
          <a:effectRef idx="1">
            <a:schemeClr val="accent5"/>
          </a:effectRef>
          <a:fontRef idx="minor">
            <a:schemeClr val="dk1"/>
          </a:fontRef>
        </p:style>
        <p:txBody>
          <a:bodyPr lIns="45719" rIns="45719">
            <a:spAutoFit/>
          </a:bodyPr>
          <a:lstStyle/>
          <a:p>
            <a:pPr>
              <a:lnSpc>
                <a:spcPct val="120000"/>
              </a:lnSpc>
              <a:spcBef>
                <a:spcPts val="300"/>
              </a:spcBef>
              <a:defRPr sz="1100" spc="0">
                <a:solidFill>
                  <a:srgbClr val="081E5C"/>
                </a:solidFill>
              </a:defRPr>
            </a:pPr>
            <a:r>
              <a:rPr lang="es-ES" sz="1200" b="1" spc="0" dirty="0">
                <a:solidFill>
                  <a:schemeClr val="accent5">
                    <a:lumMod val="75000"/>
                  </a:schemeClr>
                </a:solidFill>
              </a:rPr>
              <a:t>UNA NUEVA REALIDAD CON NUEVOS RETOS</a:t>
            </a:r>
            <a:br>
              <a:rPr dirty="0"/>
            </a:br>
            <a:r>
              <a:rPr lang="es-ES" dirty="0"/>
              <a:t>La pandemia que actualmente estamos viviendo no solo ha aumentado la incertidumbre entre las empresas, los gobiernos y la sociedad, sino que también ha puesto a prueba nuestras aptitudes y habilidades a la hora de hacer frente a nuevos retos. Entre muchas otras alteraciones, la industria del textil para uso sanitario trabaja ante las siguientes condiciones:</a:t>
            </a:r>
            <a:endParaRPr sz="1200" spc="0" dirty="0"/>
          </a:p>
        </p:txBody>
      </p:sp>
      <p:sp>
        <p:nvSpPr>
          <p:cNvPr id="7" name="Rettangolo 1">
            <a:extLst>
              <a:ext uri="{FF2B5EF4-FFF2-40B4-BE49-F238E27FC236}">
                <a16:creationId xmlns:a16="http://schemas.microsoft.com/office/drawing/2014/main" id="{E6AB3E55-D1D8-4403-85C6-0464C1F3F13F}"/>
              </a:ext>
            </a:extLst>
          </p:cNvPr>
          <p:cNvSpPr txBox="1"/>
          <p:nvPr/>
        </p:nvSpPr>
        <p:spPr>
          <a:xfrm>
            <a:off x="487320" y="1689953"/>
            <a:ext cx="7762249" cy="236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100263" indent="-100263">
              <a:lnSpc>
                <a:spcPct val="120000"/>
              </a:lnSpc>
              <a:spcBef>
                <a:spcPts val="300"/>
              </a:spcBef>
              <a:buSzPct val="100000"/>
              <a:buChar char="•"/>
              <a:defRPr sz="1000" spc="0">
                <a:solidFill>
                  <a:srgbClr val="081E5C"/>
                </a:solidFill>
              </a:defRPr>
            </a:pPr>
            <a:r>
              <a:rPr lang="es-ES" sz="1200" b="1" dirty="0">
                <a:solidFill>
                  <a:schemeClr val="accent5">
                    <a:lumMod val="75000"/>
                  </a:schemeClr>
                </a:solidFill>
              </a:rPr>
              <a:t>Alta dependencia de los productos asiáticos</a:t>
            </a:r>
            <a:br>
              <a:rPr sz="1200" dirty="0"/>
            </a:br>
            <a:r>
              <a:rPr lang="es-ES" sz="1200" dirty="0"/>
              <a:t>En términos de materiales importados, los países de Asia han sido los principales fabricantes de productos para uso sanitario y actualmente son la primera fuerza exportadora a Europa y a los países del Mediterráneo.</a:t>
            </a:r>
          </a:p>
          <a:p>
            <a:pPr marL="100263" indent="-100263">
              <a:lnSpc>
                <a:spcPct val="120000"/>
              </a:lnSpc>
              <a:spcBef>
                <a:spcPts val="300"/>
              </a:spcBef>
              <a:buSzPct val="100000"/>
              <a:buChar char="•"/>
              <a:defRPr sz="1000" spc="0">
                <a:solidFill>
                  <a:srgbClr val="081E5C"/>
                </a:solidFill>
              </a:defRPr>
            </a:pPr>
            <a:r>
              <a:rPr lang="es-ES" sz="1200" b="1" dirty="0">
                <a:solidFill>
                  <a:schemeClr val="accent5">
                    <a:lumMod val="75000"/>
                  </a:schemeClr>
                </a:solidFill>
              </a:rPr>
              <a:t>Falta de información y comunicación entre gobiernos y empresas</a:t>
            </a:r>
            <a:br>
              <a:rPr sz="1200" dirty="0"/>
            </a:br>
            <a:r>
              <a:rPr lang="es-ES" sz="1200" dirty="0"/>
              <a:t>La escasez de conocimiento y de datos sobre el virus ha complicado aún más que las instituciones públicas y las corporaciones puedan desarrollar una respuesta rápida y de calidad. Las autoridades sanitarias además, no tienen información de las capacidades productivas del textil para uso sanitario en la zona. </a:t>
            </a:r>
          </a:p>
          <a:p>
            <a:pPr marL="100263" indent="-100263">
              <a:lnSpc>
                <a:spcPct val="120000"/>
              </a:lnSpc>
              <a:spcBef>
                <a:spcPts val="300"/>
              </a:spcBef>
              <a:buSzPct val="100000"/>
              <a:buChar char="•"/>
              <a:defRPr sz="1000" spc="0">
                <a:solidFill>
                  <a:srgbClr val="081E5C"/>
                </a:solidFill>
              </a:defRPr>
            </a:pPr>
            <a:r>
              <a:rPr lang="es-ES" sz="1200" b="1" dirty="0">
                <a:solidFill>
                  <a:schemeClr val="accent5">
                    <a:lumMod val="75000"/>
                  </a:schemeClr>
                </a:solidFill>
              </a:rPr>
              <a:t>Escasez de productos sanitarios de alta calidad en la industria textil</a:t>
            </a:r>
            <a:br>
              <a:rPr sz="1200" dirty="0"/>
            </a:br>
            <a:r>
              <a:rPr lang="es-ES" sz="1200" dirty="0"/>
              <a:t>Ha habido una falta de iniciativas locales capaces de ofrecer productos de alta calidad y cubrir las necesidades de una demanda creciente. </a:t>
            </a:r>
            <a:endParaRPr sz="1200" dirty="0"/>
          </a:p>
        </p:txBody>
      </p:sp>
      <p:pic>
        <p:nvPicPr>
          <p:cNvPr id="9" name="Imagen 8" descr="Logotipo, nombre de la empresa&#10;&#10;Descripción generada automáticamente">
            <a:extLst>
              <a:ext uri="{FF2B5EF4-FFF2-40B4-BE49-F238E27FC236}">
                <a16:creationId xmlns:a16="http://schemas.microsoft.com/office/drawing/2014/main" id="{B0407A4B-75AD-48F6-AD45-4106BDEFDC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538" b="6379"/>
          <a:stretch/>
        </p:blipFill>
        <p:spPr>
          <a:xfrm>
            <a:off x="7433309" y="101329"/>
            <a:ext cx="1156095" cy="394738"/>
          </a:xfrm>
          <a:prstGeom prst="rect">
            <a:avLst/>
          </a:prstGeom>
        </p:spPr>
      </p:pic>
    </p:spTree>
    <p:extLst>
      <p:ext uri="{BB962C8B-B14F-4D97-AF65-F5344CB8AC3E}">
        <p14:creationId xmlns:p14="http://schemas.microsoft.com/office/powerpoint/2010/main" val="84075492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 name="CustomShape 1">
            <a:extLst>
              <a:ext uri="{FF2B5EF4-FFF2-40B4-BE49-F238E27FC236}">
                <a16:creationId xmlns:a16="http://schemas.microsoft.com/office/drawing/2014/main" id="{BD2A0872-2877-42AA-9791-670B5875AC2F}"/>
              </a:ext>
            </a:extLst>
          </p:cNvPr>
          <p:cNvSpPr txBox="1"/>
          <p:nvPr/>
        </p:nvSpPr>
        <p:spPr>
          <a:xfrm>
            <a:off x="487320" y="85500"/>
            <a:ext cx="8504040" cy="4383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199" tIns="34199" rIns="34199" bIns="34199">
            <a:spAutoFit/>
          </a:bodyPr>
          <a:lstStyle>
            <a:lvl1pPr>
              <a:defRPr sz="2400" spc="-1">
                <a:solidFill>
                  <a:srgbClr val="7CCDF4"/>
                </a:solidFill>
              </a:defRPr>
            </a:lvl1pPr>
          </a:lstStyle>
          <a:p>
            <a:r>
              <a:rPr lang="es-ES" dirty="0">
                <a:solidFill>
                  <a:schemeClr val="accent5">
                    <a:lumMod val="75000"/>
                  </a:schemeClr>
                </a:solidFill>
              </a:rPr>
              <a:t>Base de datos COVID</a:t>
            </a:r>
            <a:endParaRPr dirty="0">
              <a:solidFill>
                <a:schemeClr val="accent5">
                  <a:lumMod val="75000"/>
                </a:schemeClr>
              </a:solidFill>
            </a:endParaRPr>
          </a:p>
        </p:txBody>
      </p:sp>
      <p:sp>
        <p:nvSpPr>
          <p:cNvPr id="5" name="Rettangolo 1">
            <a:extLst>
              <a:ext uri="{FF2B5EF4-FFF2-40B4-BE49-F238E27FC236}">
                <a16:creationId xmlns:a16="http://schemas.microsoft.com/office/drawing/2014/main" id="{D3B0D117-82E7-45F2-B0F5-49987F64BBC8}"/>
              </a:ext>
            </a:extLst>
          </p:cNvPr>
          <p:cNvSpPr txBox="1"/>
          <p:nvPr/>
        </p:nvSpPr>
        <p:spPr>
          <a:xfrm>
            <a:off x="487320" y="535173"/>
            <a:ext cx="7983178" cy="1844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120000"/>
              </a:lnSpc>
              <a:spcBef>
                <a:spcPts val="300"/>
              </a:spcBef>
              <a:defRPr sz="1200" spc="0">
                <a:solidFill>
                  <a:srgbClr val="081E5C"/>
                </a:solidFill>
              </a:defRPr>
            </a:pPr>
            <a:r>
              <a:rPr lang="es-ES" sz="1200" b="1" spc="0" dirty="0">
                <a:solidFill>
                  <a:schemeClr val="accent5">
                    <a:lumMod val="75000"/>
                  </a:schemeClr>
                </a:solidFill>
              </a:rPr>
              <a:t>NUESTRA PROPUESTA</a:t>
            </a:r>
            <a:br>
              <a:rPr lang="es-ES" sz="1200" spc="0" dirty="0"/>
            </a:br>
            <a:r>
              <a:rPr lang="es-ES" sz="1200" spc="0" dirty="0"/>
              <a:t>Ahora que tenemos un conocimiento más amplio del virus y que conocemos cuáles son las necesidades de nuestra sociedad, podemos dar una respuesta elaborada que genere valor tanto para el sector textil como para nuestros clientes.</a:t>
            </a:r>
          </a:p>
          <a:p>
            <a:pPr algn="just">
              <a:lnSpc>
                <a:spcPct val="120000"/>
              </a:lnSpc>
              <a:defRPr sz="1000">
                <a:solidFill>
                  <a:srgbClr val="081F5C"/>
                </a:solidFill>
              </a:defRPr>
            </a:pPr>
            <a:r>
              <a:rPr lang="es-ES" sz="1200" dirty="0"/>
              <a:t>Nuestro objetivo es crear una base de datos que incorpore todas aquellas empresas del Mediterráneo que participen en alguna fase de la cadena productivo del textil para uso sanitario</a:t>
            </a:r>
            <a:r>
              <a:rPr sz="1200" dirty="0"/>
              <a:t>.</a:t>
            </a:r>
            <a:r>
              <a:rPr lang="es-ES" sz="1200" dirty="0"/>
              <a:t> Este archivo recogerá información clave sobre la </a:t>
            </a:r>
            <a:r>
              <a:rPr sz="1200" dirty="0"/>
              <a:t> </a:t>
            </a:r>
            <a:r>
              <a:rPr lang="es-ES" sz="1200" b="1" dirty="0">
                <a:solidFill>
                  <a:srgbClr val="091E5D"/>
                </a:solidFill>
              </a:rPr>
              <a:t>oferta de productos sanitarios locales</a:t>
            </a:r>
            <a:r>
              <a:rPr sz="1200" dirty="0"/>
              <a:t>, </a:t>
            </a:r>
            <a:r>
              <a:rPr lang="es-ES" sz="1200" dirty="0"/>
              <a:t>y será distribuido ampliamente</a:t>
            </a:r>
            <a:r>
              <a:rPr sz="1200" dirty="0"/>
              <a:t> (</a:t>
            </a:r>
            <a:r>
              <a:rPr lang="es-ES" sz="1200" dirty="0"/>
              <a:t>gobiernos, instituciones públicas, hospitales centros de investigación…). A continuación, una muestra de algunos perfiles</a:t>
            </a:r>
            <a:r>
              <a:rPr sz="1200" dirty="0"/>
              <a:t>.</a:t>
            </a:r>
          </a:p>
        </p:txBody>
      </p:sp>
      <p:pic>
        <p:nvPicPr>
          <p:cNvPr id="9" name="Imagen 8" descr="Logotipo, nombre de la empresa&#10;&#10;Descripción generada automáticamente">
            <a:extLst>
              <a:ext uri="{FF2B5EF4-FFF2-40B4-BE49-F238E27FC236}">
                <a16:creationId xmlns:a16="http://schemas.microsoft.com/office/drawing/2014/main" id="{2C20E391-C28E-4E64-9AA9-1201CA9168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538" b="6379"/>
          <a:stretch/>
        </p:blipFill>
        <p:spPr>
          <a:xfrm>
            <a:off x="7433309" y="101329"/>
            <a:ext cx="1156095" cy="394738"/>
          </a:xfrm>
          <a:prstGeom prst="rect">
            <a:avLst/>
          </a:prstGeom>
        </p:spPr>
      </p:pic>
      <p:pic>
        <p:nvPicPr>
          <p:cNvPr id="6" name="table">
            <a:extLst>
              <a:ext uri="{FF2B5EF4-FFF2-40B4-BE49-F238E27FC236}">
                <a16:creationId xmlns:a16="http://schemas.microsoft.com/office/drawing/2014/main" id="{71D8D69C-A0A3-4B8A-A36C-BE4D1E1D7F95}"/>
              </a:ext>
            </a:extLst>
          </p:cNvPr>
          <p:cNvPicPr>
            <a:picLocks noChangeAspect="1"/>
          </p:cNvPicPr>
          <p:nvPr/>
        </p:nvPicPr>
        <p:blipFill>
          <a:blip r:embed="rId4"/>
          <a:stretch>
            <a:fillRect/>
          </a:stretch>
        </p:blipFill>
        <p:spPr>
          <a:xfrm>
            <a:off x="277299" y="2726470"/>
            <a:ext cx="8589402" cy="2417030"/>
          </a:xfrm>
          <a:prstGeom prst="rect">
            <a:avLst/>
          </a:prstGeom>
        </p:spPr>
      </p:pic>
    </p:spTree>
    <p:extLst>
      <p:ext uri="{BB962C8B-B14F-4D97-AF65-F5344CB8AC3E}">
        <p14:creationId xmlns:p14="http://schemas.microsoft.com/office/powerpoint/2010/main" val="92953116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7" name="Picture 2" descr="Picture 2">
            <a:extLst>
              <a:ext uri="{FF2B5EF4-FFF2-40B4-BE49-F238E27FC236}">
                <a16:creationId xmlns:a16="http://schemas.microsoft.com/office/drawing/2014/main" id="{3B192DA4-36D1-4047-9357-6BC2257EF6D7}"/>
              </a:ext>
            </a:extLst>
          </p:cNvPr>
          <p:cNvPicPr>
            <a:picLocks noChangeAspect="1"/>
          </p:cNvPicPr>
          <p:nvPr/>
        </p:nvPicPr>
        <p:blipFill>
          <a:blip r:embed="rId3"/>
          <a:stretch>
            <a:fillRect/>
          </a:stretch>
        </p:blipFill>
        <p:spPr>
          <a:xfrm>
            <a:off x="1114025" y="961562"/>
            <a:ext cx="357983" cy="357982"/>
          </a:xfrm>
          <a:prstGeom prst="rect">
            <a:avLst/>
          </a:prstGeom>
          <a:ln w="12700">
            <a:miter lim="400000"/>
          </a:ln>
        </p:spPr>
      </p:pic>
      <p:sp>
        <p:nvSpPr>
          <p:cNvPr id="39" name="5 Conector recto">
            <a:extLst>
              <a:ext uri="{FF2B5EF4-FFF2-40B4-BE49-F238E27FC236}">
                <a16:creationId xmlns:a16="http://schemas.microsoft.com/office/drawing/2014/main" id="{0E017FFE-7CF3-4989-8DFC-FC47B50B14EF}"/>
              </a:ext>
            </a:extLst>
          </p:cNvPr>
          <p:cNvSpPr/>
          <p:nvPr/>
        </p:nvSpPr>
        <p:spPr>
          <a:xfrm>
            <a:off x="876533" y="1452735"/>
            <a:ext cx="899481" cy="1"/>
          </a:xfrm>
          <a:prstGeom prst="line">
            <a:avLst/>
          </a:prstGeom>
          <a:ln>
            <a:solidFill>
              <a:srgbClr val="F9BC00"/>
            </a:solidFill>
            <a:miter/>
          </a:ln>
        </p:spPr>
        <p:txBody>
          <a:bodyPr lIns="45719" rIns="45719"/>
          <a:lstStyle/>
          <a:p>
            <a:endParaRPr/>
          </a:p>
        </p:txBody>
      </p:sp>
      <p:sp>
        <p:nvSpPr>
          <p:cNvPr id="41" name="7 CuadroTexto">
            <a:extLst>
              <a:ext uri="{FF2B5EF4-FFF2-40B4-BE49-F238E27FC236}">
                <a16:creationId xmlns:a16="http://schemas.microsoft.com/office/drawing/2014/main" id="{2B82FFC4-1BD0-4268-96F6-C018538055B6}"/>
              </a:ext>
            </a:extLst>
          </p:cNvPr>
          <p:cNvSpPr txBox="1"/>
          <p:nvPr/>
        </p:nvSpPr>
        <p:spPr>
          <a:xfrm>
            <a:off x="658492" y="1459504"/>
            <a:ext cx="1269049"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1000">
                <a:latin typeface="+mj-lt"/>
                <a:ea typeface="+mj-ea"/>
                <a:cs typeface="+mj-cs"/>
                <a:sym typeface="Calibri"/>
              </a:defRPr>
            </a:pPr>
            <a:r>
              <a:rPr sz="1200" dirty="0">
                <a:solidFill>
                  <a:srgbClr val="091E5D"/>
                </a:solidFill>
              </a:rPr>
              <a:t>G</a:t>
            </a:r>
            <a:r>
              <a:rPr lang="es-ES" sz="1200" dirty="0" err="1">
                <a:solidFill>
                  <a:srgbClr val="091E5D"/>
                </a:solidFill>
              </a:rPr>
              <a:t>anar</a:t>
            </a:r>
            <a:r>
              <a:rPr lang="es-ES" sz="1200" dirty="0">
                <a:solidFill>
                  <a:srgbClr val="091E5D"/>
                </a:solidFill>
              </a:rPr>
              <a:t> </a:t>
            </a:r>
            <a:r>
              <a:rPr lang="es-ES" sz="1200" b="1" dirty="0">
                <a:solidFill>
                  <a:srgbClr val="8FCAF0"/>
                </a:solidFill>
              </a:rPr>
              <a:t>visibilidad</a:t>
            </a:r>
            <a:endParaRPr sz="1200" b="1" dirty="0">
              <a:solidFill>
                <a:srgbClr val="8FCAF0"/>
              </a:solidFill>
            </a:endParaRPr>
          </a:p>
        </p:txBody>
      </p:sp>
      <p:sp>
        <p:nvSpPr>
          <p:cNvPr id="43" name="10 Conector recto">
            <a:extLst>
              <a:ext uri="{FF2B5EF4-FFF2-40B4-BE49-F238E27FC236}">
                <a16:creationId xmlns:a16="http://schemas.microsoft.com/office/drawing/2014/main" id="{921518A7-E337-429D-AAD0-74CF256906A3}"/>
              </a:ext>
            </a:extLst>
          </p:cNvPr>
          <p:cNvSpPr/>
          <p:nvPr/>
        </p:nvSpPr>
        <p:spPr>
          <a:xfrm>
            <a:off x="2201698" y="1452735"/>
            <a:ext cx="899481" cy="1"/>
          </a:xfrm>
          <a:prstGeom prst="line">
            <a:avLst/>
          </a:prstGeom>
          <a:ln>
            <a:solidFill>
              <a:srgbClr val="F9BC00"/>
            </a:solidFill>
            <a:miter/>
          </a:ln>
        </p:spPr>
        <p:txBody>
          <a:bodyPr lIns="45719" rIns="45719"/>
          <a:lstStyle/>
          <a:p>
            <a:endParaRPr/>
          </a:p>
        </p:txBody>
      </p:sp>
      <p:sp>
        <p:nvSpPr>
          <p:cNvPr id="45" name="11 CuadroTexto">
            <a:extLst>
              <a:ext uri="{FF2B5EF4-FFF2-40B4-BE49-F238E27FC236}">
                <a16:creationId xmlns:a16="http://schemas.microsoft.com/office/drawing/2014/main" id="{39100F75-8E4C-4E94-A374-E7C9729447CA}"/>
              </a:ext>
            </a:extLst>
          </p:cNvPr>
          <p:cNvSpPr txBox="1"/>
          <p:nvPr/>
        </p:nvSpPr>
        <p:spPr>
          <a:xfrm>
            <a:off x="1916317" y="1471033"/>
            <a:ext cx="1490505"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1000">
                <a:latin typeface="+mj-lt"/>
                <a:ea typeface="+mj-ea"/>
                <a:cs typeface="+mj-cs"/>
                <a:sym typeface="Calibri"/>
              </a:defRPr>
            </a:pPr>
            <a:r>
              <a:rPr lang="es-ES" sz="1200" dirty="0">
                <a:solidFill>
                  <a:srgbClr val="091E5D"/>
                </a:solidFill>
              </a:rPr>
              <a:t>Fomenta la</a:t>
            </a:r>
            <a:r>
              <a:rPr sz="1200" dirty="0">
                <a:solidFill>
                  <a:srgbClr val="091E5D"/>
                </a:solidFill>
              </a:rPr>
              <a:t> </a:t>
            </a:r>
            <a:r>
              <a:rPr lang="es-ES" sz="1200" b="1" dirty="0">
                <a:solidFill>
                  <a:srgbClr val="8FCAF0"/>
                </a:solidFill>
              </a:rPr>
              <a:t>cooperación</a:t>
            </a:r>
            <a:endParaRPr sz="1200" b="1" dirty="0">
              <a:solidFill>
                <a:srgbClr val="8FCAF0"/>
              </a:solidFill>
            </a:endParaRPr>
          </a:p>
        </p:txBody>
      </p:sp>
      <p:pic>
        <p:nvPicPr>
          <p:cNvPr id="47" name="Picture 6" descr="Picture 6">
            <a:extLst>
              <a:ext uri="{FF2B5EF4-FFF2-40B4-BE49-F238E27FC236}">
                <a16:creationId xmlns:a16="http://schemas.microsoft.com/office/drawing/2014/main" id="{819F763D-436A-46D5-8198-9BECB7153674}"/>
              </a:ext>
            </a:extLst>
          </p:cNvPr>
          <p:cNvPicPr>
            <a:picLocks noChangeAspect="1"/>
          </p:cNvPicPr>
          <p:nvPr/>
        </p:nvPicPr>
        <p:blipFill>
          <a:blip r:embed="rId4"/>
          <a:stretch>
            <a:fillRect/>
          </a:stretch>
        </p:blipFill>
        <p:spPr>
          <a:xfrm>
            <a:off x="5555374" y="900600"/>
            <a:ext cx="456884" cy="456885"/>
          </a:xfrm>
          <a:prstGeom prst="rect">
            <a:avLst/>
          </a:prstGeom>
          <a:ln w="12700">
            <a:miter lim="400000"/>
          </a:ln>
        </p:spPr>
      </p:pic>
      <p:sp>
        <p:nvSpPr>
          <p:cNvPr id="49" name="13 Conector recto">
            <a:extLst>
              <a:ext uri="{FF2B5EF4-FFF2-40B4-BE49-F238E27FC236}">
                <a16:creationId xmlns:a16="http://schemas.microsoft.com/office/drawing/2014/main" id="{84E8161C-D46E-4DF0-BDE7-B9EC0D5AE8DB}"/>
              </a:ext>
            </a:extLst>
          </p:cNvPr>
          <p:cNvSpPr/>
          <p:nvPr/>
        </p:nvSpPr>
        <p:spPr>
          <a:xfrm>
            <a:off x="5314917" y="1457339"/>
            <a:ext cx="899481" cy="1"/>
          </a:xfrm>
          <a:prstGeom prst="line">
            <a:avLst/>
          </a:prstGeom>
          <a:ln>
            <a:solidFill>
              <a:srgbClr val="F9BC00"/>
            </a:solidFill>
            <a:miter/>
          </a:ln>
        </p:spPr>
        <p:txBody>
          <a:bodyPr lIns="45719" rIns="45719"/>
          <a:lstStyle/>
          <a:p>
            <a:endParaRPr/>
          </a:p>
        </p:txBody>
      </p:sp>
      <p:sp>
        <p:nvSpPr>
          <p:cNvPr id="51" name="14 CuadroTexto">
            <a:extLst>
              <a:ext uri="{FF2B5EF4-FFF2-40B4-BE49-F238E27FC236}">
                <a16:creationId xmlns:a16="http://schemas.microsoft.com/office/drawing/2014/main" id="{C98C1D89-B113-45B7-B512-E6BBA94EE05D}"/>
              </a:ext>
            </a:extLst>
          </p:cNvPr>
          <p:cNvSpPr txBox="1"/>
          <p:nvPr/>
        </p:nvSpPr>
        <p:spPr>
          <a:xfrm>
            <a:off x="5038564" y="1471033"/>
            <a:ext cx="1490505"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1000" b="1">
                <a:solidFill>
                  <a:schemeClr val="accent4"/>
                </a:solidFill>
                <a:latin typeface="+mj-lt"/>
                <a:ea typeface="+mj-ea"/>
                <a:cs typeface="+mj-cs"/>
                <a:sym typeface="Calibri"/>
              </a:defRPr>
            </a:pPr>
            <a:r>
              <a:rPr lang="es-ES" sz="1200" b="0" dirty="0">
                <a:solidFill>
                  <a:srgbClr val="091E5D"/>
                </a:solidFill>
              </a:rPr>
              <a:t>Mayor</a:t>
            </a:r>
            <a:r>
              <a:rPr sz="1200" b="0" dirty="0">
                <a:solidFill>
                  <a:srgbClr val="091E5D"/>
                </a:solidFill>
              </a:rPr>
              <a:t> </a:t>
            </a:r>
            <a:r>
              <a:rPr lang="es-ES" sz="1200" dirty="0">
                <a:solidFill>
                  <a:srgbClr val="8FCAF0"/>
                </a:solidFill>
              </a:rPr>
              <a:t>presencia</a:t>
            </a:r>
            <a:r>
              <a:rPr sz="1200" b="0" dirty="0">
                <a:solidFill>
                  <a:srgbClr val="091E5D"/>
                </a:solidFill>
              </a:rPr>
              <a:t> </a:t>
            </a:r>
            <a:r>
              <a:rPr lang="es-ES" sz="1200" b="0" dirty="0">
                <a:solidFill>
                  <a:srgbClr val="091E5D"/>
                </a:solidFill>
              </a:rPr>
              <a:t>en países extranjeros</a:t>
            </a:r>
            <a:endParaRPr sz="1200" b="0" dirty="0">
              <a:solidFill>
                <a:srgbClr val="091E5D"/>
              </a:solidFill>
            </a:endParaRPr>
          </a:p>
        </p:txBody>
      </p:sp>
      <p:pic>
        <p:nvPicPr>
          <p:cNvPr id="53" name="Picture 8" descr="Picture 8">
            <a:extLst>
              <a:ext uri="{FF2B5EF4-FFF2-40B4-BE49-F238E27FC236}">
                <a16:creationId xmlns:a16="http://schemas.microsoft.com/office/drawing/2014/main" id="{7223FF9A-ECE1-48EB-9148-4965AFF550EC}"/>
              </a:ext>
            </a:extLst>
          </p:cNvPr>
          <p:cNvPicPr>
            <a:picLocks noChangeAspect="1"/>
          </p:cNvPicPr>
          <p:nvPr/>
        </p:nvPicPr>
        <p:blipFill>
          <a:blip r:embed="rId5"/>
          <a:stretch>
            <a:fillRect/>
          </a:stretch>
        </p:blipFill>
        <p:spPr>
          <a:xfrm>
            <a:off x="7149682" y="886639"/>
            <a:ext cx="703751" cy="484806"/>
          </a:xfrm>
          <a:prstGeom prst="rect">
            <a:avLst/>
          </a:prstGeom>
          <a:ln w="12700">
            <a:miter lim="400000"/>
          </a:ln>
        </p:spPr>
      </p:pic>
      <p:sp>
        <p:nvSpPr>
          <p:cNvPr id="55" name="16 Conector recto">
            <a:extLst>
              <a:ext uri="{FF2B5EF4-FFF2-40B4-BE49-F238E27FC236}">
                <a16:creationId xmlns:a16="http://schemas.microsoft.com/office/drawing/2014/main" id="{24FF3DBF-4ADE-4545-98ED-A2E239E15A07}"/>
              </a:ext>
            </a:extLst>
          </p:cNvPr>
          <p:cNvSpPr/>
          <p:nvPr/>
        </p:nvSpPr>
        <p:spPr>
          <a:xfrm>
            <a:off x="7052629" y="1471033"/>
            <a:ext cx="899481" cy="1"/>
          </a:xfrm>
          <a:prstGeom prst="line">
            <a:avLst/>
          </a:prstGeom>
          <a:ln>
            <a:solidFill>
              <a:srgbClr val="F9BC00"/>
            </a:solidFill>
            <a:miter/>
          </a:ln>
        </p:spPr>
        <p:txBody>
          <a:bodyPr lIns="45719" rIns="45719"/>
          <a:lstStyle/>
          <a:p>
            <a:endParaRPr/>
          </a:p>
        </p:txBody>
      </p:sp>
      <p:sp>
        <p:nvSpPr>
          <p:cNvPr id="57" name="17 CuadroTexto">
            <a:extLst>
              <a:ext uri="{FF2B5EF4-FFF2-40B4-BE49-F238E27FC236}">
                <a16:creationId xmlns:a16="http://schemas.microsoft.com/office/drawing/2014/main" id="{D9250A72-F220-44AD-BDF8-0815105510BD}"/>
              </a:ext>
            </a:extLst>
          </p:cNvPr>
          <p:cNvSpPr txBox="1"/>
          <p:nvPr/>
        </p:nvSpPr>
        <p:spPr>
          <a:xfrm>
            <a:off x="6616286" y="1459504"/>
            <a:ext cx="1770545"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defRPr sz="1000">
                <a:latin typeface="+mj-lt"/>
                <a:ea typeface="+mj-ea"/>
                <a:cs typeface="+mj-cs"/>
                <a:sym typeface="Calibri"/>
              </a:defRPr>
            </a:pPr>
            <a:r>
              <a:rPr lang="es-ES" sz="1200" dirty="0">
                <a:solidFill>
                  <a:srgbClr val="091E5D"/>
                </a:solidFill>
              </a:rPr>
              <a:t>Promueve entre las empresas y compañías la </a:t>
            </a:r>
            <a:r>
              <a:rPr lang="es-ES" sz="1200" b="1" dirty="0">
                <a:solidFill>
                  <a:srgbClr val="8FCAF0"/>
                </a:solidFill>
              </a:rPr>
              <a:t>innovación</a:t>
            </a:r>
            <a:r>
              <a:rPr sz="1200" dirty="0">
                <a:solidFill>
                  <a:srgbClr val="091E5D"/>
                </a:solidFill>
              </a:rPr>
              <a:t> </a:t>
            </a:r>
            <a:r>
              <a:rPr lang="es-ES" sz="1200" dirty="0">
                <a:solidFill>
                  <a:srgbClr val="091E5D"/>
                </a:solidFill>
              </a:rPr>
              <a:t>y desarrollo de </a:t>
            </a:r>
            <a:br>
              <a:rPr sz="1200" dirty="0">
                <a:solidFill>
                  <a:srgbClr val="091E5D"/>
                </a:solidFill>
              </a:rPr>
            </a:br>
            <a:r>
              <a:rPr lang="es-ES" sz="1200" b="1" dirty="0">
                <a:solidFill>
                  <a:srgbClr val="8FCAF0"/>
                </a:solidFill>
              </a:rPr>
              <a:t>nuevos productos</a:t>
            </a:r>
            <a:endParaRPr sz="1200" b="1" dirty="0">
              <a:solidFill>
                <a:srgbClr val="8FCAF0"/>
              </a:solidFill>
            </a:endParaRPr>
          </a:p>
        </p:txBody>
      </p:sp>
      <p:pic>
        <p:nvPicPr>
          <p:cNvPr id="59" name="Picture 10" descr="Picture 10">
            <a:extLst>
              <a:ext uri="{FF2B5EF4-FFF2-40B4-BE49-F238E27FC236}">
                <a16:creationId xmlns:a16="http://schemas.microsoft.com/office/drawing/2014/main" id="{A467F266-EF9E-4D71-AE8C-DBF22DCFF297}"/>
              </a:ext>
            </a:extLst>
          </p:cNvPr>
          <p:cNvPicPr>
            <a:picLocks noChangeAspect="1"/>
          </p:cNvPicPr>
          <p:nvPr/>
        </p:nvPicPr>
        <p:blipFill>
          <a:blip r:embed="rId6"/>
          <a:stretch>
            <a:fillRect/>
          </a:stretch>
        </p:blipFill>
        <p:spPr>
          <a:xfrm>
            <a:off x="2463608" y="961562"/>
            <a:ext cx="395923" cy="395923"/>
          </a:xfrm>
          <a:prstGeom prst="rect">
            <a:avLst/>
          </a:prstGeom>
          <a:ln w="12700">
            <a:miter lim="400000"/>
          </a:ln>
        </p:spPr>
      </p:pic>
      <p:pic>
        <p:nvPicPr>
          <p:cNvPr id="61" name="15 Imagen" descr="15 Imagen">
            <a:extLst>
              <a:ext uri="{FF2B5EF4-FFF2-40B4-BE49-F238E27FC236}">
                <a16:creationId xmlns:a16="http://schemas.microsoft.com/office/drawing/2014/main" id="{6C0DA31C-AA74-428D-AD4D-D4541A07702E}"/>
              </a:ext>
            </a:extLst>
          </p:cNvPr>
          <p:cNvPicPr>
            <a:picLocks noChangeAspect="1"/>
          </p:cNvPicPr>
          <p:nvPr/>
        </p:nvPicPr>
        <p:blipFill>
          <a:blip r:embed="rId7"/>
          <a:srcRect l="31037" t="19466" r="31027" b="40519"/>
          <a:stretch>
            <a:fillRect/>
          </a:stretch>
        </p:blipFill>
        <p:spPr>
          <a:xfrm>
            <a:off x="3881309" y="569282"/>
            <a:ext cx="716091" cy="755350"/>
          </a:xfrm>
          <a:prstGeom prst="rect">
            <a:avLst/>
          </a:prstGeom>
          <a:ln w="12700">
            <a:miter lim="400000"/>
          </a:ln>
        </p:spPr>
      </p:pic>
      <p:sp>
        <p:nvSpPr>
          <p:cNvPr id="63" name="23 Conector recto">
            <a:extLst>
              <a:ext uri="{FF2B5EF4-FFF2-40B4-BE49-F238E27FC236}">
                <a16:creationId xmlns:a16="http://schemas.microsoft.com/office/drawing/2014/main" id="{3FADA432-30B2-4E3F-8F77-E10A1C60CBF3}"/>
              </a:ext>
            </a:extLst>
          </p:cNvPr>
          <p:cNvSpPr/>
          <p:nvPr/>
        </p:nvSpPr>
        <p:spPr>
          <a:xfrm>
            <a:off x="3758477" y="1452735"/>
            <a:ext cx="899481" cy="1"/>
          </a:xfrm>
          <a:prstGeom prst="line">
            <a:avLst/>
          </a:prstGeom>
          <a:ln>
            <a:solidFill>
              <a:srgbClr val="F9BC00"/>
            </a:solidFill>
            <a:miter/>
          </a:ln>
        </p:spPr>
        <p:txBody>
          <a:bodyPr lIns="45719" rIns="45719"/>
          <a:lstStyle/>
          <a:p>
            <a:endParaRPr/>
          </a:p>
        </p:txBody>
      </p:sp>
      <p:sp>
        <p:nvSpPr>
          <p:cNvPr id="65" name="24 CuadroTexto">
            <a:extLst>
              <a:ext uri="{FF2B5EF4-FFF2-40B4-BE49-F238E27FC236}">
                <a16:creationId xmlns:a16="http://schemas.microsoft.com/office/drawing/2014/main" id="{1CE0A483-D6DB-474B-A9D3-D9FB03CA1F4C}"/>
              </a:ext>
            </a:extLst>
          </p:cNvPr>
          <p:cNvSpPr txBox="1"/>
          <p:nvPr/>
        </p:nvSpPr>
        <p:spPr>
          <a:xfrm>
            <a:off x="3494039" y="1491236"/>
            <a:ext cx="1490505"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1000">
                <a:latin typeface="+mj-lt"/>
                <a:ea typeface="+mj-ea"/>
                <a:cs typeface="+mj-cs"/>
                <a:sym typeface="Calibri"/>
              </a:defRPr>
            </a:pPr>
            <a:r>
              <a:rPr lang="es-ES" sz="1200" dirty="0">
                <a:solidFill>
                  <a:srgbClr val="091E5D"/>
                </a:solidFill>
              </a:rPr>
              <a:t>Crear</a:t>
            </a:r>
            <a:r>
              <a:rPr sz="1200" dirty="0">
                <a:solidFill>
                  <a:srgbClr val="091E5D"/>
                </a:solidFill>
              </a:rPr>
              <a:t> </a:t>
            </a:r>
            <a:r>
              <a:rPr lang="es-ES" sz="1200" b="1" dirty="0">
                <a:solidFill>
                  <a:srgbClr val="8FCAF0"/>
                </a:solidFill>
              </a:rPr>
              <a:t>alianzas</a:t>
            </a:r>
            <a:endParaRPr sz="1200" b="1" dirty="0">
              <a:solidFill>
                <a:srgbClr val="8FCAF0"/>
              </a:solidFill>
            </a:endParaRPr>
          </a:p>
        </p:txBody>
      </p:sp>
      <p:sp>
        <p:nvSpPr>
          <p:cNvPr id="67" name="27 CuadroTexto">
            <a:extLst>
              <a:ext uri="{FF2B5EF4-FFF2-40B4-BE49-F238E27FC236}">
                <a16:creationId xmlns:a16="http://schemas.microsoft.com/office/drawing/2014/main" id="{5AC75A8A-19DE-4317-88C0-6855B1026A51}"/>
              </a:ext>
            </a:extLst>
          </p:cNvPr>
          <p:cNvSpPr txBox="1"/>
          <p:nvPr/>
        </p:nvSpPr>
        <p:spPr>
          <a:xfrm>
            <a:off x="512160" y="2352905"/>
            <a:ext cx="4224529"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just">
              <a:spcBef>
                <a:spcPts val="300"/>
              </a:spcBef>
              <a:defRPr sz="1300" b="1" spc="0">
                <a:solidFill>
                  <a:srgbClr val="8FCAF0"/>
                </a:solidFill>
              </a:defRPr>
            </a:lvl1pPr>
          </a:lstStyle>
          <a:p>
            <a:pPr>
              <a:defRPr b="0">
                <a:solidFill>
                  <a:srgbClr val="081E5C"/>
                </a:solidFill>
              </a:defRPr>
            </a:pPr>
            <a:r>
              <a:rPr lang="es-ES" sz="1400" b="1" dirty="0">
                <a:solidFill>
                  <a:schemeClr val="accent5">
                    <a:lumMod val="75000"/>
                  </a:schemeClr>
                </a:solidFill>
              </a:rPr>
              <a:t>TEXFOR, UN CASO DE ÉXITO</a:t>
            </a:r>
            <a:endParaRPr sz="1400" b="1" dirty="0">
              <a:solidFill>
                <a:schemeClr val="accent5">
                  <a:lumMod val="75000"/>
                </a:schemeClr>
              </a:solidFill>
            </a:endParaRPr>
          </a:p>
        </p:txBody>
      </p:sp>
      <p:sp>
        <p:nvSpPr>
          <p:cNvPr id="69" name="28 CuadroTexto">
            <a:extLst>
              <a:ext uri="{FF2B5EF4-FFF2-40B4-BE49-F238E27FC236}">
                <a16:creationId xmlns:a16="http://schemas.microsoft.com/office/drawing/2014/main" id="{C50E2B06-0C4E-455E-939B-2BB158E7A3E8}"/>
              </a:ext>
            </a:extLst>
          </p:cNvPr>
          <p:cNvSpPr txBox="1"/>
          <p:nvPr/>
        </p:nvSpPr>
        <p:spPr>
          <a:xfrm>
            <a:off x="515129" y="2645293"/>
            <a:ext cx="7519976" cy="16435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lnSpc>
                <a:spcPct val="120000"/>
              </a:lnSpc>
              <a:spcBef>
                <a:spcPts val="300"/>
              </a:spcBef>
              <a:defRPr sz="1000" spc="0">
                <a:solidFill>
                  <a:srgbClr val="081E5C"/>
                </a:solidFill>
              </a:defRPr>
            </a:pPr>
            <a:r>
              <a:rPr lang="es-ES" sz="1400" dirty="0"/>
              <a:t>Desde el inicio de la pandemia TEXFOR decidió iniciar esta iniciativa a nivel nacional. Se envió un cuestionario a todas las empresas interesadas y actualmente, nuestra base de datos incluye más de </a:t>
            </a:r>
            <a:r>
              <a:rPr sz="1400" dirty="0">
                <a:solidFill>
                  <a:srgbClr val="DA622B"/>
                </a:solidFill>
              </a:rPr>
              <a:t>100 </a:t>
            </a:r>
            <a:r>
              <a:rPr lang="es-ES" sz="1400" dirty="0">
                <a:solidFill>
                  <a:srgbClr val="DA622B"/>
                </a:solidFill>
              </a:rPr>
              <a:t>perfiles de empresas </a:t>
            </a:r>
            <a:r>
              <a:rPr lang="es-ES" sz="1400" dirty="0"/>
              <a:t>dedicadas al</a:t>
            </a:r>
            <a:r>
              <a:rPr sz="1400" dirty="0"/>
              <a:t> </a:t>
            </a:r>
            <a:r>
              <a:rPr lang="en-US" sz="1400" dirty="0"/>
              <a:t>textile para </a:t>
            </a:r>
            <a:r>
              <a:rPr lang="en-US" sz="1400" dirty="0" err="1"/>
              <a:t>uso</a:t>
            </a:r>
            <a:r>
              <a:rPr lang="en-US" sz="1400" dirty="0"/>
              <a:t> </a:t>
            </a:r>
            <a:r>
              <a:rPr lang="en-US" sz="1400" dirty="0" err="1"/>
              <a:t>sanitario</a:t>
            </a:r>
            <a:r>
              <a:rPr sz="1400" dirty="0"/>
              <a:t>. </a:t>
            </a:r>
            <a:r>
              <a:rPr lang="es-ES" sz="1400" dirty="0"/>
              <a:t>Esta</a:t>
            </a:r>
            <a:r>
              <a:rPr sz="1400" dirty="0">
                <a:solidFill>
                  <a:srgbClr val="DA622B"/>
                </a:solidFill>
              </a:rPr>
              <a:t> </a:t>
            </a:r>
            <a:r>
              <a:rPr lang="es-ES" sz="1400" dirty="0">
                <a:solidFill>
                  <a:srgbClr val="DA622B"/>
                </a:solidFill>
              </a:rPr>
              <a:t>información se actualiza semanalmente</a:t>
            </a:r>
            <a:r>
              <a:rPr sz="1400" dirty="0">
                <a:solidFill>
                  <a:srgbClr val="DA622B"/>
                </a:solidFill>
              </a:rPr>
              <a:t> </a:t>
            </a:r>
            <a:r>
              <a:rPr lang="es-ES" sz="1400" dirty="0"/>
              <a:t>y se envía a instituciones públicas como los gobiernos regionales, hospitales y el Ministerio de Sanidad, dándoles a estos agentes la posibilidad de </a:t>
            </a:r>
            <a:r>
              <a:rPr lang="es-ES" sz="1400" dirty="0">
                <a:solidFill>
                  <a:srgbClr val="DA622B"/>
                </a:solidFill>
              </a:rPr>
              <a:t>productos locales y de alta calidad.</a:t>
            </a:r>
            <a:r>
              <a:rPr sz="1400" dirty="0">
                <a:solidFill>
                  <a:srgbClr val="DA622B"/>
                </a:solidFill>
              </a:rPr>
              <a:t> </a:t>
            </a:r>
          </a:p>
        </p:txBody>
      </p:sp>
      <p:sp>
        <p:nvSpPr>
          <p:cNvPr id="71" name="Google Shape;220;p49">
            <a:extLst>
              <a:ext uri="{FF2B5EF4-FFF2-40B4-BE49-F238E27FC236}">
                <a16:creationId xmlns:a16="http://schemas.microsoft.com/office/drawing/2014/main" id="{C0EF6BE1-3542-42D0-AC22-BF321DAC71D9}"/>
              </a:ext>
            </a:extLst>
          </p:cNvPr>
          <p:cNvSpPr txBox="1"/>
          <p:nvPr/>
        </p:nvSpPr>
        <p:spPr>
          <a:xfrm>
            <a:off x="278695" y="67942"/>
            <a:ext cx="8504060" cy="4383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199" tIns="34199" rIns="34199" bIns="34199">
            <a:spAutoFit/>
          </a:bodyPr>
          <a:lstStyle>
            <a:lvl1pPr>
              <a:defRPr sz="2400">
                <a:solidFill>
                  <a:srgbClr val="7CCDF4"/>
                </a:solidFill>
              </a:defRPr>
            </a:lvl1pPr>
          </a:lstStyle>
          <a:p>
            <a:r>
              <a:rPr lang="es-ES" sz="2300" dirty="0">
                <a:solidFill>
                  <a:schemeClr val="accent5">
                    <a:lumMod val="75000"/>
                  </a:schemeClr>
                </a:solidFill>
              </a:rPr>
              <a:t>¿Qué aporta esta base de datos a nuestras empresas?</a:t>
            </a:r>
            <a:endParaRPr sz="2300" dirty="0">
              <a:solidFill>
                <a:schemeClr val="accent5">
                  <a:lumMod val="75000"/>
                </a:schemeClr>
              </a:solidFill>
            </a:endParaRPr>
          </a:p>
        </p:txBody>
      </p:sp>
      <p:pic>
        <p:nvPicPr>
          <p:cNvPr id="73" name="Imagen 72" descr="Logotipo, nombre de la empresa&#10;&#10;Descripción generada automáticamente">
            <a:extLst>
              <a:ext uri="{FF2B5EF4-FFF2-40B4-BE49-F238E27FC236}">
                <a16:creationId xmlns:a16="http://schemas.microsoft.com/office/drawing/2014/main" id="{D339B7C2-B523-43A5-B99B-2632552BBA7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0538" b="6379"/>
          <a:stretch/>
        </p:blipFill>
        <p:spPr>
          <a:xfrm>
            <a:off x="7433309" y="101329"/>
            <a:ext cx="1156095" cy="394738"/>
          </a:xfrm>
          <a:prstGeom prst="rect">
            <a:avLst/>
          </a:prstGeom>
        </p:spPr>
      </p:pic>
    </p:spTree>
    <p:extLst>
      <p:ext uri="{BB962C8B-B14F-4D97-AF65-F5344CB8AC3E}">
        <p14:creationId xmlns:p14="http://schemas.microsoft.com/office/powerpoint/2010/main" val="264413206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 name="CustomShape 1">
            <a:extLst>
              <a:ext uri="{FF2B5EF4-FFF2-40B4-BE49-F238E27FC236}">
                <a16:creationId xmlns:a16="http://schemas.microsoft.com/office/drawing/2014/main" id="{1632A00F-3988-46B0-9644-D11480400A5F}"/>
              </a:ext>
            </a:extLst>
          </p:cNvPr>
          <p:cNvSpPr txBox="1"/>
          <p:nvPr/>
        </p:nvSpPr>
        <p:spPr>
          <a:xfrm>
            <a:off x="487320" y="224280"/>
            <a:ext cx="8504040" cy="438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199" tIns="34199" rIns="34199" bIns="34199">
            <a:spAutoFit/>
          </a:bodyPr>
          <a:lstStyle>
            <a:lvl1pPr>
              <a:defRPr sz="2400" spc="-1">
                <a:solidFill>
                  <a:srgbClr val="7CCDF4"/>
                </a:solidFill>
              </a:defRPr>
            </a:lvl1pPr>
          </a:lstStyle>
          <a:p>
            <a:r>
              <a:rPr lang="es-ES" dirty="0">
                <a:solidFill>
                  <a:schemeClr val="accent5">
                    <a:lumMod val="75000"/>
                  </a:schemeClr>
                </a:solidFill>
              </a:rPr>
              <a:t>Base de datos COVID</a:t>
            </a:r>
            <a:endParaRPr dirty="0">
              <a:solidFill>
                <a:schemeClr val="accent5">
                  <a:lumMod val="75000"/>
                </a:schemeClr>
              </a:solidFill>
            </a:endParaRPr>
          </a:p>
        </p:txBody>
      </p:sp>
      <p:sp>
        <p:nvSpPr>
          <p:cNvPr id="8" name="Rettangolo 1">
            <a:extLst>
              <a:ext uri="{FF2B5EF4-FFF2-40B4-BE49-F238E27FC236}">
                <a16:creationId xmlns:a16="http://schemas.microsoft.com/office/drawing/2014/main" id="{FB97787B-833E-43BC-B710-935EFC035FCD}"/>
              </a:ext>
            </a:extLst>
          </p:cNvPr>
          <p:cNvSpPr txBox="1"/>
          <p:nvPr/>
        </p:nvSpPr>
        <p:spPr>
          <a:xfrm>
            <a:off x="487320" y="928442"/>
            <a:ext cx="7983178" cy="1955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120000"/>
              </a:lnSpc>
              <a:spcBef>
                <a:spcPts val="300"/>
              </a:spcBef>
              <a:defRPr sz="1100" spc="0">
                <a:solidFill>
                  <a:srgbClr val="081E5C"/>
                </a:solidFill>
              </a:defRPr>
            </a:pPr>
            <a:r>
              <a:rPr lang="es-ES" sz="1400" b="1" spc="0" dirty="0">
                <a:solidFill>
                  <a:schemeClr val="accent5">
                    <a:lumMod val="75000"/>
                  </a:schemeClr>
                </a:solidFill>
              </a:rPr>
              <a:t>ÚNETE A LA BASE DE DATOS DEL MEDITERRÁNEO</a:t>
            </a:r>
            <a:endParaRPr sz="1400" spc="0" dirty="0">
              <a:solidFill>
                <a:schemeClr val="accent5">
                  <a:lumMod val="75000"/>
                </a:schemeClr>
              </a:solidFill>
            </a:endParaRPr>
          </a:p>
          <a:p>
            <a:pPr>
              <a:lnSpc>
                <a:spcPct val="120000"/>
              </a:lnSpc>
              <a:spcBef>
                <a:spcPts val="300"/>
              </a:spcBef>
              <a:defRPr sz="1000" spc="0">
                <a:solidFill>
                  <a:srgbClr val="081E5C"/>
                </a:solidFill>
              </a:defRPr>
            </a:pPr>
            <a:r>
              <a:rPr lang="es-ES" sz="1400" dirty="0"/>
              <a:t>Dada la</a:t>
            </a:r>
            <a:r>
              <a:rPr sz="1400" dirty="0">
                <a:solidFill>
                  <a:srgbClr val="DA622B"/>
                </a:solidFill>
              </a:rPr>
              <a:t> </a:t>
            </a:r>
            <a:r>
              <a:rPr lang="es-ES" sz="1400" dirty="0">
                <a:solidFill>
                  <a:srgbClr val="DA622B"/>
                </a:solidFill>
              </a:rPr>
              <a:t>alta probabilidad de nuevos rebrotes</a:t>
            </a:r>
            <a:r>
              <a:rPr sz="1400" dirty="0"/>
              <a:t>, </a:t>
            </a:r>
            <a:r>
              <a:rPr lang="es-ES" sz="1400" dirty="0"/>
              <a:t>es crucial que las instituciones públicas y sanitarias sean conscientes de la disponibilidad de productos textiles para uso sanitario, pero además las empresas también deben saber quien les puede subministrar</a:t>
            </a:r>
          </a:p>
          <a:p>
            <a:pPr>
              <a:lnSpc>
                <a:spcPct val="120000"/>
              </a:lnSpc>
              <a:spcBef>
                <a:spcPts val="300"/>
              </a:spcBef>
              <a:defRPr sz="1000" spc="0">
                <a:solidFill>
                  <a:srgbClr val="081E5C"/>
                </a:solidFill>
              </a:defRPr>
            </a:pPr>
            <a:r>
              <a:rPr lang="es-ES" sz="1400" dirty="0"/>
              <a:t>Si quieres formar parte de esta iniciativa, puedes aprovechar la oportunidad de ampliar y reforzar tu presencia en el extranjero y ofrecer tu colaboración en el área del Mediterráneo y más allá. Por favor, dirígete al siguiente link y rellena el formulario:</a:t>
            </a:r>
            <a:endParaRPr sz="1400" dirty="0"/>
          </a:p>
        </p:txBody>
      </p:sp>
      <p:grpSp>
        <p:nvGrpSpPr>
          <p:cNvPr id="9" name="1 Rectángulo redondeado">
            <a:hlinkClick r:id="rId3"/>
            <a:extLst>
              <a:ext uri="{FF2B5EF4-FFF2-40B4-BE49-F238E27FC236}">
                <a16:creationId xmlns:a16="http://schemas.microsoft.com/office/drawing/2014/main" id="{CB7324AE-EA84-4A51-A258-9F5A43B39C9A}"/>
              </a:ext>
            </a:extLst>
          </p:cNvPr>
          <p:cNvGrpSpPr/>
          <p:nvPr/>
        </p:nvGrpSpPr>
        <p:grpSpPr>
          <a:xfrm>
            <a:off x="3703215" y="2958734"/>
            <a:ext cx="1897484" cy="535941"/>
            <a:chOff x="0" y="0"/>
            <a:chExt cx="1897483" cy="535940"/>
          </a:xfrm>
        </p:grpSpPr>
        <p:sp>
          <p:nvSpPr>
            <p:cNvPr id="10" name="Rectángulo redondeado">
              <a:extLst>
                <a:ext uri="{FF2B5EF4-FFF2-40B4-BE49-F238E27FC236}">
                  <a16:creationId xmlns:a16="http://schemas.microsoft.com/office/drawing/2014/main" id="{A08CCF4F-A1BC-48E9-8F87-88E1B53908AE}"/>
                </a:ext>
              </a:extLst>
            </p:cNvPr>
            <p:cNvSpPr/>
            <p:nvPr/>
          </p:nvSpPr>
          <p:spPr>
            <a:xfrm>
              <a:off x="0" y="20319"/>
              <a:ext cx="1897484" cy="495301"/>
            </a:xfrm>
            <a:prstGeom prst="roundRect">
              <a:avLst>
                <a:gd name="adj" fmla="val 16667"/>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 name="JOIN">
              <a:extLst>
                <a:ext uri="{FF2B5EF4-FFF2-40B4-BE49-F238E27FC236}">
                  <a16:creationId xmlns:a16="http://schemas.microsoft.com/office/drawing/2014/main" id="{DE4AAB34-616C-432C-BDB8-6090A3748CCC}"/>
                </a:ext>
              </a:extLst>
            </p:cNvPr>
            <p:cNvSpPr txBox="1"/>
            <p:nvPr/>
          </p:nvSpPr>
          <p:spPr>
            <a:xfrm>
              <a:off x="69898" y="0"/>
              <a:ext cx="1757687" cy="5359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800" b="1">
                  <a:solidFill>
                    <a:srgbClr val="FFFFFF"/>
                  </a:solidFill>
                  <a:latin typeface="+mj-lt"/>
                  <a:ea typeface="+mj-ea"/>
                  <a:cs typeface="+mj-cs"/>
                  <a:sym typeface="Calibri"/>
                </a:defRPr>
              </a:lvl1pPr>
            </a:lstStyle>
            <a:p>
              <a:r>
                <a:rPr lang="es-ES" dirty="0">
                  <a:solidFill>
                    <a:schemeClr val="bg1"/>
                  </a:solidFill>
                </a:rPr>
                <a:t>Participa</a:t>
              </a:r>
              <a:endParaRPr dirty="0">
                <a:solidFill>
                  <a:schemeClr val="bg1"/>
                </a:solidFill>
              </a:endParaRPr>
            </a:p>
          </p:txBody>
        </p:sp>
      </p:grpSp>
      <p:sp>
        <p:nvSpPr>
          <p:cNvPr id="12" name="CasellaDiTesto 2">
            <a:extLst>
              <a:ext uri="{FF2B5EF4-FFF2-40B4-BE49-F238E27FC236}">
                <a16:creationId xmlns:a16="http://schemas.microsoft.com/office/drawing/2014/main" id="{05D1E517-B041-43E5-92E3-56A830F22F08}"/>
              </a:ext>
            </a:extLst>
          </p:cNvPr>
          <p:cNvSpPr txBox="1"/>
          <p:nvPr/>
        </p:nvSpPr>
        <p:spPr>
          <a:xfrm>
            <a:off x="304799" y="3498126"/>
            <a:ext cx="8486775"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ctr">
              <a:defRPr sz="900" i="1">
                <a:solidFill>
                  <a:srgbClr val="071D5B"/>
                </a:solidFill>
                <a:latin typeface="+mj-lt"/>
                <a:ea typeface="+mj-ea"/>
                <a:cs typeface="+mj-cs"/>
                <a:sym typeface="Calibri"/>
              </a:defRPr>
            </a:lvl1pPr>
          </a:lstStyle>
          <a:p>
            <a:r>
              <a:rPr sz="1200" dirty="0"/>
              <a:t>https://docs.google.com/forms/d/e/1FAIpQLSehOJ14lICYISb8LVkS50dSDnWFO--jBd41R48l6pBw8UsiwA/viewform</a:t>
            </a:r>
          </a:p>
        </p:txBody>
      </p:sp>
      <p:pic>
        <p:nvPicPr>
          <p:cNvPr id="2" name="Imagen 1" descr="Logotipo, nombre de la empresa&#10;&#10;Descripción generada automáticamente">
            <a:extLst>
              <a:ext uri="{FF2B5EF4-FFF2-40B4-BE49-F238E27FC236}">
                <a16:creationId xmlns:a16="http://schemas.microsoft.com/office/drawing/2014/main" id="{212E4D87-2752-4DF3-94D2-3181D99542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538" b="6379"/>
          <a:stretch/>
        </p:blipFill>
        <p:spPr>
          <a:xfrm>
            <a:off x="7433309" y="101329"/>
            <a:ext cx="1156095" cy="394738"/>
          </a:xfrm>
          <a:prstGeom prst="rect">
            <a:avLst/>
          </a:prstGeom>
        </p:spPr>
      </p:pic>
    </p:spTree>
    <p:extLst>
      <p:ext uri="{BB962C8B-B14F-4D97-AF65-F5344CB8AC3E}">
        <p14:creationId xmlns:p14="http://schemas.microsoft.com/office/powerpoint/2010/main" val="208781730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 name="Picture 2" descr="Picture 2"/>
          <p:cNvPicPr>
            <a:picLocks noChangeAspect="1"/>
          </p:cNvPicPr>
          <p:nvPr/>
        </p:nvPicPr>
        <p:blipFill>
          <a:blip r:embed="rId2"/>
          <a:stretch>
            <a:fillRect/>
          </a:stretch>
        </p:blipFill>
        <p:spPr>
          <a:xfrm>
            <a:off x="1389" y="80966"/>
            <a:ext cx="9141193" cy="5143508"/>
          </a:xfrm>
          <a:prstGeom prst="rect">
            <a:avLst/>
          </a:prstGeom>
          <a:ln w="12700">
            <a:miter lim="400000"/>
          </a:ln>
        </p:spPr>
      </p:pic>
      <p:sp>
        <p:nvSpPr>
          <p:cNvPr id="514" name="CustomShape 2"/>
          <p:cNvSpPr txBox="1"/>
          <p:nvPr/>
        </p:nvSpPr>
        <p:spPr>
          <a:xfrm>
            <a:off x="1587639" y="1812066"/>
            <a:ext cx="5968721" cy="4140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199" tIns="34199" rIns="34199" bIns="34199">
            <a:spAutoFit/>
          </a:bodyPr>
          <a:lstStyle>
            <a:lvl1pPr algn="ctr">
              <a:defRPr sz="2400" b="1" spc="-1">
                <a:solidFill>
                  <a:srgbClr val="EA590D"/>
                </a:solidFill>
              </a:defRPr>
            </a:lvl1pPr>
          </a:lstStyle>
          <a:p>
            <a:pPr>
              <a:defRPr sz="2000" spc="-1"/>
            </a:pPr>
            <a:r>
              <a:rPr sz="2400" spc="-1"/>
              <a:t>FASHION RESTART</a:t>
            </a:r>
          </a:p>
        </p:txBody>
      </p:sp>
      <p:sp>
        <p:nvSpPr>
          <p:cNvPr id="515" name="Rectangle 7"/>
          <p:cNvSpPr txBox="1"/>
          <p:nvPr/>
        </p:nvSpPr>
        <p:spPr>
          <a:xfrm>
            <a:off x="1164762" y="2296616"/>
            <a:ext cx="6814475" cy="323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500" b="1">
                <a:solidFill>
                  <a:srgbClr val="002060"/>
                </a:solidFill>
              </a:defRPr>
            </a:lvl1pPr>
          </a:lstStyle>
          <a:p>
            <a:r>
              <a:rPr lang="es-ES" dirty="0"/>
              <a:t>Á</a:t>
            </a:r>
            <a:r>
              <a:rPr dirty="0"/>
              <a:t>rea: Interna</a:t>
            </a:r>
            <a:r>
              <a:rPr lang="es-ES" dirty="0" err="1"/>
              <a:t>cionalizació</a:t>
            </a:r>
            <a:r>
              <a:rPr dirty="0"/>
              <a:t>n</a:t>
            </a:r>
          </a:p>
        </p:txBody>
      </p:sp>
      <p:pic>
        <p:nvPicPr>
          <p:cNvPr id="516" name="Image 3" descr="Image 3"/>
          <p:cNvPicPr>
            <a:picLocks noChangeAspect="1"/>
          </p:cNvPicPr>
          <p:nvPr/>
        </p:nvPicPr>
        <p:blipFill>
          <a:blip r:embed="rId3"/>
          <a:stretch>
            <a:fillRect/>
          </a:stretch>
        </p:blipFill>
        <p:spPr>
          <a:xfrm>
            <a:off x="449822" y="338100"/>
            <a:ext cx="3281516" cy="1146832"/>
          </a:xfrm>
          <a:prstGeom prst="rect">
            <a:avLst/>
          </a:prstGeom>
          <a:ln w="12700">
            <a:miter lim="400000"/>
          </a:ln>
        </p:spPr>
      </p:pic>
      <p:sp>
        <p:nvSpPr>
          <p:cNvPr id="517" name="Rectangle 7"/>
          <p:cNvSpPr txBox="1"/>
          <p:nvPr/>
        </p:nvSpPr>
        <p:spPr>
          <a:xfrm>
            <a:off x="1164762" y="2668246"/>
            <a:ext cx="6814475" cy="323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500" i="1">
                <a:solidFill>
                  <a:srgbClr val="002060"/>
                </a:solidFill>
              </a:defRPr>
            </a:lvl1pPr>
          </a:lstStyle>
          <a:p>
            <a:r>
              <a:rPr dirty="0"/>
              <a:t>Hani Mourad, </a:t>
            </a:r>
            <a:r>
              <a:rPr lang="es-ES" dirty="0"/>
              <a:t>Experto del proyecto</a:t>
            </a:r>
            <a:endParaRPr dirty="0"/>
          </a:p>
        </p:txBody>
      </p:sp>
      <p:pic>
        <p:nvPicPr>
          <p:cNvPr id="2" name="Imagen 1" descr="Logotipo, nombre de la empresa&#10;&#10;Descripción generada automáticamente">
            <a:extLst>
              <a:ext uri="{FF2B5EF4-FFF2-40B4-BE49-F238E27FC236}">
                <a16:creationId xmlns:a16="http://schemas.microsoft.com/office/drawing/2014/main" id="{E9BAD888-AC5D-49C2-89EF-B60FD2B98F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538" b="6379"/>
          <a:stretch/>
        </p:blipFill>
        <p:spPr>
          <a:xfrm>
            <a:off x="6831106" y="338100"/>
            <a:ext cx="1757137" cy="599958"/>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90" name="Line 1"/>
          <p:cNvSpPr/>
          <p:nvPr/>
        </p:nvSpPr>
        <p:spPr>
          <a:xfrm>
            <a:off x="2561039" y="681480"/>
            <a:ext cx="4021561" cy="1"/>
          </a:xfrm>
          <a:prstGeom prst="line">
            <a:avLst/>
          </a:prstGeom>
          <a:ln w="38160">
            <a:solidFill>
              <a:srgbClr val="FFFFFF"/>
            </a:solidFill>
            <a:miter/>
          </a:ln>
        </p:spPr>
        <p:txBody>
          <a:bodyPr lIns="45719" rIns="45719"/>
          <a:lstStyle/>
          <a:p>
            <a:endParaRPr/>
          </a:p>
        </p:txBody>
      </p:sp>
      <p:sp>
        <p:nvSpPr>
          <p:cNvPr id="391" name="CustomShape 2"/>
          <p:cNvSpPr txBox="1"/>
          <p:nvPr/>
        </p:nvSpPr>
        <p:spPr>
          <a:xfrm>
            <a:off x="507641" y="1234787"/>
            <a:ext cx="5339522" cy="438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199" tIns="34199" rIns="34199" bIns="34199">
            <a:spAutoFit/>
          </a:bodyPr>
          <a:lstStyle>
            <a:lvl1pPr>
              <a:defRPr sz="2400" spc="-1">
                <a:solidFill>
                  <a:srgbClr val="7CCDF4"/>
                </a:solidFill>
              </a:defRPr>
            </a:lvl1pPr>
          </a:lstStyle>
          <a:p>
            <a:r>
              <a:rPr lang="es-ES" dirty="0">
                <a:solidFill>
                  <a:schemeClr val="accent5">
                    <a:lumMod val="75000"/>
                  </a:schemeClr>
                </a:solidFill>
              </a:rPr>
              <a:t>Índice</a:t>
            </a:r>
            <a:endParaRPr dirty="0">
              <a:solidFill>
                <a:schemeClr val="accent5">
                  <a:lumMod val="75000"/>
                </a:schemeClr>
              </a:solidFill>
            </a:endParaRPr>
          </a:p>
        </p:txBody>
      </p:sp>
      <p:sp>
        <p:nvSpPr>
          <p:cNvPr id="392" name="CustomShape 3"/>
          <p:cNvSpPr txBox="1"/>
          <p:nvPr/>
        </p:nvSpPr>
        <p:spPr>
          <a:xfrm>
            <a:off x="503346" y="1960137"/>
            <a:ext cx="7011293" cy="12232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199" tIns="34199" rIns="34199" bIns="34199" anchor="ctr">
            <a:spAutoFit/>
          </a:bodyPr>
          <a:lstStyle/>
          <a:p>
            <a:pPr marL="150394" indent="-150394">
              <a:buSzPct val="100000"/>
              <a:buChar char="•"/>
              <a:defRPr sz="1500" spc="-1">
                <a:solidFill>
                  <a:srgbClr val="091F5C"/>
                </a:solidFill>
              </a:defRPr>
            </a:pPr>
            <a:r>
              <a:rPr lang="es-ES" b="1" dirty="0"/>
              <a:t>El proyecto</a:t>
            </a:r>
            <a:r>
              <a:rPr b="1" dirty="0"/>
              <a:t> TEX-MED ALLIANCES    	 </a:t>
            </a:r>
          </a:p>
          <a:p>
            <a:pPr marL="150394" indent="-150394">
              <a:buSzPct val="100000"/>
              <a:buChar char="•"/>
              <a:defRPr sz="1500" spc="-1">
                <a:solidFill>
                  <a:srgbClr val="091F5C"/>
                </a:solidFill>
              </a:defRPr>
            </a:pPr>
            <a:endParaRPr b="1" dirty="0"/>
          </a:p>
          <a:p>
            <a:pPr marL="150394" indent="-150394">
              <a:buSzPct val="100000"/>
              <a:buChar char="•"/>
              <a:defRPr sz="1500" spc="-1">
                <a:solidFill>
                  <a:srgbClr val="091F5C"/>
                </a:solidFill>
              </a:defRPr>
            </a:pPr>
            <a:r>
              <a:rPr lang="es-ES" b="1" dirty="0"/>
              <a:t>Las iniciativas del proyecto</a:t>
            </a:r>
            <a:r>
              <a:rPr b="1" dirty="0"/>
              <a:t>			</a:t>
            </a:r>
          </a:p>
          <a:p>
            <a:pPr marL="150394" indent="-150394">
              <a:buSzPct val="100000"/>
              <a:buChar char="•"/>
              <a:defRPr sz="1500" spc="-1">
                <a:solidFill>
                  <a:srgbClr val="091F5C"/>
                </a:solidFill>
              </a:defRPr>
            </a:pPr>
            <a:endParaRPr b="1" dirty="0"/>
          </a:p>
          <a:p>
            <a:pPr marL="150394" indent="-150394">
              <a:buSzPct val="100000"/>
              <a:buChar char="•"/>
              <a:defRPr sz="1500" spc="-1">
                <a:solidFill>
                  <a:srgbClr val="091F5C"/>
                </a:solidFill>
              </a:defRPr>
            </a:pPr>
            <a:r>
              <a:rPr lang="es-ES" b="1" dirty="0"/>
              <a:t>Conclusiones, próximos pasos e información para participar</a:t>
            </a:r>
            <a:endParaRPr b="1"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9" name="Óvalo"/>
          <p:cNvSpPr/>
          <p:nvPr/>
        </p:nvSpPr>
        <p:spPr>
          <a:xfrm>
            <a:off x="2456881" y="1269593"/>
            <a:ext cx="4471367" cy="2446452"/>
          </a:xfrm>
          <a:prstGeom prst="ellipse">
            <a:avLst/>
          </a:prstGeom>
          <a:solidFill>
            <a:srgbClr val="FFFFFF"/>
          </a:solidFill>
          <a:ln w="25400">
            <a:solidFill>
              <a:srgbClr val="8FCAF0"/>
            </a:solidFill>
            <a:miter/>
          </a:ln>
          <a:effectLst>
            <a:outerShdw blurRad="38100" dist="23000" dir="5400000" rotWithShape="0">
              <a:srgbClr val="000000">
                <a:alpha val="0"/>
              </a:srgbClr>
            </a:outerShdw>
          </a:effectLst>
        </p:spPr>
        <p:txBody>
          <a:bodyPr lIns="45719" rIns="45719" anchor="ctr"/>
          <a:lstStyle/>
          <a:p>
            <a:endParaRPr/>
          </a:p>
        </p:txBody>
      </p:sp>
      <p:sp>
        <p:nvSpPr>
          <p:cNvPr id="520" name="Rectángulo redondeado"/>
          <p:cNvSpPr/>
          <p:nvPr/>
        </p:nvSpPr>
        <p:spPr>
          <a:xfrm>
            <a:off x="5242848" y="3185695"/>
            <a:ext cx="1791825" cy="700627"/>
          </a:xfrm>
          <a:prstGeom prst="roundRect">
            <a:avLst>
              <a:gd name="adj" fmla="val 27190"/>
            </a:avLst>
          </a:prstGeom>
          <a:solidFill>
            <a:srgbClr val="F1C572"/>
          </a:solidFill>
          <a:ln w="12700">
            <a:miter lim="400000"/>
          </a:ln>
          <a:effectLst>
            <a:outerShdw blurRad="38100" dist="23000" dir="5400000" rotWithShape="0">
              <a:srgbClr val="000000">
                <a:alpha val="0"/>
              </a:srgbClr>
            </a:outerShdw>
          </a:effectLst>
        </p:spPr>
        <p:txBody>
          <a:bodyPr lIns="45719" rIns="45719" anchor="ctr"/>
          <a:lstStyle/>
          <a:p>
            <a:pPr>
              <a:defRPr>
                <a:solidFill>
                  <a:srgbClr val="FFFFFF"/>
                </a:solidFill>
              </a:defRPr>
            </a:pPr>
            <a:endParaRPr/>
          </a:p>
        </p:txBody>
      </p:sp>
      <p:sp>
        <p:nvSpPr>
          <p:cNvPr id="521" name="Rectángulo redondeado"/>
          <p:cNvSpPr/>
          <p:nvPr/>
        </p:nvSpPr>
        <p:spPr>
          <a:xfrm>
            <a:off x="6227332" y="1992509"/>
            <a:ext cx="1994762" cy="683468"/>
          </a:xfrm>
          <a:prstGeom prst="roundRect">
            <a:avLst>
              <a:gd name="adj" fmla="val 27873"/>
            </a:avLst>
          </a:prstGeom>
          <a:solidFill>
            <a:srgbClr val="F1C572"/>
          </a:solidFill>
          <a:ln w="12700">
            <a:miter lim="400000"/>
          </a:ln>
          <a:effectLst>
            <a:outerShdw blurRad="38100" dist="23000" dir="5400000" rotWithShape="0">
              <a:srgbClr val="000000">
                <a:alpha val="0"/>
              </a:srgbClr>
            </a:outerShdw>
          </a:effectLst>
        </p:spPr>
        <p:txBody>
          <a:bodyPr lIns="45719" rIns="45719" anchor="ctr"/>
          <a:lstStyle/>
          <a:p>
            <a:pPr>
              <a:defRPr>
                <a:solidFill>
                  <a:srgbClr val="FFFFFF"/>
                </a:solidFill>
              </a:defRPr>
            </a:pPr>
            <a:endParaRPr/>
          </a:p>
        </p:txBody>
      </p:sp>
      <p:sp>
        <p:nvSpPr>
          <p:cNvPr id="522" name="Rectángulo redondeado"/>
          <p:cNvSpPr/>
          <p:nvPr/>
        </p:nvSpPr>
        <p:spPr>
          <a:xfrm>
            <a:off x="2175256" y="3185695"/>
            <a:ext cx="1506611" cy="700627"/>
          </a:xfrm>
          <a:prstGeom prst="roundRect">
            <a:avLst>
              <a:gd name="adj" fmla="val 27190"/>
            </a:avLst>
          </a:prstGeom>
          <a:solidFill>
            <a:srgbClr val="F1C572"/>
          </a:solidFill>
          <a:ln w="12700">
            <a:miter lim="400000"/>
          </a:ln>
          <a:effectLst>
            <a:outerShdw blurRad="38100" dist="23000" dir="5400000" rotWithShape="0">
              <a:srgbClr val="000000">
                <a:alpha val="0"/>
              </a:srgbClr>
            </a:outerShdw>
          </a:effectLst>
        </p:spPr>
        <p:txBody>
          <a:bodyPr lIns="45719" rIns="45719" anchor="ctr"/>
          <a:lstStyle/>
          <a:p>
            <a:pPr>
              <a:defRPr>
                <a:solidFill>
                  <a:srgbClr val="FFFFFF"/>
                </a:solidFill>
              </a:defRPr>
            </a:pPr>
            <a:endParaRPr/>
          </a:p>
        </p:txBody>
      </p:sp>
      <p:sp>
        <p:nvSpPr>
          <p:cNvPr id="523" name="Rectángulo redondeado"/>
          <p:cNvSpPr/>
          <p:nvPr/>
        </p:nvSpPr>
        <p:spPr>
          <a:xfrm>
            <a:off x="1332967" y="1992509"/>
            <a:ext cx="1883746" cy="683468"/>
          </a:xfrm>
          <a:prstGeom prst="roundRect">
            <a:avLst>
              <a:gd name="adj" fmla="val 27873"/>
            </a:avLst>
          </a:prstGeom>
          <a:solidFill>
            <a:srgbClr val="F1C572"/>
          </a:solidFill>
          <a:ln w="12700">
            <a:miter lim="400000"/>
          </a:ln>
          <a:effectLst>
            <a:outerShdw blurRad="38100" dist="23000" dir="5400000" rotWithShape="0">
              <a:srgbClr val="000000">
                <a:alpha val="0"/>
              </a:srgbClr>
            </a:outerShdw>
          </a:effectLst>
        </p:spPr>
        <p:txBody>
          <a:bodyPr lIns="45719" rIns="45719" anchor="ctr"/>
          <a:lstStyle/>
          <a:p>
            <a:pPr>
              <a:defRPr>
                <a:solidFill>
                  <a:srgbClr val="FFFFFF"/>
                </a:solidFill>
              </a:defRPr>
            </a:pPr>
            <a:endParaRPr/>
          </a:p>
        </p:txBody>
      </p:sp>
      <p:sp>
        <p:nvSpPr>
          <p:cNvPr id="524" name="Rectángulo redondeado"/>
          <p:cNvSpPr/>
          <p:nvPr/>
        </p:nvSpPr>
        <p:spPr>
          <a:xfrm>
            <a:off x="3494334" y="1020225"/>
            <a:ext cx="2155332" cy="683468"/>
          </a:xfrm>
          <a:prstGeom prst="roundRect">
            <a:avLst>
              <a:gd name="adj" fmla="val 26143"/>
            </a:avLst>
          </a:prstGeom>
          <a:solidFill>
            <a:srgbClr val="F1C572"/>
          </a:solidFill>
          <a:ln w="12700">
            <a:miter lim="400000"/>
          </a:ln>
          <a:effectLst>
            <a:outerShdw blurRad="38100" dist="23000" dir="5400000" rotWithShape="0">
              <a:srgbClr val="000000">
                <a:alpha val="0"/>
              </a:srgbClr>
            </a:outerShdw>
          </a:effectLst>
        </p:spPr>
        <p:txBody>
          <a:bodyPr lIns="45719" rIns="45719" anchor="ctr"/>
          <a:lstStyle/>
          <a:p>
            <a:pPr>
              <a:defRPr>
                <a:solidFill>
                  <a:srgbClr val="FFFFFF"/>
                </a:solidFill>
              </a:defRPr>
            </a:pPr>
            <a:endParaRPr/>
          </a:p>
        </p:txBody>
      </p:sp>
      <p:sp>
        <p:nvSpPr>
          <p:cNvPr id="525" name="CustomShape 1"/>
          <p:cNvSpPr txBox="1"/>
          <p:nvPr/>
        </p:nvSpPr>
        <p:spPr>
          <a:xfrm>
            <a:off x="512372" y="343277"/>
            <a:ext cx="5137294" cy="438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199" tIns="34199" rIns="34199" bIns="34199">
            <a:spAutoFit/>
          </a:bodyPr>
          <a:lstStyle>
            <a:lvl1pPr>
              <a:defRPr sz="2400">
                <a:solidFill>
                  <a:srgbClr val="8FCAF0"/>
                </a:solidFill>
              </a:defRPr>
            </a:lvl1pPr>
          </a:lstStyle>
          <a:p>
            <a:pPr>
              <a:defRPr>
                <a:solidFill>
                  <a:srgbClr val="000000"/>
                </a:solidFill>
              </a:defRPr>
            </a:pPr>
            <a:r>
              <a:rPr lang="es-ES" dirty="0">
                <a:solidFill>
                  <a:schemeClr val="accent5">
                    <a:lumMod val="75000"/>
                  </a:schemeClr>
                </a:solidFill>
              </a:rPr>
              <a:t>La nueva realidad tras el COVID-19</a:t>
            </a:r>
            <a:endParaRPr dirty="0">
              <a:solidFill>
                <a:schemeClr val="accent5">
                  <a:lumMod val="75000"/>
                </a:schemeClr>
              </a:solidFill>
            </a:endParaRPr>
          </a:p>
        </p:txBody>
      </p:sp>
      <p:sp>
        <p:nvSpPr>
          <p:cNvPr id="526" name="Subcontractors cannot  create collections"/>
          <p:cNvSpPr txBox="1"/>
          <p:nvPr/>
        </p:nvSpPr>
        <p:spPr>
          <a:xfrm>
            <a:off x="3573414" y="1117014"/>
            <a:ext cx="2019539"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spcBef>
                <a:spcPts val="300"/>
              </a:spcBef>
              <a:defRPr sz="1300" spc="0">
                <a:solidFill>
                  <a:srgbClr val="081E5C"/>
                </a:solidFill>
              </a:defRPr>
            </a:pPr>
            <a:r>
              <a:rPr lang="es-ES" sz="1200" b="1" spc="0" dirty="0"/>
              <a:t>Los subcontratistas no pueden crear colecciones</a:t>
            </a:r>
            <a:endParaRPr sz="1200" b="1" spc="0" dirty="0"/>
          </a:p>
        </p:txBody>
      </p:sp>
      <p:sp>
        <p:nvSpPr>
          <p:cNvPr id="527" name="Retail is concentrated in family owned small shops"/>
          <p:cNvSpPr txBox="1"/>
          <p:nvPr/>
        </p:nvSpPr>
        <p:spPr>
          <a:xfrm>
            <a:off x="6323542" y="2008025"/>
            <a:ext cx="1791826"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spcBef>
                <a:spcPts val="300"/>
              </a:spcBef>
              <a:defRPr sz="1000" spc="0">
                <a:solidFill>
                  <a:srgbClr val="081E5C"/>
                </a:solidFill>
              </a:defRPr>
            </a:lvl1pPr>
          </a:lstStyle>
          <a:p>
            <a:r>
              <a:rPr lang="es-ES" sz="1200" b="1" dirty="0"/>
              <a:t>El </a:t>
            </a:r>
            <a:r>
              <a:rPr lang="es-ES" sz="1200" b="1" dirty="0" err="1"/>
              <a:t>retail</a:t>
            </a:r>
            <a:r>
              <a:rPr lang="es-ES" sz="1200" b="1" dirty="0"/>
              <a:t> se concentra en pequeñas tiendas familiares</a:t>
            </a:r>
            <a:endParaRPr sz="1200" b="1" dirty="0"/>
          </a:p>
        </p:txBody>
      </p:sp>
      <p:sp>
        <p:nvSpPr>
          <p:cNvPr id="528" name="COVID Weakened International Brands"/>
          <p:cNvSpPr txBox="1"/>
          <p:nvPr/>
        </p:nvSpPr>
        <p:spPr>
          <a:xfrm>
            <a:off x="5358296" y="3209790"/>
            <a:ext cx="1560929"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000">
                <a:solidFill>
                  <a:srgbClr val="091E5D"/>
                </a:solidFill>
              </a:defRPr>
            </a:lvl1pPr>
          </a:lstStyle>
          <a:p>
            <a:pPr>
              <a:defRPr b="1">
                <a:solidFill>
                  <a:srgbClr val="002060"/>
                </a:solidFill>
              </a:defRPr>
            </a:pPr>
            <a:r>
              <a:rPr lang="es-ES" sz="1200" b="1" dirty="0">
                <a:solidFill>
                  <a:srgbClr val="091E5D"/>
                </a:solidFill>
              </a:rPr>
              <a:t>El COVID ha debilitado a las marcas globales</a:t>
            </a:r>
            <a:endParaRPr sz="1200" b="1" dirty="0">
              <a:solidFill>
                <a:srgbClr val="091E5D"/>
              </a:solidFill>
            </a:endParaRPr>
          </a:p>
        </p:txBody>
      </p:sp>
      <p:sp>
        <p:nvSpPr>
          <p:cNvPr id="529" name="Creates a market  opportunity"/>
          <p:cNvSpPr txBox="1"/>
          <p:nvPr/>
        </p:nvSpPr>
        <p:spPr>
          <a:xfrm>
            <a:off x="2265936" y="3208845"/>
            <a:ext cx="1299851"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300"/>
              </a:spcBef>
              <a:defRPr sz="1000" spc="0">
                <a:solidFill>
                  <a:srgbClr val="081E5C"/>
                </a:solidFill>
              </a:defRPr>
            </a:pPr>
            <a:r>
              <a:rPr lang="es-ES" sz="1200" b="1" dirty="0"/>
              <a:t>Se crea una oportunidad de negocio</a:t>
            </a:r>
            <a:endParaRPr sz="1200" b="1" dirty="0"/>
          </a:p>
        </p:txBody>
      </p:sp>
      <p:sp>
        <p:nvSpPr>
          <p:cNvPr id="530" name="Threat to subcontractors Livelihood"/>
          <p:cNvSpPr txBox="1"/>
          <p:nvPr/>
        </p:nvSpPr>
        <p:spPr>
          <a:xfrm>
            <a:off x="1416219" y="2062427"/>
            <a:ext cx="1717243" cy="5909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800100">
              <a:lnSpc>
                <a:spcPct val="90000"/>
              </a:lnSpc>
              <a:spcBef>
                <a:spcPts val="500"/>
              </a:spcBef>
              <a:defRPr sz="1000">
                <a:solidFill>
                  <a:srgbClr val="091E5D"/>
                </a:solidFill>
              </a:defRPr>
            </a:lvl1pPr>
          </a:lstStyle>
          <a:p>
            <a:pPr>
              <a:defRPr b="1">
                <a:solidFill>
                  <a:srgbClr val="FFFFFF"/>
                </a:solidFill>
              </a:defRPr>
            </a:pPr>
            <a:r>
              <a:rPr sz="1200" b="0" dirty="0">
                <a:solidFill>
                  <a:srgbClr val="091E5D"/>
                </a:solidFill>
              </a:rPr>
              <a:t> </a:t>
            </a:r>
            <a:r>
              <a:rPr lang="es-ES" sz="1200" b="1" dirty="0">
                <a:solidFill>
                  <a:srgbClr val="091E5D"/>
                </a:solidFill>
              </a:rPr>
              <a:t>Se ve amenazada la supervivencia de los subcontratistas</a:t>
            </a:r>
            <a:endParaRPr sz="1200" b="1" dirty="0">
              <a:solidFill>
                <a:srgbClr val="091E5D"/>
              </a:solidFill>
            </a:endParaRPr>
          </a:p>
        </p:txBody>
      </p:sp>
      <p:sp>
        <p:nvSpPr>
          <p:cNvPr id="531" name="The Catalysts: Local Designers Technical Consultants"/>
          <p:cNvSpPr txBox="1"/>
          <p:nvPr/>
        </p:nvSpPr>
        <p:spPr>
          <a:xfrm>
            <a:off x="3189679" y="2036306"/>
            <a:ext cx="3005771" cy="8978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20000"/>
              </a:lnSpc>
              <a:defRPr sz="1500" b="1" spc="-1">
                <a:solidFill>
                  <a:srgbClr val="DA622B"/>
                </a:solidFill>
              </a:defRPr>
            </a:pPr>
            <a:r>
              <a:rPr dirty="0">
                <a:solidFill>
                  <a:schemeClr val="accent5">
                    <a:lumMod val="75000"/>
                  </a:schemeClr>
                </a:solidFill>
              </a:rPr>
              <a:t>The Catalysts:</a:t>
            </a:r>
            <a:br>
              <a:rPr dirty="0">
                <a:solidFill>
                  <a:srgbClr val="8FCAF0"/>
                </a:solidFill>
              </a:rPr>
            </a:br>
            <a:r>
              <a:rPr dirty="0">
                <a:solidFill>
                  <a:srgbClr val="071E5C"/>
                </a:solidFill>
              </a:rPr>
              <a:t>Local Designers</a:t>
            </a:r>
            <a:br>
              <a:rPr dirty="0">
                <a:solidFill>
                  <a:srgbClr val="071E5C"/>
                </a:solidFill>
              </a:rPr>
            </a:br>
            <a:r>
              <a:rPr dirty="0">
                <a:solidFill>
                  <a:srgbClr val="071E5C"/>
                </a:solidFill>
              </a:rPr>
              <a:t>Technical Consultants</a:t>
            </a:r>
          </a:p>
        </p:txBody>
      </p:sp>
      <p:sp>
        <p:nvSpPr>
          <p:cNvPr id="532" name="2"/>
          <p:cNvSpPr txBox="1"/>
          <p:nvPr/>
        </p:nvSpPr>
        <p:spPr>
          <a:xfrm>
            <a:off x="4464607" y="695008"/>
            <a:ext cx="214786" cy="3011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120000"/>
              </a:lnSpc>
              <a:defRPr sz="1500" b="1" spc="-1">
                <a:solidFill>
                  <a:srgbClr val="091F5D"/>
                </a:solidFill>
              </a:defRPr>
            </a:lvl1pPr>
          </a:lstStyle>
          <a:p>
            <a:r>
              <a:t>2</a:t>
            </a:r>
          </a:p>
        </p:txBody>
      </p:sp>
      <p:sp>
        <p:nvSpPr>
          <p:cNvPr id="533" name="1"/>
          <p:cNvSpPr txBox="1"/>
          <p:nvPr/>
        </p:nvSpPr>
        <p:spPr>
          <a:xfrm>
            <a:off x="1034328" y="2183688"/>
            <a:ext cx="214787" cy="3011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120000"/>
              </a:lnSpc>
              <a:defRPr sz="1500" b="1" spc="-1">
                <a:solidFill>
                  <a:srgbClr val="091F5D"/>
                </a:solidFill>
              </a:defRPr>
            </a:lvl1pPr>
          </a:lstStyle>
          <a:p>
            <a:r>
              <a:t>1</a:t>
            </a:r>
          </a:p>
        </p:txBody>
      </p:sp>
      <p:sp>
        <p:nvSpPr>
          <p:cNvPr id="534" name="3"/>
          <p:cNvSpPr txBox="1"/>
          <p:nvPr/>
        </p:nvSpPr>
        <p:spPr>
          <a:xfrm>
            <a:off x="8275689" y="2107488"/>
            <a:ext cx="214786" cy="3011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120000"/>
              </a:lnSpc>
              <a:defRPr sz="1500" b="1" spc="-1">
                <a:solidFill>
                  <a:srgbClr val="091F5D"/>
                </a:solidFill>
              </a:defRPr>
            </a:lvl1pPr>
          </a:lstStyle>
          <a:p>
            <a:r>
              <a:t>3</a:t>
            </a:r>
          </a:p>
        </p:txBody>
      </p:sp>
      <p:sp>
        <p:nvSpPr>
          <p:cNvPr id="535" name="4"/>
          <p:cNvSpPr txBox="1"/>
          <p:nvPr/>
        </p:nvSpPr>
        <p:spPr>
          <a:xfrm>
            <a:off x="7077519" y="3385454"/>
            <a:ext cx="214787" cy="3011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120000"/>
              </a:lnSpc>
              <a:defRPr sz="1500" b="1" spc="-1">
                <a:solidFill>
                  <a:srgbClr val="091F5D"/>
                </a:solidFill>
              </a:defRPr>
            </a:lvl1pPr>
          </a:lstStyle>
          <a:p>
            <a:r>
              <a:t>4</a:t>
            </a:r>
          </a:p>
        </p:txBody>
      </p:sp>
      <p:sp>
        <p:nvSpPr>
          <p:cNvPr id="536" name="5"/>
          <p:cNvSpPr txBox="1"/>
          <p:nvPr/>
        </p:nvSpPr>
        <p:spPr>
          <a:xfrm>
            <a:off x="1901597" y="3394033"/>
            <a:ext cx="214787" cy="3011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120000"/>
              </a:lnSpc>
              <a:defRPr sz="1500" b="1" spc="-1">
                <a:solidFill>
                  <a:srgbClr val="091F5D"/>
                </a:solidFill>
              </a:defRPr>
            </a:lvl1pPr>
          </a:lstStyle>
          <a:p>
            <a:r>
              <a:t>5</a:t>
            </a:r>
          </a:p>
        </p:txBody>
      </p:sp>
      <p:pic>
        <p:nvPicPr>
          <p:cNvPr id="2" name="Imagen 1" descr="Logotipo, nombre de la empresa&#10;&#10;Descripción generada automáticamente">
            <a:extLst>
              <a:ext uri="{FF2B5EF4-FFF2-40B4-BE49-F238E27FC236}">
                <a16:creationId xmlns:a16="http://schemas.microsoft.com/office/drawing/2014/main" id="{D95BFCA1-2EB0-43FB-BB09-124FE0A685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538" b="6379"/>
          <a:stretch/>
        </p:blipFill>
        <p:spPr>
          <a:xfrm>
            <a:off x="7433309" y="101329"/>
            <a:ext cx="1156095" cy="394738"/>
          </a:xfrm>
          <a:prstGeom prst="rect">
            <a:avLst/>
          </a:prstGeom>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38" name="CustomShape 1"/>
          <p:cNvSpPr txBox="1"/>
          <p:nvPr/>
        </p:nvSpPr>
        <p:spPr>
          <a:xfrm>
            <a:off x="512372" y="562476"/>
            <a:ext cx="7507306" cy="438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199" tIns="34199" rIns="34199" bIns="34199">
            <a:spAutoFit/>
          </a:bodyPr>
          <a:lstStyle>
            <a:lvl1pPr>
              <a:defRPr sz="2400" spc="-1">
                <a:solidFill>
                  <a:srgbClr val="7CCDF4"/>
                </a:solidFill>
              </a:defRPr>
            </a:lvl1pPr>
          </a:lstStyle>
          <a:p>
            <a:r>
              <a:rPr lang="es-ES" dirty="0">
                <a:solidFill>
                  <a:schemeClr val="accent5">
                    <a:lumMod val="75000"/>
                  </a:schemeClr>
                </a:solidFill>
              </a:rPr>
              <a:t>OBJETIVOS</a:t>
            </a:r>
            <a:r>
              <a:rPr dirty="0">
                <a:solidFill>
                  <a:schemeClr val="accent5">
                    <a:lumMod val="75000"/>
                  </a:schemeClr>
                </a:solidFill>
              </a:rPr>
              <a:t>:</a:t>
            </a:r>
          </a:p>
        </p:txBody>
      </p:sp>
      <p:sp>
        <p:nvSpPr>
          <p:cNvPr id="539" name="Rettangolo 1"/>
          <p:cNvSpPr txBox="1"/>
          <p:nvPr/>
        </p:nvSpPr>
        <p:spPr>
          <a:xfrm>
            <a:off x="514415" y="1081556"/>
            <a:ext cx="8115171" cy="2710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30342" indent="-130342">
              <a:lnSpc>
                <a:spcPct val="120000"/>
              </a:lnSpc>
              <a:buSzPct val="100000"/>
              <a:buChar char="•"/>
              <a:defRPr sz="1300" b="1"/>
            </a:pPr>
            <a:r>
              <a:rPr lang="es-ES" dirty="0">
                <a:solidFill>
                  <a:srgbClr val="091E5D"/>
                </a:solidFill>
              </a:rPr>
              <a:t>Acceder a los vacíos que los </a:t>
            </a:r>
            <a:r>
              <a:rPr lang="es-ES" dirty="0" err="1">
                <a:solidFill>
                  <a:srgbClr val="091E5D"/>
                </a:solidFill>
              </a:rPr>
              <a:t>retailers</a:t>
            </a:r>
            <a:r>
              <a:rPr lang="es-ES" dirty="0">
                <a:solidFill>
                  <a:srgbClr val="091E5D"/>
                </a:solidFill>
              </a:rPr>
              <a:t> multinacionales han dejado en el sector del </a:t>
            </a:r>
            <a:r>
              <a:rPr lang="es-ES" dirty="0" err="1">
                <a:solidFill>
                  <a:srgbClr val="091E5D"/>
                </a:solidFill>
              </a:rPr>
              <a:t>márketing</a:t>
            </a:r>
            <a:r>
              <a:rPr lang="es-ES" dirty="0">
                <a:solidFill>
                  <a:srgbClr val="091E5D"/>
                </a:solidFill>
              </a:rPr>
              <a:t>.</a:t>
            </a:r>
            <a:br>
              <a:rPr dirty="0">
                <a:solidFill>
                  <a:srgbClr val="091E5D"/>
                </a:solidFill>
              </a:rPr>
            </a:br>
            <a:r>
              <a:rPr lang="es-ES" dirty="0">
                <a:solidFill>
                  <a:srgbClr val="091E5D"/>
                </a:solidFill>
              </a:rPr>
              <a:t>Colaboración con los </a:t>
            </a:r>
            <a:r>
              <a:rPr lang="es-ES" dirty="0">
                <a:solidFill>
                  <a:srgbClr val="DA622B"/>
                </a:solidFill>
              </a:rPr>
              <a:t>subcontratistas</a:t>
            </a:r>
            <a:r>
              <a:rPr dirty="0">
                <a:solidFill>
                  <a:srgbClr val="DA622B"/>
                </a:solidFill>
              </a:rPr>
              <a:t> </a:t>
            </a:r>
            <a:r>
              <a:rPr lang="es-ES" dirty="0">
                <a:solidFill>
                  <a:srgbClr val="DA622B"/>
                </a:solidFill>
              </a:rPr>
              <a:t>y</a:t>
            </a:r>
            <a:r>
              <a:rPr dirty="0">
                <a:solidFill>
                  <a:srgbClr val="DA622B"/>
                </a:solidFill>
              </a:rPr>
              <a:t> retailers</a:t>
            </a:r>
            <a:r>
              <a:rPr dirty="0">
                <a:solidFill>
                  <a:srgbClr val="091E5D"/>
                </a:solidFill>
              </a:rPr>
              <a:t>. </a:t>
            </a:r>
            <a:br>
              <a:rPr dirty="0">
                <a:solidFill>
                  <a:srgbClr val="091E5D"/>
                </a:solidFill>
              </a:rPr>
            </a:br>
            <a:endParaRPr dirty="0">
              <a:solidFill>
                <a:srgbClr val="091E5D"/>
              </a:solidFill>
            </a:endParaRPr>
          </a:p>
          <a:p>
            <a:pPr marL="130342" indent="-130342">
              <a:lnSpc>
                <a:spcPct val="120000"/>
              </a:lnSpc>
              <a:buSzPct val="100000"/>
              <a:buChar char="•"/>
              <a:defRPr sz="1300" b="1"/>
            </a:pPr>
            <a:r>
              <a:rPr lang="es-ES" dirty="0">
                <a:solidFill>
                  <a:srgbClr val="091E5D"/>
                </a:solidFill>
              </a:rPr>
              <a:t>Crear</a:t>
            </a:r>
            <a:r>
              <a:rPr dirty="0">
                <a:solidFill>
                  <a:srgbClr val="091E5D"/>
                </a:solidFill>
              </a:rPr>
              <a:t>, </a:t>
            </a:r>
            <a:r>
              <a:rPr lang="es-ES" dirty="0">
                <a:solidFill>
                  <a:srgbClr val="091E5D"/>
                </a:solidFill>
              </a:rPr>
              <a:t>empezando con el primer test de la temporada; las pruebas piloto que puedan tener éxito, potenciarán el talento de los diseñadores locales. </a:t>
            </a:r>
            <a:br>
              <a:rPr dirty="0">
                <a:solidFill>
                  <a:srgbClr val="091E5D"/>
                </a:solidFill>
              </a:rPr>
            </a:br>
            <a:endParaRPr dirty="0">
              <a:solidFill>
                <a:srgbClr val="091E5D"/>
              </a:solidFill>
            </a:endParaRPr>
          </a:p>
          <a:p>
            <a:pPr marL="130342" indent="-130342">
              <a:lnSpc>
                <a:spcPct val="120000"/>
              </a:lnSpc>
              <a:buSzPct val="100000"/>
              <a:buChar char="•"/>
              <a:defRPr sz="1300" b="1"/>
            </a:pPr>
            <a:r>
              <a:rPr lang="es-ES" dirty="0">
                <a:solidFill>
                  <a:srgbClr val="091E5D"/>
                </a:solidFill>
              </a:rPr>
              <a:t>Técnicas específicas de soporte</a:t>
            </a:r>
            <a:r>
              <a:rPr dirty="0">
                <a:solidFill>
                  <a:srgbClr val="091E5D"/>
                </a:solidFill>
              </a:rPr>
              <a:t>: </a:t>
            </a:r>
            <a:r>
              <a:rPr lang="es-ES" dirty="0">
                <a:solidFill>
                  <a:srgbClr val="DA622B"/>
                </a:solidFill>
              </a:rPr>
              <a:t>Seminario sobre tendencias en la moda </a:t>
            </a:r>
            <a:r>
              <a:rPr dirty="0">
                <a:solidFill>
                  <a:srgbClr val="DA622B"/>
                </a:solidFill>
              </a:rPr>
              <a:t>/ </a:t>
            </a:r>
            <a:r>
              <a:rPr lang="es-ES" dirty="0">
                <a:solidFill>
                  <a:srgbClr val="DA622B"/>
                </a:solidFill>
              </a:rPr>
              <a:t>Fuentes de soporte</a:t>
            </a:r>
            <a:r>
              <a:rPr dirty="0">
                <a:solidFill>
                  <a:srgbClr val="DA622B"/>
                </a:solidFill>
              </a:rPr>
              <a:t>/ </a:t>
            </a:r>
            <a:br>
              <a:rPr dirty="0">
                <a:solidFill>
                  <a:srgbClr val="DA622B"/>
                </a:solidFill>
              </a:rPr>
            </a:br>
            <a:r>
              <a:rPr lang="es-ES" dirty="0">
                <a:solidFill>
                  <a:srgbClr val="DA622B"/>
                </a:solidFill>
              </a:rPr>
              <a:t>Tejidos técnicos</a:t>
            </a:r>
            <a:r>
              <a:rPr dirty="0">
                <a:solidFill>
                  <a:srgbClr val="DA622B"/>
                </a:solidFill>
              </a:rPr>
              <a:t>/ </a:t>
            </a:r>
            <a:r>
              <a:rPr lang="es-ES" dirty="0">
                <a:solidFill>
                  <a:srgbClr val="DA622B"/>
                </a:solidFill>
              </a:rPr>
              <a:t>Tintura de pequeños lotes </a:t>
            </a:r>
            <a:r>
              <a:rPr lang="es-ES" dirty="0">
                <a:solidFill>
                  <a:srgbClr val="091E5D"/>
                </a:solidFill>
              </a:rPr>
              <a:t>se emplearán para mejorar las ventajas competitivas de las colecciones y para hacerlas en sintonía con el escenario mediterráneo.</a:t>
            </a:r>
            <a:br>
              <a:rPr dirty="0">
                <a:solidFill>
                  <a:srgbClr val="091E5D"/>
                </a:solidFill>
              </a:rPr>
            </a:br>
            <a:endParaRPr dirty="0">
              <a:solidFill>
                <a:srgbClr val="091E5D"/>
              </a:solidFill>
            </a:endParaRPr>
          </a:p>
          <a:p>
            <a:pPr marL="130342" indent="-130342">
              <a:lnSpc>
                <a:spcPct val="120000"/>
              </a:lnSpc>
              <a:buSzPct val="100000"/>
              <a:buChar char="•"/>
              <a:defRPr sz="1300" b="1"/>
            </a:pPr>
            <a:r>
              <a:rPr lang="es-ES" dirty="0">
                <a:solidFill>
                  <a:srgbClr val="091E5D"/>
                </a:solidFill>
              </a:rPr>
              <a:t>Asistencia en el área de </a:t>
            </a:r>
            <a:r>
              <a:rPr lang="es-ES" dirty="0" err="1">
                <a:solidFill>
                  <a:srgbClr val="091E5D"/>
                </a:solidFill>
              </a:rPr>
              <a:t>márketing</a:t>
            </a:r>
            <a:r>
              <a:rPr lang="es-ES" dirty="0">
                <a:solidFill>
                  <a:srgbClr val="091E5D"/>
                </a:solidFill>
              </a:rPr>
              <a:t>, proporcionada por el proyecto.</a:t>
            </a:r>
            <a:endParaRPr dirty="0">
              <a:solidFill>
                <a:srgbClr val="091E5D"/>
              </a:solidFill>
            </a:endParaRPr>
          </a:p>
        </p:txBody>
      </p:sp>
      <p:pic>
        <p:nvPicPr>
          <p:cNvPr id="2" name="Imagen 1" descr="Logotipo, nombre de la empresa&#10;&#10;Descripción generada automáticamente">
            <a:extLst>
              <a:ext uri="{FF2B5EF4-FFF2-40B4-BE49-F238E27FC236}">
                <a16:creationId xmlns:a16="http://schemas.microsoft.com/office/drawing/2014/main" id="{B88E219A-AB64-44AA-8864-48EF8CED66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538" b="6379"/>
          <a:stretch/>
        </p:blipFill>
        <p:spPr>
          <a:xfrm>
            <a:off x="7433309" y="101329"/>
            <a:ext cx="1156095" cy="394738"/>
          </a:xfrm>
          <a:prstGeom prst="rect">
            <a:avLst/>
          </a:prstGeom>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41" name="CustomShape 1"/>
          <p:cNvSpPr txBox="1"/>
          <p:nvPr/>
        </p:nvSpPr>
        <p:spPr>
          <a:xfrm>
            <a:off x="509108" y="943352"/>
            <a:ext cx="7507306" cy="438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199" tIns="34199" rIns="34199" bIns="34199">
            <a:spAutoFit/>
          </a:bodyPr>
          <a:lstStyle>
            <a:lvl1pPr>
              <a:defRPr sz="2400" spc="-1">
                <a:solidFill>
                  <a:srgbClr val="7CCDF4"/>
                </a:solidFill>
              </a:defRPr>
            </a:lvl1pPr>
          </a:lstStyle>
          <a:p>
            <a:r>
              <a:rPr lang="es-ES" dirty="0">
                <a:solidFill>
                  <a:schemeClr val="accent5">
                    <a:lumMod val="75000"/>
                  </a:schemeClr>
                </a:solidFill>
              </a:rPr>
              <a:t>¿Cómo podemos competir?</a:t>
            </a:r>
            <a:endParaRPr dirty="0">
              <a:solidFill>
                <a:schemeClr val="accent5">
                  <a:lumMod val="75000"/>
                </a:schemeClr>
              </a:solidFill>
            </a:endParaRPr>
          </a:p>
        </p:txBody>
      </p:sp>
      <p:sp>
        <p:nvSpPr>
          <p:cNvPr id="542" name="Rettangolo 1"/>
          <p:cNvSpPr txBox="1"/>
          <p:nvPr/>
        </p:nvSpPr>
        <p:spPr>
          <a:xfrm>
            <a:off x="509108" y="1493976"/>
            <a:ext cx="7762249" cy="2169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30342" indent="-130342">
              <a:spcBef>
                <a:spcPts val="300"/>
              </a:spcBef>
              <a:buSzPct val="100000"/>
              <a:buChar char="•"/>
              <a:defRPr sz="1300" spc="0">
                <a:solidFill>
                  <a:srgbClr val="081E5C"/>
                </a:solidFill>
              </a:defRPr>
            </a:pPr>
            <a:r>
              <a:rPr lang="es-ES" dirty="0"/>
              <a:t>Juntos, detectaremos e identificaremos las tendencias económicas y sociales que tengan una fuerte influencia en el comportamiento del mercado. </a:t>
            </a:r>
            <a:br>
              <a:rPr dirty="0"/>
            </a:br>
            <a:endParaRPr dirty="0"/>
          </a:p>
          <a:p>
            <a:pPr marL="130342" indent="-130342">
              <a:spcBef>
                <a:spcPts val="300"/>
              </a:spcBef>
              <a:buSzPct val="100000"/>
              <a:buChar char="•"/>
              <a:defRPr sz="1300" spc="0">
                <a:solidFill>
                  <a:srgbClr val="081E5C"/>
                </a:solidFill>
              </a:defRPr>
            </a:pPr>
            <a:r>
              <a:rPr lang="es-ES" dirty="0"/>
              <a:t>Las marcas de moda han tenido un gran éxito en vender sueños, sus esfuerzos en el </a:t>
            </a:r>
            <a:r>
              <a:rPr lang="es-ES" dirty="0" err="1"/>
              <a:t>márketing</a:t>
            </a:r>
            <a:r>
              <a:rPr lang="es-ES" dirty="0"/>
              <a:t> se basan en los deseos de las personas y en decirlos en voz alta, ¡y enseñarlos! </a:t>
            </a:r>
            <a:br>
              <a:rPr dirty="0"/>
            </a:br>
            <a:endParaRPr dirty="0"/>
          </a:p>
          <a:p>
            <a:pPr marL="130342" indent="-130342">
              <a:spcBef>
                <a:spcPts val="300"/>
              </a:spcBef>
              <a:buSzPct val="100000"/>
              <a:buChar char="•"/>
              <a:defRPr sz="1300" spc="0">
                <a:solidFill>
                  <a:srgbClr val="081E5C"/>
                </a:solidFill>
              </a:defRPr>
            </a:pPr>
            <a:r>
              <a:rPr lang="es-ES" dirty="0"/>
              <a:t>Esto nunca cambiará, porque así ha sido el comportamiento de las personas año tras año. Sin embargo, hay una tendencia que va cogiendo fuerza hoy en día: </a:t>
            </a:r>
            <a:r>
              <a:rPr lang="es-ES" dirty="0">
                <a:solidFill>
                  <a:srgbClr val="DA622B"/>
                </a:solidFill>
              </a:rPr>
              <a:t>el Humanitarismo, que se define como un movimiento sensible a su entorno y que promueve una producción basada en métodos sostenibles. </a:t>
            </a:r>
            <a:endParaRPr dirty="0">
              <a:solidFill>
                <a:srgbClr val="DA622B"/>
              </a:solidFill>
            </a:endParaRPr>
          </a:p>
        </p:txBody>
      </p:sp>
      <p:pic>
        <p:nvPicPr>
          <p:cNvPr id="2" name="Imagen 1" descr="Logotipo, nombre de la empresa&#10;&#10;Descripción generada automáticamente">
            <a:extLst>
              <a:ext uri="{FF2B5EF4-FFF2-40B4-BE49-F238E27FC236}">
                <a16:creationId xmlns:a16="http://schemas.microsoft.com/office/drawing/2014/main" id="{9CF0B905-2B6A-402C-8246-D9F0009C6A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538" b="6379"/>
          <a:stretch/>
        </p:blipFill>
        <p:spPr>
          <a:xfrm>
            <a:off x="7433309" y="101329"/>
            <a:ext cx="1156095" cy="394738"/>
          </a:xfrm>
          <a:prstGeom prst="rect">
            <a:avLst/>
          </a:prstGeom>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44" name="CustomShape 1"/>
          <p:cNvSpPr txBox="1"/>
          <p:nvPr/>
        </p:nvSpPr>
        <p:spPr>
          <a:xfrm>
            <a:off x="487320" y="224280"/>
            <a:ext cx="8504040" cy="438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199" tIns="34199" rIns="34199" bIns="34199">
            <a:spAutoFit/>
          </a:bodyPr>
          <a:lstStyle>
            <a:lvl1pPr>
              <a:defRPr sz="2400" spc="-1">
                <a:solidFill>
                  <a:srgbClr val="7CCDF4"/>
                </a:solidFill>
              </a:defRPr>
            </a:lvl1pPr>
          </a:lstStyle>
          <a:p>
            <a:r>
              <a:rPr lang="es-ES" dirty="0">
                <a:solidFill>
                  <a:schemeClr val="accent5">
                    <a:lumMod val="75000"/>
                  </a:schemeClr>
                </a:solidFill>
              </a:rPr>
              <a:t>PLAN DE ACCIÓN:</a:t>
            </a:r>
            <a:endParaRPr dirty="0">
              <a:solidFill>
                <a:schemeClr val="accent5">
                  <a:lumMod val="75000"/>
                </a:schemeClr>
              </a:solidFill>
            </a:endParaRPr>
          </a:p>
        </p:txBody>
      </p:sp>
      <p:sp>
        <p:nvSpPr>
          <p:cNvPr id="545" name="Rettangolo 1"/>
          <p:cNvSpPr txBox="1"/>
          <p:nvPr/>
        </p:nvSpPr>
        <p:spPr>
          <a:xfrm>
            <a:off x="487320" y="1108717"/>
            <a:ext cx="7983178" cy="12706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120000"/>
              </a:lnSpc>
              <a:spcBef>
                <a:spcPts val="300"/>
              </a:spcBef>
              <a:defRPr sz="1100" spc="0">
                <a:solidFill>
                  <a:srgbClr val="081E5C"/>
                </a:solidFill>
              </a:defRPr>
            </a:pPr>
            <a:r>
              <a:rPr lang="es-ES" sz="1300" b="1" dirty="0">
                <a:solidFill>
                  <a:schemeClr val="accent5">
                    <a:lumMod val="75000"/>
                  </a:schemeClr>
                </a:solidFill>
              </a:rPr>
              <a:t>Temporada</a:t>
            </a:r>
            <a:r>
              <a:rPr sz="1300" b="1" spc="0" dirty="0">
                <a:solidFill>
                  <a:schemeClr val="accent5">
                    <a:lumMod val="75000"/>
                  </a:schemeClr>
                </a:solidFill>
              </a:rPr>
              <a:t> 1, </a:t>
            </a:r>
            <a:r>
              <a:rPr lang="es-ES" sz="1300" b="1" spc="0" dirty="0">
                <a:solidFill>
                  <a:schemeClr val="accent5">
                    <a:lumMod val="75000"/>
                  </a:schemeClr>
                </a:solidFill>
              </a:rPr>
              <a:t>poner a prueba la validez de la iniciativa</a:t>
            </a:r>
            <a:r>
              <a:rPr sz="1300" b="1" spc="0" dirty="0">
                <a:solidFill>
                  <a:schemeClr val="accent5">
                    <a:lumMod val="75000"/>
                  </a:schemeClr>
                </a:solidFill>
              </a:rPr>
              <a:t>– </a:t>
            </a:r>
            <a:r>
              <a:rPr lang="es-ES" sz="1300" b="1" spc="0" dirty="0">
                <a:solidFill>
                  <a:schemeClr val="accent5">
                    <a:lumMod val="75000"/>
                  </a:schemeClr>
                </a:solidFill>
              </a:rPr>
              <a:t>Prueba piloto</a:t>
            </a:r>
            <a:br>
              <a:rPr sz="1300" dirty="0"/>
            </a:br>
            <a:r>
              <a:rPr lang="es-ES" sz="1300" dirty="0"/>
              <a:t>Todo soporte técnico, a parte de los seminarios en tendencias de la moda, serán proporcionados por el FIM. Los tres equipos de la primera temporada se dividirán en dos equipos de </a:t>
            </a:r>
            <a:r>
              <a:rPr lang="es-ES" sz="1300" dirty="0" err="1"/>
              <a:t>MPCs</a:t>
            </a:r>
            <a:r>
              <a:rPr lang="es-ES" sz="1300" dirty="0"/>
              <a:t> (</a:t>
            </a:r>
            <a:r>
              <a:rPr lang="es-ES" sz="1300" dirty="0" err="1"/>
              <a:t>Partners</a:t>
            </a:r>
            <a:r>
              <a:rPr lang="es-ES" sz="1300" dirty="0"/>
              <a:t> de Países Mediterráneos) y un equipo Europeo. El FIM escogerá para empezar los equipos de Túnez, Jordania y Grecia.</a:t>
            </a:r>
            <a:endParaRPr sz="1300" dirty="0"/>
          </a:p>
        </p:txBody>
      </p:sp>
      <p:sp>
        <p:nvSpPr>
          <p:cNvPr id="546" name="Rettangolo 1"/>
          <p:cNvSpPr txBox="1"/>
          <p:nvPr/>
        </p:nvSpPr>
        <p:spPr>
          <a:xfrm>
            <a:off x="487320" y="2359724"/>
            <a:ext cx="7797796" cy="15491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120000"/>
              </a:lnSpc>
              <a:spcBef>
                <a:spcPts val="300"/>
              </a:spcBef>
              <a:defRPr sz="1100" spc="0">
                <a:solidFill>
                  <a:srgbClr val="081E5C"/>
                </a:solidFill>
              </a:defRPr>
            </a:pPr>
            <a:r>
              <a:rPr lang="es-ES" sz="1300" b="1" spc="0" dirty="0">
                <a:solidFill>
                  <a:schemeClr val="accent5">
                    <a:lumMod val="75000"/>
                  </a:schemeClr>
                </a:solidFill>
              </a:rPr>
              <a:t>Temporada</a:t>
            </a:r>
            <a:r>
              <a:rPr sz="1300" b="1" spc="0" dirty="0">
                <a:solidFill>
                  <a:schemeClr val="accent5">
                    <a:lumMod val="75000"/>
                  </a:schemeClr>
                </a:solidFill>
              </a:rPr>
              <a:t> 2, </a:t>
            </a:r>
            <a:r>
              <a:rPr lang="es-ES" sz="1300" b="1" spc="0" dirty="0">
                <a:solidFill>
                  <a:schemeClr val="accent5">
                    <a:lumMod val="75000"/>
                  </a:schemeClr>
                </a:solidFill>
              </a:rPr>
              <a:t>Internacionalización</a:t>
            </a:r>
            <a:r>
              <a:rPr sz="1300" b="1" spc="0" dirty="0">
                <a:solidFill>
                  <a:schemeClr val="accent5">
                    <a:lumMod val="75000"/>
                  </a:schemeClr>
                </a:solidFill>
              </a:rPr>
              <a:t>, </a:t>
            </a:r>
            <a:r>
              <a:rPr lang="es-ES" sz="1300" b="1" spc="0" dirty="0">
                <a:solidFill>
                  <a:schemeClr val="accent5">
                    <a:lumMod val="75000"/>
                  </a:schemeClr>
                </a:solidFill>
              </a:rPr>
              <a:t>creación de alianzas</a:t>
            </a:r>
            <a:br>
              <a:rPr sz="1300" dirty="0"/>
            </a:br>
            <a:r>
              <a:rPr lang="es-ES" sz="1300" dirty="0"/>
              <a:t>Se detallará al cierre de la temporada 1, una vez tengamos más conocimientos y se identifique la mejor manera para proceder. </a:t>
            </a:r>
            <a:br>
              <a:rPr sz="1300" dirty="0">
                <a:solidFill>
                  <a:srgbClr val="091E5D"/>
                </a:solidFill>
              </a:rPr>
            </a:br>
            <a:r>
              <a:rPr lang="es-ES" sz="1300" dirty="0">
                <a:solidFill>
                  <a:srgbClr val="091E5D"/>
                </a:solidFill>
              </a:rPr>
              <a:t>El objetivo es incorporar los </a:t>
            </a:r>
            <a:r>
              <a:rPr sz="1300" dirty="0">
                <a:solidFill>
                  <a:srgbClr val="DA622B"/>
                </a:solidFill>
              </a:rPr>
              <a:t>“</a:t>
            </a:r>
            <a:r>
              <a:rPr lang="es-ES" sz="1300" dirty="0">
                <a:solidFill>
                  <a:srgbClr val="DA622B"/>
                </a:solidFill>
              </a:rPr>
              <a:t>Equipos</a:t>
            </a:r>
            <a:r>
              <a:rPr sz="1300" dirty="0">
                <a:solidFill>
                  <a:srgbClr val="DA622B"/>
                </a:solidFill>
              </a:rPr>
              <a:t>”</a:t>
            </a:r>
            <a:r>
              <a:rPr sz="1300" dirty="0">
                <a:solidFill>
                  <a:srgbClr val="091E5D"/>
                </a:solidFill>
              </a:rPr>
              <a:t> </a:t>
            </a:r>
            <a:r>
              <a:rPr lang="es-ES" sz="1300" dirty="0">
                <a:solidFill>
                  <a:srgbClr val="091E5D"/>
                </a:solidFill>
              </a:rPr>
              <a:t>de todos los países miembros para crear alianzas. </a:t>
            </a:r>
          </a:p>
          <a:p>
            <a:pPr>
              <a:lnSpc>
                <a:spcPct val="120000"/>
              </a:lnSpc>
              <a:spcBef>
                <a:spcPts val="300"/>
              </a:spcBef>
              <a:defRPr sz="1100" spc="0">
                <a:solidFill>
                  <a:srgbClr val="081E5C"/>
                </a:solidFill>
              </a:defRPr>
            </a:pPr>
            <a:r>
              <a:rPr lang="es-ES" sz="1300" dirty="0">
                <a:solidFill>
                  <a:srgbClr val="091E5D"/>
                </a:solidFill>
              </a:rPr>
              <a:t>Las iniciativas de soporte de </a:t>
            </a:r>
            <a:r>
              <a:rPr sz="1300" dirty="0">
                <a:solidFill>
                  <a:srgbClr val="DA622B"/>
                </a:solidFill>
              </a:rPr>
              <a:t>“</a:t>
            </a:r>
            <a:r>
              <a:rPr lang="es-ES" sz="1300" dirty="0">
                <a:solidFill>
                  <a:srgbClr val="DA622B"/>
                </a:solidFill>
              </a:rPr>
              <a:t>H</a:t>
            </a:r>
            <a:r>
              <a:rPr sz="1300" dirty="0" err="1">
                <a:solidFill>
                  <a:srgbClr val="DA622B"/>
                </a:solidFill>
              </a:rPr>
              <a:t>ubs</a:t>
            </a:r>
            <a:r>
              <a:rPr lang="es-ES" sz="1300" dirty="0">
                <a:solidFill>
                  <a:srgbClr val="DA622B"/>
                </a:solidFill>
              </a:rPr>
              <a:t> de moda</a:t>
            </a:r>
            <a:r>
              <a:rPr sz="1300" dirty="0">
                <a:solidFill>
                  <a:srgbClr val="DA622B"/>
                </a:solidFill>
              </a:rPr>
              <a:t>”</a:t>
            </a:r>
            <a:r>
              <a:rPr lang="en-US" sz="1300" dirty="0">
                <a:solidFill>
                  <a:srgbClr val="091E5D"/>
                </a:solidFill>
              </a:rPr>
              <a:t>, </a:t>
            </a:r>
            <a:r>
              <a:rPr sz="1300" dirty="0">
                <a:solidFill>
                  <a:srgbClr val="DA622B"/>
                </a:solidFill>
              </a:rPr>
              <a:t>“</a:t>
            </a:r>
            <a:r>
              <a:rPr lang="es-ES" sz="1300" dirty="0">
                <a:solidFill>
                  <a:srgbClr val="DA622B"/>
                </a:solidFill>
              </a:rPr>
              <a:t>Fuentes de abastecimiento</a:t>
            </a:r>
            <a:r>
              <a:rPr sz="1300" dirty="0">
                <a:solidFill>
                  <a:srgbClr val="DA622B"/>
                </a:solidFill>
              </a:rPr>
              <a:t>”</a:t>
            </a:r>
            <a:r>
              <a:rPr sz="1300" dirty="0">
                <a:solidFill>
                  <a:srgbClr val="091E5D"/>
                </a:solidFill>
              </a:rPr>
              <a:t> </a:t>
            </a:r>
            <a:r>
              <a:rPr lang="es-ES" sz="1300" dirty="0">
                <a:solidFill>
                  <a:srgbClr val="091E5D"/>
                </a:solidFill>
              </a:rPr>
              <a:t>y</a:t>
            </a:r>
            <a:r>
              <a:rPr sz="1300" dirty="0">
                <a:solidFill>
                  <a:srgbClr val="091E5D"/>
                </a:solidFill>
              </a:rPr>
              <a:t> </a:t>
            </a:r>
            <a:r>
              <a:rPr sz="1300" dirty="0">
                <a:solidFill>
                  <a:srgbClr val="DA622B"/>
                </a:solidFill>
              </a:rPr>
              <a:t>“</a:t>
            </a:r>
            <a:r>
              <a:rPr lang="es-ES" sz="1300" dirty="0">
                <a:solidFill>
                  <a:srgbClr val="DA622B"/>
                </a:solidFill>
              </a:rPr>
              <a:t>contratación de consultores internacionales</a:t>
            </a:r>
            <a:r>
              <a:rPr sz="1300" dirty="0">
                <a:solidFill>
                  <a:srgbClr val="DA622B"/>
                </a:solidFill>
              </a:rPr>
              <a:t>”</a:t>
            </a:r>
            <a:r>
              <a:rPr sz="1300" dirty="0">
                <a:solidFill>
                  <a:srgbClr val="091E5D"/>
                </a:solidFill>
              </a:rPr>
              <a:t> </a:t>
            </a:r>
            <a:r>
              <a:rPr lang="en-US" sz="1300" dirty="0" err="1">
                <a:solidFill>
                  <a:srgbClr val="091E5D"/>
                </a:solidFill>
              </a:rPr>
              <a:t>tendrán</a:t>
            </a:r>
            <a:r>
              <a:rPr lang="en-US" sz="1300" dirty="0">
                <a:solidFill>
                  <a:srgbClr val="091E5D"/>
                </a:solidFill>
              </a:rPr>
              <a:t> </a:t>
            </a:r>
            <a:r>
              <a:rPr lang="en-US" sz="1300" dirty="0" err="1">
                <a:solidFill>
                  <a:srgbClr val="091E5D"/>
                </a:solidFill>
              </a:rPr>
              <a:t>lugar</a:t>
            </a:r>
            <a:r>
              <a:rPr lang="en-US" sz="1300" dirty="0">
                <a:solidFill>
                  <a:srgbClr val="091E5D"/>
                </a:solidFill>
              </a:rPr>
              <a:t> </a:t>
            </a:r>
            <a:r>
              <a:rPr lang="en-US" sz="1300" dirty="0" err="1">
                <a:solidFill>
                  <a:srgbClr val="091E5D"/>
                </a:solidFill>
              </a:rPr>
              <a:t>en</a:t>
            </a:r>
            <a:r>
              <a:rPr lang="en-US" sz="1300" dirty="0">
                <a:solidFill>
                  <a:srgbClr val="091E5D"/>
                </a:solidFill>
              </a:rPr>
              <a:t> </a:t>
            </a:r>
            <a:r>
              <a:rPr lang="en-US" sz="1300" dirty="0" err="1">
                <a:solidFill>
                  <a:srgbClr val="091E5D"/>
                </a:solidFill>
              </a:rPr>
              <a:t>esta</a:t>
            </a:r>
            <a:r>
              <a:rPr lang="en-US" sz="1300" dirty="0">
                <a:solidFill>
                  <a:srgbClr val="091E5D"/>
                </a:solidFill>
              </a:rPr>
              <a:t> </a:t>
            </a:r>
            <a:r>
              <a:rPr lang="en-US" sz="1300" dirty="0" err="1">
                <a:solidFill>
                  <a:srgbClr val="091E5D"/>
                </a:solidFill>
              </a:rPr>
              <a:t>segunda</a:t>
            </a:r>
            <a:r>
              <a:rPr lang="en-US" sz="1300" dirty="0">
                <a:solidFill>
                  <a:srgbClr val="091E5D"/>
                </a:solidFill>
              </a:rPr>
              <a:t> </a:t>
            </a:r>
            <a:r>
              <a:rPr lang="en-US" sz="1300" dirty="0" err="1">
                <a:solidFill>
                  <a:srgbClr val="091E5D"/>
                </a:solidFill>
              </a:rPr>
              <a:t>temporada</a:t>
            </a:r>
            <a:r>
              <a:rPr lang="en-US" sz="1300" dirty="0">
                <a:solidFill>
                  <a:srgbClr val="091E5D"/>
                </a:solidFill>
              </a:rPr>
              <a:t>.</a:t>
            </a:r>
            <a:endParaRPr sz="1300" dirty="0">
              <a:solidFill>
                <a:srgbClr val="091E5D"/>
              </a:solidFill>
            </a:endParaRPr>
          </a:p>
        </p:txBody>
      </p:sp>
      <p:pic>
        <p:nvPicPr>
          <p:cNvPr id="2" name="Imagen 1" descr="Logotipo, nombre de la empresa&#10;&#10;Descripción generada automáticamente">
            <a:extLst>
              <a:ext uri="{FF2B5EF4-FFF2-40B4-BE49-F238E27FC236}">
                <a16:creationId xmlns:a16="http://schemas.microsoft.com/office/drawing/2014/main" id="{7EAD5C47-2ED5-4736-8298-197CE87825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538" b="6379"/>
          <a:stretch/>
        </p:blipFill>
        <p:spPr>
          <a:xfrm>
            <a:off x="7433309" y="101329"/>
            <a:ext cx="1156095" cy="394738"/>
          </a:xfrm>
          <a:prstGeom prst="rect">
            <a:avLst/>
          </a:prstGeom>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48" name="CustomShape 1"/>
          <p:cNvSpPr txBox="1"/>
          <p:nvPr/>
        </p:nvSpPr>
        <p:spPr>
          <a:xfrm>
            <a:off x="487320" y="224280"/>
            <a:ext cx="8504040" cy="438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199" tIns="34199" rIns="34199" bIns="34199">
            <a:spAutoFit/>
          </a:bodyPr>
          <a:lstStyle>
            <a:lvl1pPr>
              <a:defRPr sz="2400" spc="-1">
                <a:solidFill>
                  <a:srgbClr val="7CCDF4"/>
                </a:solidFill>
              </a:defRPr>
            </a:lvl1pPr>
          </a:lstStyle>
          <a:p>
            <a:r>
              <a:rPr lang="es-ES" dirty="0">
                <a:solidFill>
                  <a:schemeClr val="accent5">
                    <a:lumMod val="75000"/>
                  </a:schemeClr>
                </a:solidFill>
              </a:rPr>
              <a:t>¿Quién</a:t>
            </a:r>
            <a:r>
              <a:rPr dirty="0">
                <a:solidFill>
                  <a:schemeClr val="accent5">
                    <a:lumMod val="75000"/>
                  </a:schemeClr>
                </a:solidFill>
              </a:rPr>
              <a:t> / </a:t>
            </a:r>
            <a:r>
              <a:rPr lang="es-ES" dirty="0">
                <a:solidFill>
                  <a:schemeClr val="accent5">
                    <a:lumMod val="75000"/>
                  </a:schemeClr>
                </a:solidFill>
              </a:rPr>
              <a:t>qué</a:t>
            </a:r>
            <a:r>
              <a:rPr dirty="0">
                <a:solidFill>
                  <a:schemeClr val="accent5">
                    <a:lumMod val="75000"/>
                  </a:schemeClr>
                </a:solidFill>
              </a:rPr>
              <a:t> </a:t>
            </a:r>
            <a:r>
              <a:rPr lang="es-ES" dirty="0">
                <a:solidFill>
                  <a:schemeClr val="accent5">
                    <a:lumMod val="75000"/>
                  </a:schemeClr>
                </a:solidFill>
              </a:rPr>
              <a:t>compone a cada equipo</a:t>
            </a:r>
            <a:r>
              <a:rPr dirty="0">
                <a:solidFill>
                  <a:schemeClr val="accent5">
                    <a:lumMod val="75000"/>
                  </a:schemeClr>
                </a:solidFill>
              </a:rPr>
              <a:t>?</a:t>
            </a:r>
          </a:p>
        </p:txBody>
      </p:sp>
      <p:sp>
        <p:nvSpPr>
          <p:cNvPr id="549" name="Rettangolo 1"/>
          <p:cNvSpPr txBox="1"/>
          <p:nvPr/>
        </p:nvSpPr>
        <p:spPr>
          <a:xfrm>
            <a:off x="487320" y="680599"/>
            <a:ext cx="7983178" cy="32898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71450" indent="-171450">
              <a:lnSpc>
                <a:spcPct val="120000"/>
              </a:lnSpc>
              <a:spcBef>
                <a:spcPts val="300"/>
              </a:spcBef>
              <a:buFont typeface="Arial" pitchFamily="34" charset="0"/>
              <a:buChar char="•"/>
              <a:defRPr sz="1100" spc="0">
                <a:solidFill>
                  <a:srgbClr val="081E5C"/>
                </a:solidFill>
              </a:defRPr>
            </a:pPr>
            <a:r>
              <a:rPr lang="es-ES" sz="1200" b="1" dirty="0">
                <a:solidFill>
                  <a:schemeClr val="accent5">
                    <a:lumMod val="75000"/>
                  </a:schemeClr>
                </a:solidFill>
              </a:rPr>
              <a:t>Emprendedores de pequeñas producciones</a:t>
            </a:r>
            <a:br>
              <a:rPr sz="1200" dirty="0"/>
            </a:br>
            <a:r>
              <a:rPr lang="es-ES" sz="1200" dirty="0"/>
              <a:t>que busquen expandir o repensar su modelo de negocio, además de querer producir diferentes tipos de producto </a:t>
            </a:r>
            <a:r>
              <a:rPr sz="1200" dirty="0"/>
              <a:t>(</a:t>
            </a:r>
            <a:r>
              <a:rPr lang="es-ES" sz="1200" dirty="0">
                <a:solidFill>
                  <a:srgbClr val="081E5C"/>
                </a:solidFill>
              </a:rPr>
              <a:t>Tejidos tubulares y quizás prendas tales como chaquetas</a:t>
            </a:r>
            <a:r>
              <a:rPr lang="es-ES" sz="1200" dirty="0"/>
              <a:t>, </a:t>
            </a:r>
            <a:r>
              <a:rPr lang="es-ES" sz="1200" dirty="0" err="1"/>
              <a:t>etc</a:t>
            </a:r>
            <a:r>
              <a:rPr sz="1200" dirty="0"/>
              <a:t>.) </a:t>
            </a:r>
            <a:r>
              <a:rPr lang="es-ES" sz="1200" dirty="0"/>
              <a:t>o tener una red que les permita recibir ayuda de pequeños productores, subcontratistas o </a:t>
            </a:r>
            <a:r>
              <a:rPr lang="es-ES" sz="1200" dirty="0" err="1"/>
              <a:t>co-contratistas</a:t>
            </a:r>
            <a:r>
              <a:rPr lang="es-ES" sz="1200" dirty="0"/>
              <a:t> en la producción de ciertos productos.</a:t>
            </a:r>
          </a:p>
          <a:p>
            <a:pPr marL="171450" indent="-171450">
              <a:lnSpc>
                <a:spcPct val="120000"/>
              </a:lnSpc>
              <a:spcBef>
                <a:spcPts val="300"/>
              </a:spcBef>
              <a:buFont typeface="Arial" pitchFamily="34" charset="0"/>
              <a:buChar char="•"/>
              <a:defRPr sz="1100" spc="0">
                <a:solidFill>
                  <a:srgbClr val="081E5C"/>
                </a:solidFill>
              </a:defRPr>
            </a:pPr>
            <a:r>
              <a:rPr lang="es-ES" sz="1200" b="1" dirty="0">
                <a:solidFill>
                  <a:schemeClr val="accent5">
                    <a:lumMod val="75000"/>
                  </a:schemeClr>
                </a:solidFill>
              </a:rPr>
              <a:t>Diseñadores locales</a:t>
            </a:r>
            <a:br>
              <a:rPr sz="1200" dirty="0"/>
            </a:br>
            <a:r>
              <a:rPr lang="es-ES" sz="1200" dirty="0"/>
              <a:t>Este proyecto proporcionará experiencia y oportunidades de empleo temporal para jóvenes diseñadores locales como cumplimiento de una de las prioridades de </a:t>
            </a:r>
            <a:r>
              <a:rPr sz="1200" dirty="0"/>
              <a:t>ENI</a:t>
            </a:r>
            <a:r>
              <a:rPr lang="es-ES" sz="1200" dirty="0"/>
              <a:t>-CBC MED</a:t>
            </a:r>
            <a:r>
              <a:rPr sz="1200" dirty="0"/>
              <a:t>. </a:t>
            </a:r>
            <a:r>
              <a:rPr lang="es-ES" sz="1200" dirty="0"/>
              <a:t>Contarán con la ayuda de consultores expertos. </a:t>
            </a:r>
          </a:p>
          <a:p>
            <a:pPr marL="171450" indent="-171450">
              <a:lnSpc>
                <a:spcPct val="120000"/>
              </a:lnSpc>
              <a:spcBef>
                <a:spcPts val="300"/>
              </a:spcBef>
              <a:buFont typeface="Arial" pitchFamily="34" charset="0"/>
              <a:buChar char="•"/>
              <a:defRPr sz="1100" spc="0">
                <a:solidFill>
                  <a:srgbClr val="081E5C"/>
                </a:solidFill>
              </a:defRPr>
            </a:pPr>
            <a:r>
              <a:rPr lang="es-ES" sz="1200" b="1" dirty="0">
                <a:solidFill>
                  <a:schemeClr val="accent5">
                    <a:lumMod val="75000"/>
                  </a:schemeClr>
                </a:solidFill>
              </a:rPr>
              <a:t>Un becario por equipo</a:t>
            </a:r>
            <a:br>
              <a:rPr sz="1200" dirty="0"/>
            </a:br>
            <a:r>
              <a:rPr sz="1200" dirty="0"/>
              <a:t>(</a:t>
            </a:r>
            <a:r>
              <a:rPr lang="es-ES" sz="1200" dirty="0"/>
              <a:t>becado</a:t>
            </a:r>
            <a:r>
              <a:rPr sz="1200" dirty="0"/>
              <a:t>) </a:t>
            </a:r>
            <a:r>
              <a:rPr lang="es-ES" sz="1200" dirty="0"/>
              <a:t>por un</a:t>
            </a:r>
            <a:r>
              <a:rPr sz="1200" dirty="0"/>
              <a:t> MPCs; </a:t>
            </a:r>
            <a:r>
              <a:rPr lang="es-ES" sz="1200" dirty="0"/>
              <a:t>uno para cada equipo</a:t>
            </a:r>
            <a:r>
              <a:rPr sz="1200" dirty="0"/>
              <a:t>. </a:t>
            </a:r>
            <a:r>
              <a:rPr lang="es-ES" sz="1200" dirty="0"/>
              <a:t>Esto permitirá a jóvenes diseñadores recientemente graduados ganar experiencia en un equipo internacional y cumplir los objetivos del proyecto. </a:t>
            </a:r>
          </a:p>
          <a:p>
            <a:pPr marL="171450" indent="-171450">
              <a:lnSpc>
                <a:spcPct val="120000"/>
              </a:lnSpc>
              <a:spcBef>
                <a:spcPts val="300"/>
              </a:spcBef>
              <a:buFont typeface="Arial" pitchFamily="34" charset="0"/>
              <a:buChar char="•"/>
              <a:defRPr sz="1100" spc="0">
                <a:solidFill>
                  <a:srgbClr val="081E5C"/>
                </a:solidFill>
              </a:defRPr>
            </a:pPr>
            <a:r>
              <a:rPr sz="1200" b="1" dirty="0">
                <a:solidFill>
                  <a:schemeClr val="accent5">
                    <a:lumMod val="75000"/>
                  </a:schemeClr>
                </a:solidFill>
              </a:rPr>
              <a:t>Retailers</a:t>
            </a:r>
            <a:r>
              <a:rPr sz="1200" dirty="0"/>
              <a:t> </a:t>
            </a:r>
            <a:br>
              <a:rPr sz="1200" dirty="0"/>
            </a:br>
            <a:r>
              <a:rPr lang="es-ES" sz="1200" dirty="0"/>
              <a:t>Este nuevo modelo de negocio supone una mejora del concepto de fabricante/</a:t>
            </a:r>
            <a:r>
              <a:rPr lang="es-ES" sz="1200" dirty="0" err="1"/>
              <a:t>retailer</a:t>
            </a:r>
            <a:r>
              <a:rPr lang="es-ES" sz="1200" dirty="0"/>
              <a:t>, un concepto bastante común que con la separación de las tareas operativas, permitirá una mejora en la realización de sus respectivas actividades y necesitando invertir menos recursos.</a:t>
            </a:r>
            <a:endParaRPr sz="1200" dirty="0"/>
          </a:p>
        </p:txBody>
      </p:sp>
      <p:pic>
        <p:nvPicPr>
          <p:cNvPr id="2" name="Imagen 1" descr="Logotipo, nombre de la empresa&#10;&#10;Descripción generada automáticamente">
            <a:extLst>
              <a:ext uri="{FF2B5EF4-FFF2-40B4-BE49-F238E27FC236}">
                <a16:creationId xmlns:a16="http://schemas.microsoft.com/office/drawing/2014/main" id="{6AA3B4C7-B97B-4201-A1CC-B7970D6B16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538" b="6379"/>
          <a:stretch/>
        </p:blipFill>
        <p:spPr>
          <a:xfrm>
            <a:off x="7433309" y="101329"/>
            <a:ext cx="1156095" cy="394738"/>
          </a:xfrm>
          <a:prstGeom prst="rect">
            <a:avLst/>
          </a:prstGeom>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51" name="CustomShape 1"/>
          <p:cNvSpPr txBox="1"/>
          <p:nvPr/>
        </p:nvSpPr>
        <p:spPr>
          <a:xfrm>
            <a:off x="793376" y="666343"/>
            <a:ext cx="8102734" cy="438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199" tIns="34199" rIns="34199" bIns="34199">
            <a:spAutoFit/>
          </a:bodyPr>
          <a:lstStyle>
            <a:lvl1pPr>
              <a:defRPr sz="2400" spc="-1">
                <a:solidFill>
                  <a:srgbClr val="7CCDF4"/>
                </a:solidFill>
              </a:defRPr>
            </a:lvl1pPr>
          </a:lstStyle>
          <a:p>
            <a:r>
              <a:rPr dirty="0">
                <a:solidFill>
                  <a:schemeClr val="accent5">
                    <a:lumMod val="75000"/>
                  </a:schemeClr>
                </a:solidFill>
              </a:rPr>
              <a:t>M</a:t>
            </a:r>
            <a:r>
              <a:rPr lang="es-ES" dirty="0">
                <a:solidFill>
                  <a:schemeClr val="accent5">
                    <a:lumMod val="75000"/>
                  </a:schemeClr>
                </a:solidFill>
              </a:rPr>
              <a:t>á</a:t>
            </a:r>
            <a:r>
              <a:rPr dirty="0" err="1">
                <a:solidFill>
                  <a:schemeClr val="accent5">
                    <a:lumMod val="75000"/>
                  </a:schemeClr>
                </a:solidFill>
              </a:rPr>
              <a:t>rketing</a:t>
            </a:r>
            <a:endParaRPr dirty="0">
              <a:solidFill>
                <a:schemeClr val="accent5">
                  <a:lumMod val="75000"/>
                </a:schemeClr>
              </a:solidFill>
            </a:endParaRPr>
          </a:p>
        </p:txBody>
      </p:sp>
      <p:sp>
        <p:nvSpPr>
          <p:cNvPr id="552" name="Rettangolo 1"/>
          <p:cNvSpPr txBox="1"/>
          <p:nvPr/>
        </p:nvSpPr>
        <p:spPr>
          <a:xfrm>
            <a:off x="739587" y="1242038"/>
            <a:ext cx="8156523" cy="26368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120000"/>
              </a:lnSpc>
              <a:spcBef>
                <a:spcPts val="300"/>
              </a:spcBef>
              <a:defRPr sz="1500" b="1" spc="-1">
                <a:solidFill>
                  <a:srgbClr val="081E5C"/>
                </a:solidFill>
              </a:defRPr>
            </a:lvl1pPr>
          </a:lstStyle>
          <a:p>
            <a:r>
              <a:rPr lang="es-ES" b="0" dirty="0"/>
              <a:t>Uno de los resultados más importantes en el apartado de “Internacionalización” es el de la mejora del </a:t>
            </a:r>
            <a:r>
              <a:rPr lang="es-ES" b="0" dirty="0" err="1"/>
              <a:t>márketing</a:t>
            </a:r>
            <a:r>
              <a:rPr lang="es-ES" b="0" dirty="0"/>
              <a:t>. </a:t>
            </a:r>
          </a:p>
          <a:p>
            <a:r>
              <a:rPr lang="es-ES" b="0" dirty="0"/>
              <a:t>En el proyecto se ha incluido la posibilidad para los colaboradores de participar en distintas ferias y así introducir sus productos en el mercado, especialmente más allá de su área geográfica más cercana. </a:t>
            </a:r>
            <a:endParaRPr lang="en-US" b="0" dirty="0"/>
          </a:p>
          <a:p>
            <a:r>
              <a:rPr b="0" i="1" dirty="0"/>
              <a:t>Fashion </a:t>
            </a:r>
            <a:r>
              <a:rPr lang="es-ES" b="0" i="1" dirty="0"/>
              <a:t>R</a:t>
            </a:r>
            <a:r>
              <a:rPr b="0" i="1" dirty="0" err="1"/>
              <a:t>estart</a:t>
            </a:r>
            <a:r>
              <a:rPr b="0" i="1" dirty="0"/>
              <a:t> </a:t>
            </a:r>
            <a:r>
              <a:rPr lang="es-ES" b="0" dirty="0"/>
              <a:t>tiene como destino mercados locales y regionales que tengan gustos similares, prototipos de cuerpo parecidos y también el color de piel. Pero más que nada, que compartan los mismos valores sociales, lo cual simplificará los recursos que destinados a </a:t>
            </a:r>
            <a:r>
              <a:rPr lang="es-ES" b="0" dirty="0" err="1"/>
              <a:t>márketing</a:t>
            </a:r>
            <a:r>
              <a:rPr lang="es-ES" b="0" dirty="0"/>
              <a:t>.</a:t>
            </a:r>
            <a:endParaRPr b="0" dirty="0"/>
          </a:p>
        </p:txBody>
      </p:sp>
      <p:pic>
        <p:nvPicPr>
          <p:cNvPr id="2" name="Imagen 1" descr="Logotipo, nombre de la empresa&#10;&#10;Descripción generada automáticamente">
            <a:extLst>
              <a:ext uri="{FF2B5EF4-FFF2-40B4-BE49-F238E27FC236}">
                <a16:creationId xmlns:a16="http://schemas.microsoft.com/office/drawing/2014/main" id="{833B46FE-FA89-4B6E-AF72-F39CE2A309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538" b="6379"/>
          <a:stretch/>
        </p:blipFill>
        <p:spPr>
          <a:xfrm>
            <a:off x="7433309" y="101329"/>
            <a:ext cx="1156095" cy="394738"/>
          </a:xfrm>
          <a:prstGeom prst="rect">
            <a:avLst/>
          </a:prstGeom>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4" name="Picture 2" descr="Picture 2"/>
          <p:cNvPicPr>
            <a:picLocks noChangeAspect="1"/>
          </p:cNvPicPr>
          <p:nvPr/>
        </p:nvPicPr>
        <p:blipFill>
          <a:blip r:embed="rId2"/>
          <a:stretch>
            <a:fillRect/>
          </a:stretch>
        </p:blipFill>
        <p:spPr>
          <a:xfrm>
            <a:off x="1389" y="80966"/>
            <a:ext cx="9141193" cy="5143508"/>
          </a:xfrm>
          <a:prstGeom prst="rect">
            <a:avLst/>
          </a:prstGeom>
          <a:ln w="12700">
            <a:miter lim="400000"/>
          </a:ln>
        </p:spPr>
      </p:pic>
      <p:sp>
        <p:nvSpPr>
          <p:cNvPr id="595" name="CustomShape 2"/>
          <p:cNvSpPr txBox="1"/>
          <p:nvPr/>
        </p:nvSpPr>
        <p:spPr>
          <a:xfrm>
            <a:off x="1587639" y="1812066"/>
            <a:ext cx="5968721" cy="438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199" tIns="34199" rIns="34199" bIns="34199">
            <a:spAutoFit/>
          </a:bodyPr>
          <a:lstStyle>
            <a:lvl1pPr algn="ctr">
              <a:defRPr sz="2400" b="1" spc="-1">
                <a:solidFill>
                  <a:srgbClr val="EA590D"/>
                </a:solidFill>
              </a:defRPr>
            </a:lvl1pPr>
          </a:lstStyle>
          <a:p>
            <a:pPr>
              <a:defRPr sz="2000" spc="-1"/>
            </a:pPr>
            <a:r>
              <a:rPr lang="es-ES" sz="2400" spc="-1" dirty="0"/>
              <a:t>Tintura de pequeños lotes</a:t>
            </a:r>
            <a:endParaRPr sz="2400" spc="-1" dirty="0"/>
          </a:p>
        </p:txBody>
      </p:sp>
      <p:sp>
        <p:nvSpPr>
          <p:cNvPr id="596" name="Rectangle 7"/>
          <p:cNvSpPr txBox="1"/>
          <p:nvPr/>
        </p:nvSpPr>
        <p:spPr>
          <a:xfrm>
            <a:off x="1164762" y="2296616"/>
            <a:ext cx="6814475" cy="323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500" b="1">
                <a:solidFill>
                  <a:srgbClr val="002060"/>
                </a:solidFill>
              </a:defRPr>
            </a:lvl1pPr>
          </a:lstStyle>
          <a:p>
            <a:r>
              <a:rPr lang="es-ES" dirty="0"/>
              <a:t>Á</a:t>
            </a:r>
            <a:r>
              <a:rPr dirty="0"/>
              <a:t>rea: Innova</a:t>
            </a:r>
            <a:r>
              <a:rPr lang="es-ES" dirty="0"/>
              <a:t>c</a:t>
            </a:r>
            <a:r>
              <a:rPr dirty="0" err="1"/>
              <a:t>i</a:t>
            </a:r>
            <a:r>
              <a:rPr lang="es-ES" dirty="0" err="1"/>
              <a:t>ó</a:t>
            </a:r>
            <a:r>
              <a:rPr dirty="0"/>
              <a:t>n</a:t>
            </a:r>
          </a:p>
        </p:txBody>
      </p:sp>
      <p:pic>
        <p:nvPicPr>
          <p:cNvPr id="597" name="Image 3" descr="Image 3"/>
          <p:cNvPicPr>
            <a:picLocks noChangeAspect="1"/>
          </p:cNvPicPr>
          <p:nvPr/>
        </p:nvPicPr>
        <p:blipFill>
          <a:blip r:embed="rId3"/>
          <a:stretch>
            <a:fillRect/>
          </a:stretch>
        </p:blipFill>
        <p:spPr>
          <a:xfrm>
            <a:off x="449822" y="338100"/>
            <a:ext cx="3281516" cy="1146832"/>
          </a:xfrm>
          <a:prstGeom prst="rect">
            <a:avLst/>
          </a:prstGeom>
          <a:ln w="12700">
            <a:miter lim="400000"/>
          </a:ln>
        </p:spPr>
      </p:pic>
      <p:sp>
        <p:nvSpPr>
          <p:cNvPr id="598" name="Rectangle 7"/>
          <p:cNvSpPr txBox="1"/>
          <p:nvPr/>
        </p:nvSpPr>
        <p:spPr>
          <a:xfrm>
            <a:off x="1164762" y="2668246"/>
            <a:ext cx="6814475" cy="3011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500" i="1">
                <a:solidFill>
                  <a:srgbClr val="002060"/>
                </a:solidFill>
              </a:defRPr>
            </a:lvl1pPr>
          </a:lstStyle>
          <a:p>
            <a:r>
              <a:t>Rym Charradi, CETTEX</a:t>
            </a:r>
          </a:p>
        </p:txBody>
      </p:sp>
      <p:pic>
        <p:nvPicPr>
          <p:cNvPr id="2" name="Imagen 1" descr="Logotipo, nombre de la empresa&#10;&#10;Descripción generada automáticamente">
            <a:extLst>
              <a:ext uri="{FF2B5EF4-FFF2-40B4-BE49-F238E27FC236}">
                <a16:creationId xmlns:a16="http://schemas.microsoft.com/office/drawing/2014/main" id="{C81B0675-C18B-4751-9F66-97C3666ED7C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538" b="6379"/>
          <a:stretch/>
        </p:blipFill>
        <p:spPr>
          <a:xfrm>
            <a:off x="6831106" y="338100"/>
            <a:ext cx="1757137" cy="599958"/>
          </a:xfrm>
          <a:prstGeom prst="rect">
            <a:avLst/>
          </a:prstGeom>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00" name="CustomShape 1"/>
          <p:cNvSpPr txBox="1"/>
          <p:nvPr/>
        </p:nvSpPr>
        <p:spPr>
          <a:xfrm>
            <a:off x="651836" y="836893"/>
            <a:ext cx="7507306" cy="438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199" tIns="34199" rIns="34199" bIns="34199">
            <a:spAutoFit/>
          </a:bodyPr>
          <a:lstStyle>
            <a:lvl1pPr>
              <a:defRPr sz="2400" spc="-1">
                <a:solidFill>
                  <a:srgbClr val="7CCDF4"/>
                </a:solidFill>
              </a:defRPr>
            </a:lvl1pPr>
          </a:lstStyle>
          <a:p>
            <a:r>
              <a:rPr lang="es-ES" dirty="0">
                <a:solidFill>
                  <a:schemeClr val="accent5">
                    <a:lumMod val="75000"/>
                  </a:schemeClr>
                </a:solidFill>
              </a:rPr>
              <a:t>Objetivo</a:t>
            </a:r>
            <a:endParaRPr dirty="0">
              <a:solidFill>
                <a:schemeClr val="accent5">
                  <a:lumMod val="75000"/>
                </a:schemeClr>
              </a:solidFill>
            </a:endParaRPr>
          </a:p>
        </p:txBody>
      </p:sp>
      <p:sp>
        <p:nvSpPr>
          <p:cNvPr id="601" name="Rettangolo 1"/>
          <p:cNvSpPr txBox="1"/>
          <p:nvPr/>
        </p:nvSpPr>
        <p:spPr>
          <a:xfrm>
            <a:off x="705971" y="1504372"/>
            <a:ext cx="7580643" cy="15288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just">
              <a:lnSpc>
                <a:spcPct val="120000"/>
              </a:lnSpc>
              <a:spcBef>
                <a:spcPts val="300"/>
              </a:spcBef>
              <a:defRPr sz="1500" b="1" spc="-1">
                <a:solidFill>
                  <a:srgbClr val="081E5C"/>
                </a:solidFill>
              </a:defRPr>
            </a:pPr>
            <a:r>
              <a:rPr lang="es-ES" dirty="0"/>
              <a:t>Ayudar a microempresas y pequeñas empresas a mejoras su valor añadido ofreciendo la posibilidad de tintar pequeños lotes de productos y una máquina de acabados que será proporcionada por el proyecto. </a:t>
            </a:r>
          </a:p>
          <a:p>
            <a:pPr algn="just">
              <a:lnSpc>
                <a:spcPct val="120000"/>
              </a:lnSpc>
              <a:spcBef>
                <a:spcPts val="300"/>
              </a:spcBef>
              <a:defRPr sz="1500" b="1" spc="-1">
                <a:solidFill>
                  <a:srgbClr val="081E5C"/>
                </a:solidFill>
              </a:defRPr>
            </a:pPr>
            <a:endParaRPr lang="en-US" dirty="0"/>
          </a:p>
          <a:p>
            <a:pPr algn="just">
              <a:lnSpc>
                <a:spcPct val="120000"/>
              </a:lnSpc>
              <a:spcBef>
                <a:spcPts val="300"/>
              </a:spcBef>
              <a:defRPr sz="1500" b="1" spc="-1">
                <a:solidFill>
                  <a:srgbClr val="081E5C"/>
                </a:solidFill>
              </a:defRPr>
            </a:pPr>
            <a:r>
              <a:rPr lang="en-US" dirty="0" err="1"/>
              <a:t>Dicha</a:t>
            </a:r>
            <a:r>
              <a:rPr lang="en-US" dirty="0"/>
              <a:t> </a:t>
            </a:r>
            <a:r>
              <a:rPr lang="en-US" dirty="0" err="1"/>
              <a:t>máquina</a:t>
            </a:r>
            <a:r>
              <a:rPr lang="en-US" dirty="0"/>
              <a:t> se </a:t>
            </a:r>
            <a:r>
              <a:rPr lang="en-US" dirty="0" err="1"/>
              <a:t>encontrará</a:t>
            </a:r>
            <a:r>
              <a:rPr lang="en-US" dirty="0"/>
              <a:t> </a:t>
            </a:r>
            <a:r>
              <a:rPr lang="en-US" dirty="0" err="1"/>
              <a:t>en</a:t>
            </a:r>
            <a:r>
              <a:rPr lang="en-US" dirty="0"/>
              <a:t> los </a:t>
            </a:r>
            <a:r>
              <a:rPr lang="en-US" dirty="0" err="1"/>
              <a:t>laboratorios</a:t>
            </a:r>
            <a:r>
              <a:rPr lang="en-US" dirty="0"/>
              <a:t> de CETTEX, Monastir, </a:t>
            </a:r>
            <a:r>
              <a:rPr lang="en-US" dirty="0" err="1"/>
              <a:t>Túnez</a:t>
            </a:r>
            <a:endParaRPr lang="en-US" dirty="0"/>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Rectangle 3"/>
          <p:cNvSpPr/>
          <p:nvPr/>
        </p:nvSpPr>
        <p:spPr>
          <a:xfrm>
            <a:off x="1277634" y="990448"/>
            <a:ext cx="2106235" cy="3486301"/>
          </a:xfrm>
          <a:prstGeom prst="rect">
            <a:avLst/>
          </a:prstGeom>
          <a:solidFill>
            <a:srgbClr val="FFF2CC"/>
          </a:solidFill>
          <a:ln w="12700">
            <a:miter lim="400000"/>
          </a:ln>
          <a:effectLst>
            <a:outerShdw blurRad="38100" dist="23000" dir="5400000" rotWithShape="0">
              <a:srgbClr val="000000">
                <a:alpha val="0"/>
              </a:srgbClr>
            </a:outerShdw>
          </a:effectLst>
        </p:spPr>
        <p:txBody>
          <a:bodyPr lIns="45719" rIns="45719" anchor="ctr"/>
          <a:lstStyle/>
          <a:p>
            <a:pPr algn="ctr" defTabSz="342900">
              <a:lnSpc>
                <a:spcPct val="107000"/>
              </a:lnSpc>
              <a:spcBef>
                <a:spcPts val="600"/>
              </a:spcBef>
              <a:defRPr sz="1300">
                <a:latin typeface="+mj-lt"/>
                <a:ea typeface="+mj-ea"/>
                <a:cs typeface="+mj-cs"/>
                <a:sym typeface="Calibri"/>
              </a:defRPr>
            </a:pPr>
            <a:endParaRPr/>
          </a:p>
        </p:txBody>
      </p:sp>
      <p:sp>
        <p:nvSpPr>
          <p:cNvPr id="636" name="Rectangle 9"/>
          <p:cNvSpPr/>
          <p:nvPr/>
        </p:nvSpPr>
        <p:spPr>
          <a:xfrm>
            <a:off x="3468061" y="997380"/>
            <a:ext cx="2111338" cy="3479369"/>
          </a:xfrm>
          <a:prstGeom prst="rect">
            <a:avLst/>
          </a:prstGeom>
          <a:solidFill>
            <a:srgbClr val="DAE3F3"/>
          </a:solidFill>
          <a:ln w="12700">
            <a:miter lim="400000"/>
          </a:ln>
          <a:effectLst>
            <a:outerShdw blurRad="38100" dist="23000" dir="5400000" rotWithShape="0">
              <a:srgbClr val="000000">
                <a:alpha val="0"/>
              </a:srgbClr>
            </a:outerShdw>
          </a:effectLst>
        </p:spPr>
        <p:txBody>
          <a:bodyPr lIns="45719" rIns="45719" anchor="ctr"/>
          <a:lstStyle/>
          <a:p>
            <a:pPr algn="ctr" defTabSz="600075">
              <a:lnSpc>
                <a:spcPct val="90000"/>
              </a:lnSpc>
              <a:spcBef>
                <a:spcPts val="700"/>
              </a:spcBef>
              <a:defRPr sz="1300" b="1">
                <a:solidFill>
                  <a:srgbClr val="FFFFFF"/>
                </a:solidFill>
                <a:latin typeface="+mj-lt"/>
                <a:ea typeface="+mj-ea"/>
                <a:cs typeface="+mj-cs"/>
                <a:sym typeface="Calibri"/>
              </a:defRPr>
            </a:pPr>
            <a:endParaRPr/>
          </a:p>
        </p:txBody>
      </p:sp>
      <p:sp>
        <p:nvSpPr>
          <p:cNvPr id="637" name="Rectangle 10"/>
          <p:cNvSpPr/>
          <p:nvPr/>
        </p:nvSpPr>
        <p:spPr>
          <a:xfrm>
            <a:off x="5676762" y="1009355"/>
            <a:ext cx="2189604" cy="3467394"/>
          </a:xfrm>
          <a:prstGeom prst="rect">
            <a:avLst/>
          </a:prstGeom>
          <a:solidFill>
            <a:srgbClr val="E2F0D9"/>
          </a:solidFill>
          <a:ln w="12700">
            <a:miter lim="400000"/>
          </a:ln>
          <a:effectLst>
            <a:outerShdw blurRad="38100" dist="23000" dir="5400000" rotWithShape="0">
              <a:srgbClr val="000000">
                <a:alpha val="0"/>
              </a:srgbClr>
            </a:outerShdw>
          </a:effectLst>
        </p:spPr>
        <p:txBody>
          <a:bodyPr lIns="45719" rIns="45719" anchor="ctr"/>
          <a:lstStyle/>
          <a:p>
            <a:pPr algn="ctr">
              <a:defRPr sz="1300" b="1">
                <a:solidFill>
                  <a:srgbClr val="FFFFFF"/>
                </a:solidFill>
                <a:latin typeface="+mj-lt"/>
                <a:ea typeface="+mj-ea"/>
                <a:cs typeface="+mj-cs"/>
                <a:sym typeface="Calibri"/>
              </a:defRPr>
            </a:pPr>
            <a:endParaRPr/>
          </a:p>
        </p:txBody>
      </p:sp>
      <p:sp>
        <p:nvSpPr>
          <p:cNvPr id="641" name="Rettangolo 8"/>
          <p:cNvSpPr txBox="1"/>
          <p:nvPr/>
        </p:nvSpPr>
        <p:spPr>
          <a:xfrm>
            <a:off x="3465009" y="1209966"/>
            <a:ext cx="2111043" cy="550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07000"/>
              </a:lnSpc>
              <a:spcBef>
                <a:spcPts val="600"/>
              </a:spcBef>
              <a:defRPr sz="1000">
                <a:solidFill>
                  <a:srgbClr val="FF0000"/>
                </a:solidFill>
              </a:defRPr>
            </a:pPr>
            <a:r>
              <a:rPr sz="1200" dirty="0">
                <a:solidFill>
                  <a:srgbClr val="DA622B"/>
                </a:solidFill>
              </a:rPr>
              <a:t>WP5: </a:t>
            </a:r>
            <a:r>
              <a:rPr lang="es-ES" sz="1200" dirty="0">
                <a:solidFill>
                  <a:srgbClr val="DA622B"/>
                </a:solidFill>
              </a:rPr>
              <a:t>Innovación</a:t>
            </a:r>
            <a:endParaRPr sz="1200" dirty="0">
              <a:solidFill>
                <a:srgbClr val="DA622B"/>
              </a:solidFill>
            </a:endParaRPr>
          </a:p>
          <a:p>
            <a:pPr algn="ctr">
              <a:lnSpc>
                <a:spcPct val="107000"/>
              </a:lnSpc>
              <a:spcBef>
                <a:spcPts val="600"/>
              </a:spcBef>
              <a:defRPr sz="1000" b="1">
                <a:solidFill>
                  <a:srgbClr val="091E5D"/>
                </a:solidFill>
              </a:defRPr>
            </a:pPr>
            <a:r>
              <a:rPr sz="1200" dirty="0"/>
              <a:t>“</a:t>
            </a:r>
            <a:r>
              <a:rPr lang="es-ES" sz="1050" dirty="0"/>
              <a:t>EMERGENCIAS SANITARIAS</a:t>
            </a:r>
            <a:r>
              <a:rPr sz="1200" dirty="0"/>
              <a:t>”</a:t>
            </a:r>
          </a:p>
        </p:txBody>
      </p:sp>
      <p:sp>
        <p:nvSpPr>
          <p:cNvPr id="642" name="Rettangolo 6"/>
          <p:cNvSpPr txBox="1"/>
          <p:nvPr/>
        </p:nvSpPr>
        <p:spPr>
          <a:xfrm>
            <a:off x="1275758" y="1209966"/>
            <a:ext cx="2106235" cy="5645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07000"/>
              </a:lnSpc>
              <a:spcBef>
                <a:spcPts val="600"/>
              </a:spcBef>
              <a:defRPr sz="1000">
                <a:solidFill>
                  <a:srgbClr val="DA622B"/>
                </a:solidFill>
              </a:defRPr>
            </a:pPr>
            <a:r>
              <a:rPr sz="1200" dirty="0"/>
              <a:t>WP4 – </a:t>
            </a:r>
            <a:r>
              <a:rPr lang="es-ES" sz="1200" dirty="0"/>
              <a:t>Internacionalización</a:t>
            </a:r>
            <a:endParaRPr sz="1200" dirty="0"/>
          </a:p>
          <a:p>
            <a:pPr algn="ctr">
              <a:lnSpc>
                <a:spcPct val="107000"/>
              </a:lnSpc>
              <a:spcBef>
                <a:spcPts val="600"/>
              </a:spcBef>
              <a:defRPr sz="1000" b="1">
                <a:solidFill>
                  <a:srgbClr val="091E5C"/>
                </a:solidFill>
              </a:defRPr>
            </a:pPr>
            <a:r>
              <a:rPr sz="1200" dirty="0"/>
              <a:t>“FASHION RESTART”</a:t>
            </a:r>
          </a:p>
        </p:txBody>
      </p:sp>
      <p:sp>
        <p:nvSpPr>
          <p:cNvPr id="643" name="Rettangolo 10"/>
          <p:cNvSpPr txBox="1"/>
          <p:nvPr/>
        </p:nvSpPr>
        <p:spPr>
          <a:xfrm>
            <a:off x="5664720" y="1197992"/>
            <a:ext cx="2196591" cy="550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07000"/>
              </a:lnSpc>
              <a:spcBef>
                <a:spcPts val="600"/>
              </a:spcBef>
              <a:defRPr sz="1000">
                <a:solidFill>
                  <a:srgbClr val="FF0000"/>
                </a:solidFill>
              </a:defRPr>
            </a:pPr>
            <a:r>
              <a:rPr sz="1200" dirty="0">
                <a:solidFill>
                  <a:srgbClr val="DA622B"/>
                </a:solidFill>
              </a:rPr>
              <a:t>WP6: </a:t>
            </a:r>
            <a:r>
              <a:rPr lang="es-ES" sz="1200" dirty="0">
                <a:solidFill>
                  <a:srgbClr val="DA622B"/>
                </a:solidFill>
              </a:rPr>
              <a:t>Economía circular</a:t>
            </a:r>
            <a:endParaRPr sz="1200" dirty="0">
              <a:solidFill>
                <a:srgbClr val="DA622B"/>
              </a:solidFill>
            </a:endParaRPr>
          </a:p>
          <a:p>
            <a:pPr algn="ctr">
              <a:lnSpc>
                <a:spcPct val="107000"/>
              </a:lnSpc>
              <a:spcBef>
                <a:spcPts val="600"/>
              </a:spcBef>
              <a:defRPr sz="1000" b="1">
                <a:solidFill>
                  <a:srgbClr val="2F5496"/>
                </a:solidFill>
              </a:defRPr>
            </a:pPr>
            <a:r>
              <a:rPr sz="1200" dirty="0">
                <a:solidFill>
                  <a:srgbClr val="091E5D"/>
                </a:solidFill>
              </a:rPr>
              <a:t>“</a:t>
            </a:r>
            <a:r>
              <a:rPr lang="es-ES" sz="1200" dirty="0">
                <a:solidFill>
                  <a:srgbClr val="091E5D"/>
                </a:solidFill>
              </a:rPr>
              <a:t>ECONOMÍA CIRCULAR</a:t>
            </a:r>
            <a:r>
              <a:rPr lang="en-US" sz="1200" dirty="0">
                <a:solidFill>
                  <a:srgbClr val="091E5D"/>
                </a:solidFill>
              </a:rPr>
              <a:t>"</a:t>
            </a:r>
            <a:endParaRPr sz="1200" dirty="0">
              <a:solidFill>
                <a:srgbClr val="091E5D"/>
              </a:solidFill>
            </a:endParaRPr>
          </a:p>
        </p:txBody>
      </p:sp>
      <p:sp>
        <p:nvSpPr>
          <p:cNvPr id="644" name="ZoneTexte 11"/>
          <p:cNvSpPr txBox="1"/>
          <p:nvPr/>
        </p:nvSpPr>
        <p:spPr>
          <a:xfrm>
            <a:off x="1545184" y="1869012"/>
            <a:ext cx="1606616" cy="2287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120000"/>
              </a:lnSpc>
              <a:defRPr sz="800">
                <a:solidFill>
                  <a:srgbClr val="2F5597"/>
                </a:solidFill>
              </a:defRPr>
            </a:pPr>
            <a:r>
              <a:rPr sz="1200" dirty="0">
                <a:solidFill>
                  <a:srgbClr val="091E5D"/>
                </a:solidFill>
              </a:rPr>
              <a:t>-</a:t>
            </a:r>
            <a:r>
              <a:rPr lang="es-ES" sz="1200" dirty="0">
                <a:solidFill>
                  <a:srgbClr val="091E5D"/>
                </a:solidFill>
              </a:rPr>
              <a:t> Desarrollo local y rápido de colecciones</a:t>
            </a:r>
            <a:r>
              <a:rPr sz="1200" dirty="0">
                <a:solidFill>
                  <a:srgbClr val="091E5D"/>
                </a:solidFill>
              </a:rPr>
              <a:t> </a:t>
            </a:r>
            <a:r>
              <a:rPr lang="es-ES" sz="1200" dirty="0">
                <a:solidFill>
                  <a:srgbClr val="091E5D"/>
                </a:solidFill>
              </a:rPr>
              <a:t>–</a:t>
            </a:r>
            <a:r>
              <a:rPr sz="1200" dirty="0">
                <a:solidFill>
                  <a:srgbClr val="091E5D"/>
                </a:solidFill>
              </a:rPr>
              <a:t> </a:t>
            </a:r>
            <a:r>
              <a:rPr lang="es-ES" sz="1200" dirty="0">
                <a:solidFill>
                  <a:srgbClr val="091E5D"/>
                </a:solidFill>
              </a:rPr>
              <a:t>Respuesta rápida al mercado: </a:t>
            </a:r>
            <a:r>
              <a:rPr lang="es-ES" sz="1200" dirty="0" err="1">
                <a:solidFill>
                  <a:srgbClr val="091E5D"/>
                </a:solidFill>
              </a:rPr>
              <a:t>fast</a:t>
            </a:r>
            <a:r>
              <a:rPr lang="es-ES" sz="1200" dirty="0">
                <a:solidFill>
                  <a:srgbClr val="091E5D"/>
                </a:solidFill>
              </a:rPr>
              <a:t> </a:t>
            </a:r>
            <a:r>
              <a:rPr lang="es-ES" sz="1200" dirty="0" err="1">
                <a:solidFill>
                  <a:srgbClr val="091E5D"/>
                </a:solidFill>
              </a:rPr>
              <a:t>fashion</a:t>
            </a:r>
            <a:r>
              <a:rPr lang="es-ES" sz="1200" dirty="0">
                <a:solidFill>
                  <a:srgbClr val="091E5D"/>
                </a:solidFill>
              </a:rPr>
              <a:t> y reabastecimiento </a:t>
            </a:r>
          </a:p>
          <a:p>
            <a:pPr>
              <a:lnSpc>
                <a:spcPct val="120000"/>
              </a:lnSpc>
              <a:defRPr sz="800">
                <a:solidFill>
                  <a:srgbClr val="2F5597"/>
                </a:solidFill>
              </a:defRPr>
            </a:pPr>
            <a:r>
              <a:rPr sz="1200" dirty="0">
                <a:solidFill>
                  <a:srgbClr val="091E5D"/>
                </a:solidFill>
              </a:rPr>
              <a:t>-</a:t>
            </a:r>
            <a:r>
              <a:rPr lang="es-ES" sz="1200" dirty="0">
                <a:solidFill>
                  <a:srgbClr val="091E5D"/>
                </a:solidFill>
              </a:rPr>
              <a:t> Más y mejor participación en ferias y exhibiciones</a:t>
            </a:r>
            <a:endParaRPr sz="1200" dirty="0">
              <a:solidFill>
                <a:srgbClr val="091E5D"/>
              </a:solidFill>
            </a:endParaRPr>
          </a:p>
          <a:p>
            <a:pPr>
              <a:lnSpc>
                <a:spcPct val="120000"/>
              </a:lnSpc>
              <a:defRPr sz="800">
                <a:solidFill>
                  <a:srgbClr val="2F5597"/>
                </a:solidFill>
              </a:defRPr>
            </a:pPr>
            <a:r>
              <a:rPr sz="1200" dirty="0">
                <a:solidFill>
                  <a:srgbClr val="091E5D"/>
                </a:solidFill>
              </a:rPr>
              <a:t>- </a:t>
            </a:r>
            <a:r>
              <a:rPr lang="es-ES" sz="1200" dirty="0">
                <a:solidFill>
                  <a:srgbClr val="091E5D"/>
                </a:solidFill>
              </a:rPr>
              <a:t>Mejora de la calidad y del valor añadido</a:t>
            </a:r>
            <a:endParaRPr sz="1200" dirty="0">
              <a:solidFill>
                <a:srgbClr val="091E5D"/>
              </a:solidFill>
            </a:endParaRPr>
          </a:p>
        </p:txBody>
      </p:sp>
      <p:sp>
        <p:nvSpPr>
          <p:cNvPr id="645" name="ZoneTexte 18"/>
          <p:cNvSpPr txBox="1"/>
          <p:nvPr/>
        </p:nvSpPr>
        <p:spPr>
          <a:xfrm>
            <a:off x="5743576" y="1878436"/>
            <a:ext cx="2009774" cy="25095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171450" indent="-171450">
              <a:lnSpc>
                <a:spcPct val="120000"/>
              </a:lnSpc>
              <a:buSzPct val="100000"/>
              <a:buChar char="-"/>
              <a:defRPr sz="800">
                <a:solidFill>
                  <a:srgbClr val="2F5597"/>
                </a:solidFill>
              </a:defRPr>
            </a:pPr>
            <a:r>
              <a:rPr lang="es-ES" sz="1200" dirty="0"/>
              <a:t>Abastecimiento a largo plazo</a:t>
            </a:r>
            <a:endParaRPr sz="1200" dirty="0"/>
          </a:p>
          <a:p>
            <a:pPr marL="171450" indent="-171450">
              <a:lnSpc>
                <a:spcPct val="120000"/>
              </a:lnSpc>
              <a:buSzPct val="100000"/>
              <a:buChar char="-"/>
              <a:defRPr sz="800">
                <a:solidFill>
                  <a:srgbClr val="2F5597"/>
                </a:solidFill>
              </a:defRPr>
            </a:pPr>
            <a:r>
              <a:rPr lang="es-ES" sz="1200" dirty="0"/>
              <a:t>Ecología industrial y funcional</a:t>
            </a:r>
            <a:endParaRPr sz="1200" dirty="0"/>
          </a:p>
          <a:p>
            <a:pPr marL="171450" indent="-171450">
              <a:lnSpc>
                <a:spcPct val="120000"/>
              </a:lnSpc>
              <a:buSzPct val="100000"/>
              <a:buChar char="-"/>
              <a:defRPr sz="800">
                <a:solidFill>
                  <a:srgbClr val="2F5597"/>
                </a:solidFill>
              </a:defRPr>
            </a:pPr>
            <a:r>
              <a:rPr lang="es-ES" sz="1200" dirty="0"/>
              <a:t>Consumo sostenible</a:t>
            </a:r>
            <a:endParaRPr sz="1200" dirty="0"/>
          </a:p>
          <a:p>
            <a:pPr marL="171450" indent="-171450">
              <a:lnSpc>
                <a:spcPct val="120000"/>
              </a:lnSpc>
              <a:buSzPct val="100000"/>
              <a:buChar char="-"/>
              <a:defRPr sz="800">
                <a:solidFill>
                  <a:srgbClr val="2F5597"/>
                </a:solidFill>
              </a:defRPr>
            </a:pPr>
            <a:r>
              <a:rPr lang="es-ES" sz="1200" dirty="0"/>
              <a:t>Reciclaje</a:t>
            </a:r>
            <a:endParaRPr sz="1200" dirty="0"/>
          </a:p>
          <a:p>
            <a:pPr>
              <a:lnSpc>
                <a:spcPct val="120000"/>
              </a:lnSpc>
              <a:defRPr sz="800">
                <a:solidFill>
                  <a:srgbClr val="2F5597"/>
                </a:solidFill>
              </a:defRPr>
            </a:pPr>
            <a:r>
              <a:rPr lang="es-ES" sz="1200" dirty="0"/>
              <a:t>Ventajas para </a:t>
            </a:r>
            <a:r>
              <a:rPr lang="es-ES" sz="1200" dirty="0" err="1"/>
              <a:t>PYMEs</a:t>
            </a:r>
            <a:r>
              <a:rPr lang="es-ES" sz="1200" dirty="0"/>
              <a:t>: más duradero, uso eficiente de los recursos. </a:t>
            </a:r>
          </a:p>
          <a:p>
            <a:pPr>
              <a:lnSpc>
                <a:spcPct val="120000"/>
              </a:lnSpc>
              <a:defRPr sz="800">
                <a:solidFill>
                  <a:srgbClr val="2F5597"/>
                </a:solidFill>
              </a:defRPr>
            </a:pPr>
            <a:r>
              <a:rPr lang="es-ES" sz="1200" dirty="0"/>
              <a:t>Desarrollo de nuevos nichos de mercado</a:t>
            </a:r>
            <a:endParaRPr sz="1200" dirty="0"/>
          </a:p>
        </p:txBody>
      </p:sp>
      <p:sp>
        <p:nvSpPr>
          <p:cNvPr id="646" name="ZoneTexte 1"/>
          <p:cNvSpPr txBox="1"/>
          <p:nvPr/>
        </p:nvSpPr>
        <p:spPr>
          <a:xfrm>
            <a:off x="3679268" y="1850377"/>
            <a:ext cx="1678308" cy="206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120000"/>
              </a:lnSpc>
              <a:defRPr sz="800">
                <a:solidFill>
                  <a:srgbClr val="2F5597"/>
                </a:solidFill>
              </a:defRPr>
            </a:pPr>
            <a:r>
              <a:rPr lang="es-ES" sz="1200" dirty="0"/>
              <a:t>- Creación de nichos de mercado internacionales con un alto valor añadido </a:t>
            </a:r>
          </a:p>
          <a:p>
            <a:pPr>
              <a:lnSpc>
                <a:spcPct val="120000"/>
              </a:lnSpc>
              <a:defRPr sz="800">
                <a:solidFill>
                  <a:srgbClr val="2F5597"/>
                </a:solidFill>
              </a:defRPr>
            </a:pPr>
            <a:r>
              <a:rPr sz="1200" dirty="0"/>
              <a:t>-</a:t>
            </a:r>
            <a:r>
              <a:rPr lang="es-ES" sz="1200" dirty="0"/>
              <a:t> Tejidos sostenibles </a:t>
            </a:r>
          </a:p>
          <a:p>
            <a:pPr>
              <a:lnSpc>
                <a:spcPct val="120000"/>
              </a:lnSpc>
              <a:defRPr sz="800">
                <a:solidFill>
                  <a:srgbClr val="2F5597"/>
                </a:solidFill>
              </a:defRPr>
            </a:pPr>
            <a:r>
              <a:rPr lang="es-ES" sz="1200" dirty="0"/>
              <a:t>- </a:t>
            </a:r>
            <a:r>
              <a:rPr sz="1200" dirty="0"/>
              <a:t>Smart textiles</a:t>
            </a:r>
          </a:p>
          <a:p>
            <a:pPr>
              <a:lnSpc>
                <a:spcPct val="120000"/>
              </a:lnSpc>
              <a:defRPr sz="800">
                <a:solidFill>
                  <a:srgbClr val="2F5597"/>
                </a:solidFill>
              </a:defRPr>
            </a:pPr>
            <a:r>
              <a:rPr sz="1200" dirty="0"/>
              <a:t>- </a:t>
            </a:r>
            <a:r>
              <a:rPr sz="1200" dirty="0" err="1"/>
              <a:t>Microencapsula</a:t>
            </a:r>
            <a:r>
              <a:rPr lang="es-ES" sz="1200" dirty="0" err="1"/>
              <a:t>ció</a:t>
            </a:r>
            <a:r>
              <a:rPr sz="1200" dirty="0"/>
              <a:t>n (</a:t>
            </a:r>
            <a:r>
              <a:rPr lang="es-ES" sz="1200" dirty="0"/>
              <a:t>autolavado</a:t>
            </a:r>
            <a:r>
              <a:rPr sz="1200" dirty="0"/>
              <a:t>, </a:t>
            </a:r>
            <a:r>
              <a:rPr sz="1200" dirty="0" err="1"/>
              <a:t>antibacteria</a:t>
            </a:r>
            <a:r>
              <a:rPr sz="1200" dirty="0"/>
              <a:t>,  …)</a:t>
            </a:r>
          </a:p>
        </p:txBody>
      </p:sp>
      <p:sp>
        <p:nvSpPr>
          <p:cNvPr id="647" name="CustomShape 1"/>
          <p:cNvSpPr txBox="1"/>
          <p:nvPr/>
        </p:nvSpPr>
        <p:spPr>
          <a:xfrm>
            <a:off x="487320" y="222654"/>
            <a:ext cx="7061141" cy="3614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199" tIns="34199" rIns="34199" bIns="34199">
            <a:spAutoFit/>
          </a:bodyPr>
          <a:lstStyle>
            <a:lvl1pPr>
              <a:defRPr sz="2400" spc="-1">
                <a:solidFill>
                  <a:srgbClr val="7CCDF4"/>
                </a:solidFill>
              </a:defRPr>
            </a:lvl1pPr>
          </a:lstStyle>
          <a:p>
            <a:r>
              <a:rPr lang="en-US" sz="1900" dirty="0" err="1">
                <a:solidFill>
                  <a:schemeClr val="accent5">
                    <a:lumMod val="75000"/>
                  </a:schemeClr>
                </a:solidFill>
              </a:rPr>
              <a:t>Contribución</a:t>
            </a:r>
            <a:r>
              <a:rPr lang="en-US" sz="1900" dirty="0">
                <a:solidFill>
                  <a:schemeClr val="accent5">
                    <a:lumMod val="75000"/>
                  </a:schemeClr>
                </a:solidFill>
              </a:rPr>
              <a:t> de la </a:t>
            </a:r>
            <a:r>
              <a:rPr lang="en-US" sz="1900" dirty="0" err="1">
                <a:solidFill>
                  <a:schemeClr val="accent5">
                    <a:lumMod val="75000"/>
                  </a:schemeClr>
                </a:solidFill>
              </a:rPr>
              <a:t>iniciativa</a:t>
            </a:r>
            <a:r>
              <a:rPr lang="en-US" sz="1900" dirty="0">
                <a:solidFill>
                  <a:schemeClr val="accent5">
                    <a:lumMod val="75000"/>
                  </a:schemeClr>
                </a:solidFill>
              </a:rPr>
              <a:t> a </a:t>
            </a:r>
            <a:r>
              <a:rPr lang="en-US" sz="1900" dirty="0" err="1">
                <a:solidFill>
                  <a:schemeClr val="accent5">
                    <a:lumMod val="75000"/>
                  </a:schemeClr>
                </a:solidFill>
              </a:rPr>
              <a:t>cumplir</a:t>
            </a:r>
            <a:r>
              <a:rPr lang="en-US" sz="1900" dirty="0">
                <a:solidFill>
                  <a:schemeClr val="accent5">
                    <a:lumMod val="75000"/>
                  </a:schemeClr>
                </a:solidFill>
              </a:rPr>
              <a:t> los </a:t>
            </a:r>
            <a:r>
              <a:rPr lang="en-US" sz="1900" dirty="0" err="1">
                <a:solidFill>
                  <a:schemeClr val="accent5">
                    <a:lumMod val="75000"/>
                  </a:schemeClr>
                </a:solidFill>
              </a:rPr>
              <a:t>objetivos</a:t>
            </a:r>
            <a:r>
              <a:rPr lang="en-US" sz="1900" dirty="0">
                <a:solidFill>
                  <a:schemeClr val="accent5">
                    <a:lumMod val="75000"/>
                  </a:schemeClr>
                </a:solidFill>
              </a:rPr>
              <a:t> del </a:t>
            </a:r>
            <a:r>
              <a:rPr lang="en-US" sz="1900" dirty="0" err="1">
                <a:solidFill>
                  <a:schemeClr val="accent5">
                    <a:lumMod val="75000"/>
                  </a:schemeClr>
                </a:solidFill>
              </a:rPr>
              <a:t>proyecto</a:t>
            </a:r>
            <a:endParaRPr sz="1900" dirty="0">
              <a:solidFill>
                <a:schemeClr val="accent5">
                  <a:lumMod val="75000"/>
                </a:schemeClr>
              </a:solidFill>
            </a:endParaRPr>
          </a:p>
        </p:txBody>
      </p:sp>
      <p:sp>
        <p:nvSpPr>
          <p:cNvPr id="648" name="Línea"/>
          <p:cNvSpPr/>
          <p:nvPr/>
        </p:nvSpPr>
        <p:spPr>
          <a:xfrm flipH="1" flipV="1">
            <a:off x="1553854" y="1744278"/>
            <a:ext cx="1553795" cy="1"/>
          </a:xfrm>
          <a:prstGeom prst="line">
            <a:avLst/>
          </a:prstGeom>
          <a:ln>
            <a:solidFill>
              <a:srgbClr val="DA622B"/>
            </a:solidFill>
            <a:miter/>
          </a:ln>
          <a:effectLst>
            <a:outerShdw blurRad="38100" dist="20000" dir="5400000" rotWithShape="0">
              <a:srgbClr val="000000">
                <a:alpha val="0"/>
              </a:srgbClr>
            </a:outerShdw>
          </a:effectLst>
        </p:spPr>
        <p:txBody>
          <a:bodyPr lIns="45719" rIns="45719"/>
          <a:lstStyle/>
          <a:p>
            <a:endParaRPr/>
          </a:p>
        </p:txBody>
      </p:sp>
      <p:sp>
        <p:nvSpPr>
          <p:cNvPr id="649" name="Línea"/>
          <p:cNvSpPr/>
          <p:nvPr/>
        </p:nvSpPr>
        <p:spPr>
          <a:xfrm flipH="1" flipV="1">
            <a:off x="3746424" y="1744278"/>
            <a:ext cx="1553794" cy="1"/>
          </a:xfrm>
          <a:prstGeom prst="line">
            <a:avLst/>
          </a:prstGeom>
          <a:ln>
            <a:solidFill>
              <a:srgbClr val="DA622B"/>
            </a:solidFill>
            <a:miter/>
          </a:ln>
          <a:effectLst>
            <a:outerShdw blurRad="38100" dist="20000" dir="5400000" rotWithShape="0">
              <a:srgbClr val="000000">
                <a:alpha val="0"/>
              </a:srgbClr>
            </a:outerShdw>
          </a:effectLst>
        </p:spPr>
        <p:txBody>
          <a:bodyPr lIns="45719" rIns="45719"/>
          <a:lstStyle/>
          <a:p>
            <a:endParaRPr/>
          </a:p>
        </p:txBody>
      </p:sp>
      <p:sp>
        <p:nvSpPr>
          <p:cNvPr id="650" name="Línea"/>
          <p:cNvSpPr/>
          <p:nvPr/>
        </p:nvSpPr>
        <p:spPr>
          <a:xfrm flipH="1" flipV="1">
            <a:off x="5994667" y="1744278"/>
            <a:ext cx="1553794" cy="1"/>
          </a:xfrm>
          <a:prstGeom prst="line">
            <a:avLst/>
          </a:prstGeom>
          <a:ln>
            <a:solidFill>
              <a:srgbClr val="DA622B"/>
            </a:solidFill>
            <a:miter/>
          </a:ln>
          <a:effectLst>
            <a:outerShdw blurRad="38100" dist="20000" dir="5400000" rotWithShape="0">
              <a:srgbClr val="000000">
                <a:alpha val="0"/>
              </a:srgbClr>
            </a:outerShdw>
          </a:effectLst>
        </p:spPr>
        <p:txBody>
          <a:bodyPr lIns="45719" rIns="45719"/>
          <a:lstStyle/>
          <a:p>
            <a:endParaRPr/>
          </a:p>
        </p:txBody>
      </p:sp>
      <p:pic>
        <p:nvPicPr>
          <p:cNvPr id="2" name="Imagen 1" descr="Logotipo, nombre de la empresa&#10;&#10;Descripción generada automáticamente">
            <a:extLst>
              <a:ext uri="{FF2B5EF4-FFF2-40B4-BE49-F238E27FC236}">
                <a16:creationId xmlns:a16="http://schemas.microsoft.com/office/drawing/2014/main" id="{27E6AD8F-2C7F-43FE-8E2E-C60F5BF61D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538" b="6379"/>
          <a:stretch/>
        </p:blipFill>
        <p:spPr>
          <a:xfrm>
            <a:off x="7433309" y="101329"/>
            <a:ext cx="1156095" cy="394738"/>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635"/>
                                        </p:tgtEl>
                                        <p:attrNameLst>
                                          <p:attrName>style.visibility</p:attrName>
                                        </p:attrNameLst>
                                      </p:cBhvr>
                                      <p:to>
                                        <p:strVal val="visible"/>
                                      </p:to>
                                    </p:set>
                                    <p:animEffect transition="in" filter="wipe(left)">
                                      <p:cBhvr>
                                        <p:cTn id="7" dur="500"/>
                                        <p:tgtEl>
                                          <p:spTgt spid="635"/>
                                        </p:tgtEl>
                                      </p:cBhvr>
                                    </p:animEffect>
                                  </p:childTnLst>
                                </p:cTn>
                              </p:par>
                            </p:childTnLst>
                          </p:cTn>
                        </p:par>
                        <p:par>
                          <p:cTn id="8" fill="hold">
                            <p:stCondLst>
                              <p:cond delay="500"/>
                            </p:stCondLst>
                            <p:childTnLst>
                              <p:par>
                                <p:cTn id="9" presetID="22" presetClass="entr" presetSubtype="8" fill="hold" grpId="2" nodeType="afterEffect">
                                  <p:stCondLst>
                                    <p:cond delay="0"/>
                                  </p:stCondLst>
                                  <p:iterate>
                                    <p:tmAbs val="0"/>
                                  </p:iterate>
                                  <p:childTnLst>
                                    <p:set>
                                      <p:cBhvr>
                                        <p:cTn id="10" fill="hold"/>
                                        <p:tgtEl>
                                          <p:spTgt spid="642"/>
                                        </p:tgtEl>
                                        <p:attrNameLst>
                                          <p:attrName>style.visibility</p:attrName>
                                        </p:attrNameLst>
                                      </p:cBhvr>
                                      <p:to>
                                        <p:strVal val="visible"/>
                                      </p:to>
                                    </p:set>
                                    <p:animEffect transition="in" filter="wipe(left)">
                                      <p:cBhvr>
                                        <p:cTn id="11" dur="500"/>
                                        <p:tgtEl>
                                          <p:spTgt spid="642"/>
                                        </p:tgtEl>
                                      </p:cBhvr>
                                    </p:animEffect>
                                  </p:childTnLst>
                                </p:cTn>
                              </p:par>
                            </p:childTnLst>
                          </p:cTn>
                        </p:par>
                        <p:par>
                          <p:cTn id="12" fill="hold">
                            <p:stCondLst>
                              <p:cond delay="1000"/>
                            </p:stCondLst>
                            <p:childTnLst>
                              <p:par>
                                <p:cTn id="13" presetID="22" presetClass="entr" presetSubtype="8" fill="hold" grpId="3" nodeType="afterEffect">
                                  <p:stCondLst>
                                    <p:cond delay="0"/>
                                  </p:stCondLst>
                                  <p:iterate>
                                    <p:tmAbs val="0"/>
                                  </p:iterate>
                                  <p:childTnLst>
                                    <p:set>
                                      <p:cBhvr>
                                        <p:cTn id="14" fill="hold"/>
                                        <p:tgtEl>
                                          <p:spTgt spid="644"/>
                                        </p:tgtEl>
                                        <p:attrNameLst>
                                          <p:attrName>style.visibility</p:attrName>
                                        </p:attrNameLst>
                                      </p:cBhvr>
                                      <p:to>
                                        <p:strVal val="visible"/>
                                      </p:to>
                                    </p:set>
                                    <p:animEffect transition="in" filter="wipe(left)">
                                      <p:cBhvr>
                                        <p:cTn id="15" dur="500"/>
                                        <p:tgtEl>
                                          <p:spTgt spid="64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4" nodeType="clickEffect">
                                  <p:stCondLst>
                                    <p:cond delay="0"/>
                                  </p:stCondLst>
                                  <p:iterate>
                                    <p:tmAbs val="0"/>
                                  </p:iterate>
                                  <p:childTnLst>
                                    <p:set>
                                      <p:cBhvr>
                                        <p:cTn id="19" fill="hold"/>
                                        <p:tgtEl>
                                          <p:spTgt spid="641"/>
                                        </p:tgtEl>
                                        <p:attrNameLst>
                                          <p:attrName>style.visibility</p:attrName>
                                        </p:attrNameLst>
                                      </p:cBhvr>
                                      <p:to>
                                        <p:strVal val="visible"/>
                                      </p:to>
                                    </p:set>
                                    <p:animEffect transition="in" filter="wipe(left)">
                                      <p:cBhvr>
                                        <p:cTn id="20" dur="500"/>
                                        <p:tgtEl>
                                          <p:spTgt spid="641"/>
                                        </p:tgtEl>
                                      </p:cBhvr>
                                    </p:animEffect>
                                  </p:childTnLst>
                                </p:cTn>
                              </p:par>
                            </p:childTnLst>
                          </p:cTn>
                        </p:par>
                        <p:par>
                          <p:cTn id="21" fill="hold">
                            <p:stCondLst>
                              <p:cond delay="500"/>
                            </p:stCondLst>
                            <p:childTnLst>
                              <p:par>
                                <p:cTn id="22" presetID="22" presetClass="entr" presetSubtype="8" fill="hold" grpId="5" nodeType="afterEffect">
                                  <p:stCondLst>
                                    <p:cond delay="0"/>
                                  </p:stCondLst>
                                  <p:iterate>
                                    <p:tmAbs val="0"/>
                                  </p:iterate>
                                  <p:childTnLst>
                                    <p:set>
                                      <p:cBhvr>
                                        <p:cTn id="23" fill="hold"/>
                                        <p:tgtEl>
                                          <p:spTgt spid="636"/>
                                        </p:tgtEl>
                                        <p:attrNameLst>
                                          <p:attrName>style.visibility</p:attrName>
                                        </p:attrNameLst>
                                      </p:cBhvr>
                                      <p:to>
                                        <p:strVal val="visible"/>
                                      </p:to>
                                    </p:set>
                                    <p:animEffect transition="in" filter="wipe(left)">
                                      <p:cBhvr>
                                        <p:cTn id="24" dur="500"/>
                                        <p:tgtEl>
                                          <p:spTgt spid="636"/>
                                        </p:tgtEl>
                                      </p:cBhvr>
                                    </p:animEffect>
                                  </p:childTnLst>
                                </p:cTn>
                              </p:par>
                            </p:childTnLst>
                          </p:cTn>
                        </p:par>
                        <p:par>
                          <p:cTn id="25" fill="hold">
                            <p:stCondLst>
                              <p:cond delay="1000"/>
                            </p:stCondLst>
                            <p:childTnLst>
                              <p:par>
                                <p:cTn id="26" presetID="22" presetClass="entr" presetSubtype="8" fill="hold" grpId="6" nodeType="afterEffect">
                                  <p:stCondLst>
                                    <p:cond delay="0"/>
                                  </p:stCondLst>
                                  <p:iterate>
                                    <p:tmAbs val="0"/>
                                  </p:iterate>
                                  <p:childTnLst>
                                    <p:set>
                                      <p:cBhvr>
                                        <p:cTn id="27" fill="hold"/>
                                        <p:tgtEl>
                                          <p:spTgt spid="646"/>
                                        </p:tgtEl>
                                        <p:attrNameLst>
                                          <p:attrName>style.visibility</p:attrName>
                                        </p:attrNameLst>
                                      </p:cBhvr>
                                      <p:to>
                                        <p:strVal val="visible"/>
                                      </p:to>
                                    </p:set>
                                    <p:animEffect transition="in" filter="wipe(left)">
                                      <p:cBhvr>
                                        <p:cTn id="28" dur="500"/>
                                        <p:tgtEl>
                                          <p:spTgt spid="64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7" nodeType="clickEffect">
                                  <p:stCondLst>
                                    <p:cond delay="0"/>
                                  </p:stCondLst>
                                  <p:iterate>
                                    <p:tmAbs val="0"/>
                                  </p:iterate>
                                  <p:childTnLst>
                                    <p:set>
                                      <p:cBhvr>
                                        <p:cTn id="32" fill="hold"/>
                                        <p:tgtEl>
                                          <p:spTgt spid="643"/>
                                        </p:tgtEl>
                                        <p:attrNameLst>
                                          <p:attrName>style.visibility</p:attrName>
                                        </p:attrNameLst>
                                      </p:cBhvr>
                                      <p:to>
                                        <p:strVal val="visible"/>
                                      </p:to>
                                    </p:set>
                                    <p:animEffect transition="in" filter="wipe(left)">
                                      <p:cBhvr>
                                        <p:cTn id="33" dur="500"/>
                                        <p:tgtEl>
                                          <p:spTgt spid="643"/>
                                        </p:tgtEl>
                                      </p:cBhvr>
                                    </p:animEffect>
                                  </p:childTnLst>
                                </p:cTn>
                              </p:par>
                            </p:childTnLst>
                          </p:cTn>
                        </p:par>
                        <p:par>
                          <p:cTn id="34" fill="hold">
                            <p:stCondLst>
                              <p:cond delay="500"/>
                            </p:stCondLst>
                            <p:childTnLst>
                              <p:par>
                                <p:cTn id="35" presetID="22" presetClass="entr" presetSubtype="8" fill="hold" grpId="8" nodeType="afterEffect">
                                  <p:stCondLst>
                                    <p:cond delay="0"/>
                                  </p:stCondLst>
                                  <p:iterate>
                                    <p:tmAbs val="0"/>
                                  </p:iterate>
                                  <p:childTnLst>
                                    <p:set>
                                      <p:cBhvr>
                                        <p:cTn id="36" fill="hold"/>
                                        <p:tgtEl>
                                          <p:spTgt spid="645"/>
                                        </p:tgtEl>
                                        <p:attrNameLst>
                                          <p:attrName>style.visibility</p:attrName>
                                        </p:attrNameLst>
                                      </p:cBhvr>
                                      <p:to>
                                        <p:strVal val="visible"/>
                                      </p:to>
                                    </p:set>
                                    <p:animEffect transition="in" filter="wipe(left)">
                                      <p:cBhvr>
                                        <p:cTn id="37" dur="500"/>
                                        <p:tgtEl>
                                          <p:spTgt spid="645"/>
                                        </p:tgtEl>
                                      </p:cBhvr>
                                    </p:animEffect>
                                  </p:childTnLst>
                                </p:cTn>
                              </p:par>
                            </p:childTnLst>
                          </p:cTn>
                        </p:par>
                        <p:par>
                          <p:cTn id="38" fill="hold">
                            <p:stCondLst>
                              <p:cond delay="1000"/>
                            </p:stCondLst>
                            <p:childTnLst>
                              <p:par>
                                <p:cTn id="39" presetID="22" presetClass="entr" presetSubtype="8" fill="hold" grpId="9" nodeType="afterEffect">
                                  <p:stCondLst>
                                    <p:cond delay="0"/>
                                  </p:stCondLst>
                                  <p:iterate>
                                    <p:tmAbs val="0"/>
                                  </p:iterate>
                                  <p:childTnLst>
                                    <p:set>
                                      <p:cBhvr>
                                        <p:cTn id="40" fill="hold"/>
                                        <p:tgtEl>
                                          <p:spTgt spid="637"/>
                                        </p:tgtEl>
                                        <p:attrNameLst>
                                          <p:attrName>style.visibility</p:attrName>
                                        </p:attrNameLst>
                                      </p:cBhvr>
                                      <p:to>
                                        <p:strVal val="visible"/>
                                      </p:to>
                                    </p:set>
                                    <p:animEffect transition="in" filter="wipe(left)">
                                      <p:cBhvr>
                                        <p:cTn id="41" dur="500"/>
                                        <p:tgtEl>
                                          <p:spTgt spid="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 grpId="1" animBg="1" advAuto="0"/>
      <p:bldP spid="636" grpId="5" animBg="1" advAuto="0"/>
      <p:bldP spid="637" grpId="9" animBg="1" advAuto="0"/>
      <p:bldP spid="641" grpId="4" animBg="1" advAuto="0"/>
      <p:bldP spid="642" grpId="2" animBg="1" advAuto="0"/>
      <p:bldP spid="643" grpId="7" animBg="1" advAuto="0"/>
      <p:bldP spid="644" grpId="3" animBg="1" advAuto="0"/>
      <p:bldP spid="645" grpId="8" animBg="1" advAuto="0"/>
      <p:bldP spid="646" grpId="6"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 name="Rectangle 3"/>
          <p:cNvSpPr/>
          <p:nvPr/>
        </p:nvSpPr>
        <p:spPr>
          <a:xfrm>
            <a:off x="1152401" y="141942"/>
            <a:ext cx="2240869" cy="4857265"/>
          </a:xfrm>
          <a:prstGeom prst="rect">
            <a:avLst/>
          </a:prstGeom>
          <a:solidFill>
            <a:srgbClr val="FFF2CC"/>
          </a:solidFill>
          <a:ln w="12700">
            <a:miter lim="400000"/>
          </a:ln>
        </p:spPr>
        <p:txBody>
          <a:bodyPr lIns="45719" rIns="45719" anchor="ctr"/>
          <a:lstStyle/>
          <a:p>
            <a:pPr defTabSz="342900">
              <a:defRPr sz="1000" b="1" i="1">
                <a:latin typeface="+mj-lt"/>
                <a:ea typeface="+mj-ea"/>
                <a:cs typeface="+mj-cs"/>
                <a:sym typeface="Calibri"/>
              </a:defRPr>
            </a:pPr>
            <a:endParaRPr/>
          </a:p>
        </p:txBody>
      </p:sp>
      <p:grpSp>
        <p:nvGrpSpPr>
          <p:cNvPr id="655" name="Rectangle 9"/>
          <p:cNvGrpSpPr/>
          <p:nvPr/>
        </p:nvGrpSpPr>
        <p:grpSpPr>
          <a:xfrm>
            <a:off x="3482341" y="139959"/>
            <a:ext cx="2195877" cy="4863582"/>
            <a:chOff x="0" y="0"/>
            <a:chExt cx="2195876" cy="4863581"/>
          </a:xfrm>
        </p:grpSpPr>
        <p:sp>
          <p:nvSpPr>
            <p:cNvPr id="653" name="Rectángulo"/>
            <p:cNvSpPr/>
            <p:nvPr/>
          </p:nvSpPr>
          <p:spPr>
            <a:xfrm>
              <a:off x="-1" y="0"/>
              <a:ext cx="2195878" cy="4863582"/>
            </a:xfrm>
            <a:prstGeom prst="rect">
              <a:avLst/>
            </a:prstGeom>
            <a:solidFill>
              <a:srgbClr val="DAE3F3"/>
            </a:solidFill>
            <a:ln w="12700" cap="flat">
              <a:noFill/>
              <a:miter lim="400000"/>
            </a:ln>
            <a:effectLst/>
          </p:spPr>
          <p:txBody>
            <a:bodyPr wrap="square" lIns="45719" tIns="45719" rIns="45719" bIns="45719" numCol="1" anchor="ctr">
              <a:noAutofit/>
            </a:bodyPr>
            <a:lstStyle/>
            <a:p>
              <a:pPr defTabSz="342900"/>
              <a:endParaRPr/>
            </a:p>
          </p:txBody>
        </p:sp>
        <p:sp>
          <p:nvSpPr>
            <p:cNvPr id="654" name="Rectángulo"/>
            <p:cNvSpPr txBox="1"/>
            <p:nvPr/>
          </p:nvSpPr>
          <p:spPr>
            <a:xfrm>
              <a:off x="69328" y="2206249"/>
              <a:ext cx="2057220" cy="45108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55971" tIns="155971" rIns="155971" bIns="155971" numCol="1" anchor="ctr">
              <a:noAutofit/>
            </a:bodyPr>
            <a:lstStyle>
              <a:lvl1pPr defTabSz="342900">
                <a:defRPr sz="1000" b="1">
                  <a:latin typeface="+mj-lt"/>
                  <a:ea typeface="+mj-ea"/>
                  <a:cs typeface="+mj-cs"/>
                  <a:sym typeface="Calibri"/>
                </a:defRPr>
              </a:lvl1pPr>
            </a:lstStyle>
            <a:p>
              <a:r>
                <a:t> </a:t>
              </a:r>
            </a:p>
          </p:txBody>
        </p:sp>
      </p:grpSp>
      <p:sp>
        <p:nvSpPr>
          <p:cNvPr id="656" name="Rectangle 10"/>
          <p:cNvSpPr/>
          <p:nvPr/>
        </p:nvSpPr>
        <p:spPr>
          <a:xfrm>
            <a:off x="5779248" y="138783"/>
            <a:ext cx="2370361" cy="4863582"/>
          </a:xfrm>
          <a:prstGeom prst="rect">
            <a:avLst/>
          </a:prstGeom>
          <a:solidFill>
            <a:srgbClr val="E2F0D9"/>
          </a:solidFill>
          <a:ln w="12700">
            <a:miter lim="400000"/>
          </a:ln>
        </p:spPr>
        <p:txBody>
          <a:bodyPr lIns="45719" rIns="45719" anchor="ctr"/>
          <a:lstStyle/>
          <a:p>
            <a:pPr algn="ctr" defTabSz="342900">
              <a:defRPr sz="1000" b="1">
                <a:solidFill>
                  <a:schemeClr val="accent6"/>
                </a:solidFill>
                <a:latin typeface="+mj-lt"/>
                <a:ea typeface="+mj-ea"/>
                <a:cs typeface="+mj-cs"/>
                <a:sym typeface="Calibri"/>
              </a:defRPr>
            </a:pPr>
            <a:endParaRPr/>
          </a:p>
        </p:txBody>
      </p:sp>
      <p:sp>
        <p:nvSpPr>
          <p:cNvPr id="657" name="Rettangolo 8"/>
          <p:cNvSpPr txBox="1"/>
          <p:nvPr/>
        </p:nvSpPr>
        <p:spPr>
          <a:xfrm>
            <a:off x="3913918" y="231360"/>
            <a:ext cx="1326219" cy="3228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107000"/>
              </a:lnSpc>
              <a:spcBef>
                <a:spcPts val="400"/>
              </a:spcBef>
              <a:defRPr sz="1200">
                <a:solidFill>
                  <a:srgbClr val="DA622B"/>
                </a:solidFill>
                <a:latin typeface="+mj-lt"/>
                <a:ea typeface="+mj-ea"/>
                <a:cs typeface="+mj-cs"/>
                <a:sym typeface="Calibri"/>
              </a:defRPr>
            </a:lvl1pPr>
          </a:lstStyle>
          <a:p>
            <a:pPr>
              <a:defRPr>
                <a:solidFill>
                  <a:srgbClr val="FF0000"/>
                </a:solidFill>
              </a:defRPr>
            </a:pPr>
            <a:r>
              <a:rPr lang="es-ES" sz="1400" dirty="0">
                <a:solidFill>
                  <a:srgbClr val="DA622B"/>
                </a:solidFill>
              </a:rPr>
              <a:t>Innovación</a:t>
            </a:r>
            <a:endParaRPr sz="1400" dirty="0">
              <a:solidFill>
                <a:srgbClr val="DA622B"/>
              </a:solidFill>
            </a:endParaRPr>
          </a:p>
        </p:txBody>
      </p:sp>
      <p:sp>
        <p:nvSpPr>
          <p:cNvPr id="658" name="Rettangolo 6"/>
          <p:cNvSpPr txBox="1"/>
          <p:nvPr/>
        </p:nvSpPr>
        <p:spPr>
          <a:xfrm>
            <a:off x="1341242" y="231360"/>
            <a:ext cx="1903265" cy="3126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07000"/>
              </a:lnSpc>
              <a:spcBef>
                <a:spcPts val="400"/>
              </a:spcBef>
              <a:defRPr sz="1200" b="1" i="1">
                <a:solidFill>
                  <a:srgbClr val="FF0000"/>
                </a:solidFill>
                <a:latin typeface="+mj-lt"/>
                <a:ea typeface="+mj-ea"/>
                <a:cs typeface="+mj-cs"/>
                <a:sym typeface="Calibri"/>
              </a:defRPr>
            </a:pPr>
            <a:r>
              <a:rPr sz="1400" dirty="0">
                <a:solidFill>
                  <a:srgbClr val="DA622B"/>
                </a:solidFill>
              </a:rPr>
              <a:t> </a:t>
            </a:r>
            <a:r>
              <a:rPr lang="es-ES" sz="1400" b="0" i="0" dirty="0">
                <a:solidFill>
                  <a:srgbClr val="DA622B"/>
                </a:solidFill>
              </a:rPr>
              <a:t>Internacionalización</a:t>
            </a:r>
            <a:endParaRPr sz="1400" b="0" i="0" dirty="0">
              <a:solidFill>
                <a:srgbClr val="DA622B"/>
              </a:solidFill>
            </a:endParaRPr>
          </a:p>
        </p:txBody>
      </p:sp>
      <p:sp>
        <p:nvSpPr>
          <p:cNvPr id="659" name="Rettangolo 10"/>
          <p:cNvSpPr txBox="1"/>
          <p:nvPr/>
        </p:nvSpPr>
        <p:spPr>
          <a:xfrm>
            <a:off x="6031417" y="231360"/>
            <a:ext cx="1729269" cy="3228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107000"/>
              </a:lnSpc>
              <a:spcBef>
                <a:spcPts val="400"/>
              </a:spcBef>
              <a:defRPr sz="1200">
                <a:solidFill>
                  <a:srgbClr val="DA622B"/>
                </a:solidFill>
                <a:latin typeface="+mj-lt"/>
                <a:ea typeface="+mj-ea"/>
                <a:cs typeface="+mj-cs"/>
                <a:sym typeface="Calibri"/>
              </a:defRPr>
            </a:lvl1pPr>
          </a:lstStyle>
          <a:p>
            <a:pPr>
              <a:defRPr>
                <a:solidFill>
                  <a:srgbClr val="FF0000"/>
                </a:solidFill>
              </a:defRPr>
            </a:pPr>
            <a:r>
              <a:rPr lang="es-ES" sz="1400" dirty="0">
                <a:solidFill>
                  <a:srgbClr val="DA622B"/>
                </a:solidFill>
              </a:rPr>
              <a:t>Economía circular</a:t>
            </a:r>
            <a:endParaRPr sz="1400" dirty="0">
              <a:solidFill>
                <a:srgbClr val="DA622B"/>
              </a:solidFill>
            </a:endParaRPr>
          </a:p>
        </p:txBody>
      </p:sp>
      <p:sp>
        <p:nvSpPr>
          <p:cNvPr id="660" name="ZoneTexte 5"/>
          <p:cNvSpPr txBox="1"/>
          <p:nvPr/>
        </p:nvSpPr>
        <p:spPr>
          <a:xfrm>
            <a:off x="1282424" y="661526"/>
            <a:ext cx="1991017" cy="3424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90236" indent="-90236">
              <a:spcBef>
                <a:spcPts val="300"/>
              </a:spcBef>
              <a:buSzPct val="100000"/>
              <a:buChar char="•"/>
              <a:defRPr sz="800" spc="0">
                <a:solidFill>
                  <a:srgbClr val="081E5C"/>
                </a:solidFill>
              </a:defRPr>
            </a:pPr>
            <a:r>
              <a:rPr lang="es-ES" sz="1100" dirty="0"/>
              <a:t>Creación de paletas de color</a:t>
            </a:r>
            <a:endParaRPr sz="1100" dirty="0"/>
          </a:p>
          <a:p>
            <a:pPr marL="90236" indent="-90236">
              <a:spcBef>
                <a:spcPts val="300"/>
              </a:spcBef>
              <a:buSzPct val="100000"/>
              <a:buChar char="•"/>
              <a:defRPr sz="800" spc="0">
                <a:solidFill>
                  <a:srgbClr val="081E5C"/>
                </a:solidFill>
              </a:defRPr>
            </a:pPr>
            <a:endParaRPr b="1" i="1" dirty="0">
              <a:solidFill>
                <a:srgbClr val="808080"/>
              </a:solidFill>
              <a:latin typeface="+mj-lt"/>
              <a:ea typeface="+mj-ea"/>
              <a:cs typeface="+mj-cs"/>
              <a:sym typeface="Calibri"/>
            </a:endParaRPr>
          </a:p>
          <a:p>
            <a:pPr marL="90236" indent="-90236">
              <a:spcBef>
                <a:spcPts val="300"/>
              </a:spcBef>
              <a:buSzPct val="100000"/>
              <a:buChar char="•"/>
              <a:defRPr sz="800" spc="0">
                <a:solidFill>
                  <a:srgbClr val="081E5C"/>
                </a:solidFill>
              </a:defRPr>
            </a:pPr>
            <a:endParaRPr b="1" i="1" dirty="0">
              <a:solidFill>
                <a:srgbClr val="808080"/>
              </a:solidFill>
              <a:latin typeface="+mj-lt"/>
              <a:ea typeface="+mj-ea"/>
              <a:cs typeface="+mj-cs"/>
              <a:sym typeface="Calibri"/>
            </a:endParaRPr>
          </a:p>
          <a:p>
            <a:pPr marL="90236" indent="-90236">
              <a:spcBef>
                <a:spcPts val="300"/>
              </a:spcBef>
              <a:buSzPct val="100000"/>
              <a:buChar char="•"/>
              <a:defRPr sz="800" spc="0">
                <a:solidFill>
                  <a:srgbClr val="081E5C"/>
                </a:solidFill>
              </a:defRPr>
            </a:pPr>
            <a:endParaRPr b="1" i="1" dirty="0">
              <a:solidFill>
                <a:srgbClr val="808080"/>
              </a:solidFill>
              <a:latin typeface="+mj-lt"/>
              <a:ea typeface="+mj-ea"/>
              <a:cs typeface="+mj-cs"/>
              <a:sym typeface="Calibri"/>
            </a:endParaRPr>
          </a:p>
          <a:p>
            <a:pPr marL="90236" indent="-90236">
              <a:spcBef>
                <a:spcPts val="300"/>
              </a:spcBef>
              <a:buSzPct val="100000"/>
              <a:buChar char="•"/>
              <a:defRPr sz="800" spc="0">
                <a:solidFill>
                  <a:srgbClr val="081E5C"/>
                </a:solidFill>
              </a:defRPr>
            </a:pPr>
            <a:endParaRPr b="1" i="1" dirty="0">
              <a:solidFill>
                <a:srgbClr val="808080"/>
              </a:solidFill>
              <a:latin typeface="+mj-lt"/>
              <a:ea typeface="+mj-ea"/>
              <a:cs typeface="+mj-cs"/>
              <a:sym typeface="Calibri"/>
            </a:endParaRPr>
          </a:p>
          <a:p>
            <a:pPr marL="90236" indent="-90236">
              <a:spcBef>
                <a:spcPts val="300"/>
              </a:spcBef>
              <a:buSzPct val="100000"/>
              <a:buChar char="•"/>
              <a:defRPr sz="800" spc="0">
                <a:solidFill>
                  <a:srgbClr val="081E5C"/>
                </a:solidFill>
              </a:defRPr>
            </a:pPr>
            <a:endParaRPr b="1" i="1" dirty="0">
              <a:solidFill>
                <a:srgbClr val="808080"/>
              </a:solidFill>
              <a:latin typeface="+mj-lt"/>
              <a:ea typeface="+mj-ea"/>
              <a:cs typeface="+mj-cs"/>
              <a:sym typeface="Calibri"/>
            </a:endParaRPr>
          </a:p>
          <a:p>
            <a:pPr marL="90236" indent="-90236">
              <a:spcBef>
                <a:spcPts val="300"/>
              </a:spcBef>
              <a:buSzPct val="100000"/>
              <a:buChar char="•"/>
              <a:defRPr sz="800" spc="0">
                <a:solidFill>
                  <a:srgbClr val="081E5C"/>
                </a:solidFill>
              </a:defRPr>
            </a:pPr>
            <a:endParaRPr b="1" i="1" dirty="0">
              <a:solidFill>
                <a:srgbClr val="808080"/>
              </a:solidFill>
              <a:latin typeface="+mj-lt"/>
              <a:ea typeface="+mj-ea"/>
              <a:cs typeface="+mj-cs"/>
              <a:sym typeface="Calibri"/>
            </a:endParaRPr>
          </a:p>
          <a:p>
            <a:pPr marL="90236" indent="-90236">
              <a:spcBef>
                <a:spcPts val="300"/>
              </a:spcBef>
              <a:buSzPct val="100000"/>
              <a:buChar char="•"/>
              <a:defRPr sz="800" spc="0">
                <a:solidFill>
                  <a:srgbClr val="081E5C"/>
                </a:solidFill>
              </a:defRPr>
            </a:pPr>
            <a:r>
              <a:rPr lang="es-ES" sz="1100" dirty="0"/>
              <a:t>Rápida creación de colecciones localmente</a:t>
            </a:r>
            <a:br>
              <a:rPr dirty="0"/>
            </a:br>
            <a:endParaRPr dirty="0"/>
          </a:p>
          <a:p>
            <a:pPr marL="90236" indent="-90236">
              <a:spcBef>
                <a:spcPts val="300"/>
              </a:spcBef>
              <a:buSzPct val="100000"/>
              <a:buChar char="•"/>
              <a:defRPr sz="800" spc="0">
                <a:solidFill>
                  <a:srgbClr val="081E5C"/>
                </a:solidFill>
              </a:defRPr>
            </a:pPr>
            <a:endParaRPr b="1" i="1" dirty="0">
              <a:solidFill>
                <a:srgbClr val="808080"/>
              </a:solidFill>
              <a:latin typeface="+mj-lt"/>
              <a:ea typeface="+mj-ea"/>
              <a:cs typeface="+mj-cs"/>
              <a:sym typeface="Calibri"/>
            </a:endParaRPr>
          </a:p>
          <a:p>
            <a:pPr marL="90236" indent="-90236">
              <a:spcBef>
                <a:spcPts val="300"/>
              </a:spcBef>
              <a:buSzPct val="100000"/>
              <a:buChar char="•"/>
              <a:defRPr sz="800" spc="0">
                <a:solidFill>
                  <a:srgbClr val="081E5C"/>
                </a:solidFill>
              </a:defRPr>
            </a:pPr>
            <a:endParaRPr b="1" i="1" dirty="0">
              <a:solidFill>
                <a:srgbClr val="808080"/>
              </a:solidFill>
              <a:latin typeface="+mj-lt"/>
              <a:ea typeface="+mj-ea"/>
              <a:cs typeface="+mj-cs"/>
              <a:sym typeface="Calibri"/>
            </a:endParaRPr>
          </a:p>
          <a:p>
            <a:pPr marL="90236" indent="-90236">
              <a:spcBef>
                <a:spcPts val="300"/>
              </a:spcBef>
              <a:buSzPct val="100000"/>
              <a:buChar char="•"/>
              <a:defRPr sz="800" spc="0">
                <a:solidFill>
                  <a:srgbClr val="081E5C"/>
                </a:solidFill>
              </a:defRPr>
            </a:pPr>
            <a:endParaRPr b="1" i="1" dirty="0">
              <a:solidFill>
                <a:srgbClr val="808080"/>
              </a:solidFill>
              <a:latin typeface="+mj-lt"/>
              <a:ea typeface="+mj-ea"/>
              <a:cs typeface="+mj-cs"/>
              <a:sym typeface="Calibri"/>
            </a:endParaRPr>
          </a:p>
          <a:p>
            <a:pPr marL="90236" indent="-90236">
              <a:spcBef>
                <a:spcPts val="300"/>
              </a:spcBef>
              <a:buSzPct val="100000"/>
              <a:buChar char="•"/>
              <a:defRPr sz="800" spc="0">
                <a:solidFill>
                  <a:srgbClr val="081E5C"/>
                </a:solidFill>
              </a:defRPr>
            </a:pPr>
            <a:endParaRPr b="1" i="1" dirty="0">
              <a:solidFill>
                <a:srgbClr val="808080"/>
              </a:solidFill>
              <a:latin typeface="+mj-lt"/>
              <a:ea typeface="+mj-ea"/>
              <a:cs typeface="+mj-cs"/>
              <a:sym typeface="Calibri"/>
            </a:endParaRPr>
          </a:p>
          <a:p>
            <a:pPr marL="90236" indent="-90236">
              <a:spcBef>
                <a:spcPts val="300"/>
              </a:spcBef>
              <a:buSzPct val="100000"/>
              <a:buChar char="•"/>
              <a:defRPr sz="800" spc="0">
                <a:solidFill>
                  <a:srgbClr val="081E5C"/>
                </a:solidFill>
              </a:defRPr>
            </a:pPr>
            <a:endParaRPr b="1" i="1" dirty="0">
              <a:solidFill>
                <a:srgbClr val="808080"/>
              </a:solidFill>
              <a:latin typeface="+mj-lt"/>
              <a:ea typeface="+mj-ea"/>
              <a:cs typeface="+mj-cs"/>
              <a:sym typeface="Calibri"/>
            </a:endParaRPr>
          </a:p>
          <a:p>
            <a:pPr marL="90236" indent="-90236">
              <a:spcBef>
                <a:spcPts val="300"/>
              </a:spcBef>
              <a:buSzPct val="100000"/>
              <a:buChar char="•"/>
              <a:defRPr sz="800" spc="0">
                <a:solidFill>
                  <a:srgbClr val="081E5C"/>
                </a:solidFill>
              </a:defRPr>
            </a:pPr>
            <a:endParaRPr b="1" i="1" dirty="0">
              <a:solidFill>
                <a:srgbClr val="808080"/>
              </a:solidFill>
              <a:latin typeface="+mj-lt"/>
              <a:ea typeface="+mj-ea"/>
              <a:cs typeface="+mj-cs"/>
              <a:sym typeface="Calibri"/>
            </a:endParaRPr>
          </a:p>
          <a:p>
            <a:pPr marL="171450" indent="-171450">
              <a:spcBef>
                <a:spcPts val="300"/>
              </a:spcBef>
              <a:buSzPct val="100000"/>
              <a:buFont typeface="Arial" pitchFamily="34" charset="0"/>
              <a:buChar char="•"/>
              <a:defRPr sz="800" spc="0">
                <a:solidFill>
                  <a:srgbClr val="081E5C"/>
                </a:solidFill>
              </a:defRPr>
            </a:pPr>
            <a:r>
              <a:rPr sz="1000" dirty="0"/>
              <a:t> </a:t>
            </a:r>
            <a:r>
              <a:rPr lang="es-ES" sz="1000" dirty="0"/>
              <a:t>Optimización de nuevos procesos de tintura y acabado</a:t>
            </a:r>
          </a:p>
          <a:p>
            <a:pPr marL="171450" indent="-171450">
              <a:spcBef>
                <a:spcPts val="300"/>
              </a:spcBef>
              <a:buSzPct val="100000"/>
              <a:buFont typeface="Arial" pitchFamily="34" charset="0"/>
              <a:buChar char="•"/>
              <a:defRPr sz="800" spc="0">
                <a:solidFill>
                  <a:srgbClr val="081E5C"/>
                </a:solidFill>
              </a:defRPr>
            </a:pPr>
            <a:r>
              <a:rPr lang="es-ES" sz="1000" dirty="0"/>
              <a:t>Realización de accesorios a juego</a:t>
            </a:r>
            <a:endParaRPr sz="1000" dirty="0"/>
          </a:p>
        </p:txBody>
      </p:sp>
      <p:pic>
        <p:nvPicPr>
          <p:cNvPr id="661" name="Picture 6" descr="Picture 6"/>
          <p:cNvPicPr>
            <a:picLocks noChangeAspect="1"/>
          </p:cNvPicPr>
          <p:nvPr/>
        </p:nvPicPr>
        <p:blipFill>
          <a:blip r:embed="rId2"/>
          <a:srcRect l="8912" r="8572"/>
          <a:stretch>
            <a:fillRect/>
          </a:stretch>
        </p:blipFill>
        <p:spPr>
          <a:xfrm>
            <a:off x="2268124" y="885135"/>
            <a:ext cx="964414" cy="851619"/>
          </a:xfrm>
          <a:prstGeom prst="rect">
            <a:avLst/>
          </a:prstGeom>
          <a:ln w="12700">
            <a:miter lim="400000"/>
          </a:ln>
        </p:spPr>
      </p:pic>
      <p:pic>
        <p:nvPicPr>
          <p:cNvPr id="662" name="Picture 8" descr="Picture 8"/>
          <p:cNvPicPr>
            <a:picLocks noChangeAspect="1"/>
          </p:cNvPicPr>
          <p:nvPr/>
        </p:nvPicPr>
        <p:blipFill>
          <a:blip r:embed="rId3"/>
          <a:srcRect l="12345" r="7597"/>
          <a:stretch>
            <a:fillRect/>
          </a:stretch>
        </p:blipFill>
        <p:spPr>
          <a:xfrm>
            <a:off x="2268123" y="2364321"/>
            <a:ext cx="1039705" cy="835441"/>
          </a:xfrm>
          <a:prstGeom prst="rect">
            <a:avLst/>
          </a:prstGeom>
          <a:ln w="12700">
            <a:miter lim="400000"/>
          </a:ln>
        </p:spPr>
      </p:pic>
      <p:sp>
        <p:nvSpPr>
          <p:cNvPr id="663" name="ZoneTexte 6"/>
          <p:cNvSpPr txBox="1"/>
          <p:nvPr/>
        </p:nvSpPr>
        <p:spPr>
          <a:xfrm>
            <a:off x="3483593" y="657209"/>
            <a:ext cx="2191206" cy="31854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80210" indent="-80210">
              <a:spcBef>
                <a:spcPts val="300"/>
              </a:spcBef>
              <a:buSzPct val="100000"/>
              <a:buChar char="•"/>
              <a:defRPr sz="800" spc="0">
                <a:solidFill>
                  <a:srgbClr val="081E5C"/>
                </a:solidFill>
              </a:defRPr>
            </a:pPr>
            <a:r>
              <a:rPr lang="es-ES" sz="1100" dirty="0">
                <a:solidFill>
                  <a:srgbClr val="091E5D"/>
                </a:solidFill>
              </a:rPr>
              <a:t>Tejidos sostenibles</a:t>
            </a:r>
            <a:r>
              <a:rPr sz="1100" dirty="0">
                <a:solidFill>
                  <a:srgbClr val="091E5D"/>
                </a:solidFill>
              </a:rPr>
              <a:t>:</a:t>
            </a:r>
            <a:r>
              <a:rPr lang="en-US" sz="1100" dirty="0">
                <a:solidFill>
                  <a:srgbClr val="091E5D"/>
                </a:solidFill>
              </a:rPr>
              <a:t> “</a:t>
            </a:r>
            <a:r>
              <a:rPr lang="es-ES" sz="1100" dirty="0">
                <a:solidFill>
                  <a:srgbClr val="091E5D"/>
                </a:solidFill>
              </a:rPr>
              <a:t>tintes naturales</a:t>
            </a:r>
            <a:r>
              <a:rPr lang="en-US" sz="1100" dirty="0">
                <a:solidFill>
                  <a:srgbClr val="091E5D"/>
                </a:solidFill>
              </a:rPr>
              <a:t>"</a:t>
            </a:r>
            <a:br>
              <a:rPr dirty="0">
                <a:solidFill>
                  <a:srgbClr val="091E5D"/>
                </a:solidFill>
              </a:rPr>
            </a:br>
            <a:endParaRPr dirty="0">
              <a:solidFill>
                <a:srgbClr val="091E5D"/>
              </a:solidFill>
            </a:endParaRPr>
          </a:p>
          <a:p>
            <a:pPr marL="80210" indent="-80210">
              <a:spcBef>
                <a:spcPts val="300"/>
              </a:spcBef>
              <a:buSzPct val="100000"/>
              <a:buChar char="•"/>
              <a:defRPr sz="800" spc="0">
                <a:solidFill>
                  <a:srgbClr val="081E5C"/>
                </a:solidFill>
              </a:defRPr>
            </a:pPr>
            <a:endParaRPr dirty="0">
              <a:solidFill>
                <a:srgbClr val="091E5D"/>
              </a:solidFill>
            </a:endParaRPr>
          </a:p>
          <a:p>
            <a:pPr marL="80210" indent="-80210">
              <a:spcBef>
                <a:spcPts val="300"/>
              </a:spcBef>
              <a:buSzPct val="100000"/>
              <a:buChar char="•"/>
              <a:defRPr sz="800" spc="0">
                <a:solidFill>
                  <a:srgbClr val="081E5C"/>
                </a:solidFill>
              </a:defRPr>
            </a:pPr>
            <a:endParaRPr dirty="0">
              <a:solidFill>
                <a:srgbClr val="091E5D"/>
              </a:solidFill>
            </a:endParaRPr>
          </a:p>
          <a:p>
            <a:pPr marL="80210" indent="-80210">
              <a:spcBef>
                <a:spcPts val="300"/>
              </a:spcBef>
              <a:buSzPct val="100000"/>
              <a:buChar char="•"/>
              <a:defRPr sz="800" spc="0">
                <a:solidFill>
                  <a:srgbClr val="081E5C"/>
                </a:solidFill>
              </a:defRPr>
            </a:pPr>
            <a:endParaRPr dirty="0">
              <a:solidFill>
                <a:srgbClr val="091E5D"/>
              </a:solidFill>
            </a:endParaRPr>
          </a:p>
          <a:p>
            <a:pPr marL="80210" indent="-80210">
              <a:spcBef>
                <a:spcPts val="300"/>
              </a:spcBef>
              <a:buSzPct val="100000"/>
              <a:buChar char="•"/>
              <a:defRPr sz="800" spc="0">
                <a:solidFill>
                  <a:srgbClr val="081E5C"/>
                </a:solidFill>
              </a:defRPr>
            </a:pPr>
            <a:endParaRPr dirty="0">
              <a:solidFill>
                <a:srgbClr val="091E5D"/>
              </a:solidFill>
            </a:endParaRPr>
          </a:p>
          <a:p>
            <a:pPr marL="80210" indent="-80210">
              <a:spcBef>
                <a:spcPts val="300"/>
              </a:spcBef>
              <a:buSzPct val="100000"/>
              <a:buChar char="•"/>
              <a:defRPr sz="800" spc="0">
                <a:solidFill>
                  <a:srgbClr val="081E5C"/>
                </a:solidFill>
              </a:defRPr>
            </a:pPr>
            <a:endParaRPr dirty="0">
              <a:solidFill>
                <a:srgbClr val="091E5D"/>
              </a:solidFill>
            </a:endParaRPr>
          </a:p>
          <a:p>
            <a:pPr>
              <a:buSzPct val="100000"/>
              <a:defRPr sz="800" b="1" i="1">
                <a:solidFill>
                  <a:srgbClr val="808080"/>
                </a:solidFill>
              </a:defRPr>
            </a:pPr>
            <a:endParaRPr lang="es-ES" sz="600" dirty="0">
              <a:solidFill>
                <a:schemeClr val="accent1">
                  <a:lumMod val="50000"/>
                </a:schemeClr>
              </a:solidFill>
            </a:endParaRPr>
          </a:p>
          <a:p>
            <a:pPr>
              <a:buSzPct val="100000"/>
              <a:defRPr sz="800" b="1" i="1">
                <a:solidFill>
                  <a:srgbClr val="808080"/>
                </a:solidFill>
              </a:defRPr>
            </a:pPr>
            <a:r>
              <a:rPr lang="es-ES" sz="900" dirty="0">
                <a:solidFill>
                  <a:schemeClr val="accent1">
                    <a:lumMod val="50000"/>
                  </a:schemeClr>
                </a:solidFill>
              </a:rPr>
              <a:t>De hecho, las nuevas funcionalidades proporcionadas por la tintura y el acabado incluyen en particular: retardante de llama</a:t>
            </a:r>
            <a:endParaRPr lang="fr-FR" sz="900" dirty="0">
              <a:solidFill>
                <a:schemeClr val="accent1">
                  <a:lumMod val="50000"/>
                </a:schemeClr>
              </a:solidFill>
            </a:endParaRPr>
          </a:p>
          <a:p>
            <a:pPr>
              <a:buSzPct val="100000"/>
              <a:defRPr sz="800" b="1" i="1">
                <a:solidFill>
                  <a:srgbClr val="808080"/>
                </a:solidFill>
              </a:defRPr>
            </a:pPr>
            <a:br>
              <a:rPr sz="1000" b="0" dirty="0">
                <a:solidFill>
                  <a:srgbClr val="091E5D"/>
                </a:solidFill>
              </a:rPr>
            </a:br>
            <a:endParaRPr sz="1000" b="0" dirty="0">
              <a:solidFill>
                <a:srgbClr val="091E5D"/>
              </a:solidFill>
            </a:endParaRPr>
          </a:p>
          <a:p>
            <a:pPr marL="80210" indent="-80210">
              <a:spcBef>
                <a:spcPts val="300"/>
              </a:spcBef>
              <a:buSzPct val="100000"/>
              <a:buChar char="•"/>
              <a:defRPr sz="800" spc="0">
                <a:solidFill>
                  <a:srgbClr val="081E5C"/>
                </a:solidFill>
              </a:defRPr>
            </a:pPr>
            <a:endParaRPr dirty="0">
              <a:solidFill>
                <a:srgbClr val="091E5D"/>
              </a:solidFill>
            </a:endParaRPr>
          </a:p>
          <a:p>
            <a:pPr marL="80210" indent="-80210">
              <a:spcBef>
                <a:spcPts val="300"/>
              </a:spcBef>
              <a:buSzPct val="100000"/>
              <a:buChar char="•"/>
              <a:defRPr sz="800" spc="0">
                <a:solidFill>
                  <a:srgbClr val="081E5C"/>
                </a:solidFill>
              </a:defRPr>
            </a:pPr>
            <a:endParaRPr dirty="0">
              <a:solidFill>
                <a:srgbClr val="091E5D"/>
              </a:solidFill>
            </a:endParaRPr>
          </a:p>
          <a:p>
            <a:pPr marL="80210" indent="-80210">
              <a:spcBef>
                <a:spcPts val="300"/>
              </a:spcBef>
              <a:buSzPct val="100000"/>
              <a:buChar char="•"/>
              <a:defRPr sz="800" spc="0">
                <a:solidFill>
                  <a:srgbClr val="081E5C"/>
                </a:solidFill>
              </a:defRPr>
            </a:pPr>
            <a:endParaRPr dirty="0">
              <a:solidFill>
                <a:srgbClr val="091E5D"/>
              </a:solidFill>
            </a:endParaRPr>
          </a:p>
          <a:p>
            <a:pPr marL="80210" indent="-80210">
              <a:spcBef>
                <a:spcPts val="300"/>
              </a:spcBef>
              <a:buSzPct val="100000"/>
              <a:buChar char="•"/>
              <a:defRPr sz="800" spc="0">
                <a:solidFill>
                  <a:srgbClr val="081E5C"/>
                </a:solidFill>
              </a:defRPr>
            </a:pPr>
            <a:endParaRPr sz="1000" dirty="0">
              <a:solidFill>
                <a:srgbClr val="091E5D"/>
              </a:solidFill>
            </a:endParaRPr>
          </a:p>
          <a:p>
            <a:pPr marL="80210" indent="-80210">
              <a:spcBef>
                <a:spcPts val="300"/>
              </a:spcBef>
              <a:buSzPct val="100000"/>
              <a:buChar char="•"/>
              <a:defRPr sz="800" spc="0">
                <a:solidFill>
                  <a:srgbClr val="081E5C"/>
                </a:solidFill>
              </a:defRPr>
            </a:pPr>
            <a:endParaRPr sz="1000" dirty="0">
              <a:solidFill>
                <a:srgbClr val="091E5D"/>
              </a:solidFill>
            </a:endParaRPr>
          </a:p>
        </p:txBody>
      </p:sp>
      <p:pic>
        <p:nvPicPr>
          <p:cNvPr id="664" name="Picture 4" descr="Picture 4"/>
          <p:cNvPicPr>
            <a:picLocks noChangeAspect="1"/>
          </p:cNvPicPr>
          <p:nvPr/>
        </p:nvPicPr>
        <p:blipFill>
          <a:blip r:embed="rId4"/>
          <a:stretch>
            <a:fillRect/>
          </a:stretch>
        </p:blipFill>
        <p:spPr>
          <a:xfrm>
            <a:off x="3554007" y="1067183"/>
            <a:ext cx="662190" cy="520026"/>
          </a:xfrm>
          <a:prstGeom prst="rect">
            <a:avLst/>
          </a:prstGeom>
          <a:ln w="12700">
            <a:miter lim="400000"/>
          </a:ln>
        </p:spPr>
      </p:pic>
      <p:pic>
        <p:nvPicPr>
          <p:cNvPr id="665" name="Picture 5" descr="Picture 5"/>
          <p:cNvPicPr>
            <a:picLocks noChangeAspect="1"/>
          </p:cNvPicPr>
          <p:nvPr/>
        </p:nvPicPr>
        <p:blipFill>
          <a:blip r:embed="rId5"/>
          <a:stretch>
            <a:fillRect/>
          </a:stretch>
        </p:blipFill>
        <p:spPr>
          <a:xfrm>
            <a:off x="5107785" y="1602969"/>
            <a:ext cx="529448" cy="375051"/>
          </a:xfrm>
          <a:prstGeom prst="rect">
            <a:avLst/>
          </a:prstGeom>
          <a:ln w="12700">
            <a:miter lim="400000"/>
          </a:ln>
        </p:spPr>
      </p:pic>
      <p:pic>
        <p:nvPicPr>
          <p:cNvPr id="666" name="Picture 6" descr="Picture 6"/>
          <p:cNvPicPr>
            <a:picLocks noChangeAspect="1"/>
          </p:cNvPicPr>
          <p:nvPr/>
        </p:nvPicPr>
        <p:blipFill>
          <a:blip r:embed="rId6"/>
          <a:stretch>
            <a:fillRect/>
          </a:stretch>
        </p:blipFill>
        <p:spPr>
          <a:xfrm>
            <a:off x="4518421" y="1602969"/>
            <a:ext cx="589365" cy="375051"/>
          </a:xfrm>
          <a:prstGeom prst="rect">
            <a:avLst/>
          </a:prstGeom>
          <a:ln w="12700">
            <a:miter lim="400000"/>
          </a:ln>
        </p:spPr>
      </p:pic>
      <p:pic>
        <p:nvPicPr>
          <p:cNvPr id="667" name="Picture 7" descr="Picture 7"/>
          <p:cNvPicPr>
            <a:picLocks noChangeAspect="1"/>
          </p:cNvPicPr>
          <p:nvPr/>
        </p:nvPicPr>
        <p:blipFill>
          <a:blip r:embed="rId7"/>
          <a:stretch>
            <a:fillRect/>
          </a:stretch>
        </p:blipFill>
        <p:spPr>
          <a:xfrm>
            <a:off x="3525894" y="4201156"/>
            <a:ext cx="684611" cy="628764"/>
          </a:xfrm>
          <a:prstGeom prst="rect">
            <a:avLst/>
          </a:prstGeom>
          <a:ln w="12700">
            <a:miter lim="400000"/>
          </a:ln>
        </p:spPr>
      </p:pic>
      <p:pic>
        <p:nvPicPr>
          <p:cNvPr id="668" name="Picture 7" descr="Picture 7"/>
          <p:cNvPicPr>
            <a:picLocks noChangeAspect="1"/>
          </p:cNvPicPr>
          <p:nvPr/>
        </p:nvPicPr>
        <p:blipFill>
          <a:blip r:embed="rId8"/>
          <a:stretch>
            <a:fillRect/>
          </a:stretch>
        </p:blipFill>
        <p:spPr>
          <a:xfrm>
            <a:off x="4864903" y="4184934"/>
            <a:ext cx="705446" cy="661208"/>
          </a:xfrm>
          <a:prstGeom prst="rect">
            <a:avLst/>
          </a:prstGeom>
          <a:ln w="12700">
            <a:miter lim="400000"/>
          </a:ln>
        </p:spPr>
      </p:pic>
      <p:pic>
        <p:nvPicPr>
          <p:cNvPr id="669" name="Picture 8" descr="Picture 8"/>
          <p:cNvPicPr>
            <a:picLocks noChangeAspect="1"/>
          </p:cNvPicPr>
          <p:nvPr/>
        </p:nvPicPr>
        <p:blipFill>
          <a:blip r:embed="rId9"/>
          <a:stretch>
            <a:fillRect/>
          </a:stretch>
        </p:blipFill>
        <p:spPr>
          <a:xfrm>
            <a:off x="4203069" y="4184315"/>
            <a:ext cx="683857" cy="662445"/>
          </a:xfrm>
          <a:prstGeom prst="rect">
            <a:avLst/>
          </a:prstGeom>
          <a:ln w="12700">
            <a:miter lim="400000"/>
          </a:ln>
        </p:spPr>
      </p:pic>
      <p:sp>
        <p:nvSpPr>
          <p:cNvPr id="670" name="Flèche vers le bas 24"/>
          <p:cNvSpPr/>
          <p:nvPr/>
        </p:nvSpPr>
        <p:spPr>
          <a:xfrm>
            <a:off x="6785125" y="2393633"/>
            <a:ext cx="364256" cy="535962"/>
          </a:xfrm>
          <a:custGeom>
            <a:avLst/>
            <a:gdLst/>
            <a:ahLst/>
            <a:cxnLst>
              <a:cxn ang="0">
                <a:pos x="wd2" y="hd2"/>
              </a:cxn>
              <a:cxn ang="5400000">
                <a:pos x="wd2" y="hd2"/>
              </a:cxn>
              <a:cxn ang="10800000">
                <a:pos x="wd2" y="hd2"/>
              </a:cxn>
              <a:cxn ang="16200000">
                <a:pos x="wd2" y="hd2"/>
              </a:cxn>
            </a:cxnLst>
            <a:rect l="0" t="0" r="r" b="b"/>
            <a:pathLst>
              <a:path w="21600" h="21600" extrusionOk="0">
                <a:moveTo>
                  <a:pt x="0" y="14386"/>
                </a:moveTo>
                <a:lnTo>
                  <a:pt x="5400" y="14386"/>
                </a:lnTo>
                <a:lnTo>
                  <a:pt x="5400" y="0"/>
                </a:lnTo>
                <a:lnTo>
                  <a:pt x="16200" y="0"/>
                </a:lnTo>
                <a:lnTo>
                  <a:pt x="16200" y="14386"/>
                </a:lnTo>
                <a:lnTo>
                  <a:pt x="21600" y="14386"/>
                </a:lnTo>
                <a:lnTo>
                  <a:pt x="10800" y="21600"/>
                </a:lnTo>
                <a:close/>
              </a:path>
            </a:pathLst>
          </a:custGeom>
          <a:solidFill>
            <a:srgbClr val="D0CECE"/>
          </a:solidFill>
          <a:ln w="25400">
            <a:solidFill>
              <a:srgbClr val="D0CECE"/>
            </a:solidFill>
            <a:miter/>
          </a:ln>
        </p:spPr>
        <p:txBody>
          <a:bodyPr lIns="45719" rIns="45719" anchor="ctr"/>
          <a:lstStyle/>
          <a:p>
            <a:pPr algn="ctr">
              <a:defRPr sz="1300">
                <a:solidFill>
                  <a:srgbClr val="FFFFFF"/>
                </a:solidFill>
              </a:defRPr>
            </a:pPr>
            <a:endParaRPr/>
          </a:p>
        </p:txBody>
      </p:sp>
      <p:sp>
        <p:nvSpPr>
          <p:cNvPr id="671" name="ZoneTexte 1"/>
          <p:cNvSpPr txBox="1"/>
          <p:nvPr/>
        </p:nvSpPr>
        <p:spPr>
          <a:xfrm>
            <a:off x="5767290" y="3035638"/>
            <a:ext cx="2382319" cy="8617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ctr">
              <a:defRPr sz="900" b="1">
                <a:solidFill>
                  <a:schemeClr val="accent6"/>
                </a:solidFill>
                <a:latin typeface="+mj-lt"/>
                <a:ea typeface="+mj-ea"/>
                <a:cs typeface="+mj-cs"/>
                <a:sym typeface="Calibri"/>
              </a:defRPr>
            </a:lvl1pPr>
          </a:lstStyle>
          <a:p>
            <a:pPr algn="l"/>
            <a:r>
              <a:rPr lang="es-ES" sz="1000" u="sng" dirty="0">
                <a:solidFill>
                  <a:schemeClr val="accent6">
                    <a:lumMod val="50000"/>
                  </a:schemeClr>
                </a:solidFill>
                <a:latin typeface="Arial"/>
                <a:ea typeface="Arial"/>
                <a:cs typeface="Arial"/>
                <a:sym typeface="Arial"/>
              </a:rPr>
              <a:t>Transferencia de tecnología a través de alianzas Euro Mediterráneas  para una producción textil sostenible, más limpia y eficiente en el uso de recursos</a:t>
            </a:r>
            <a:endParaRPr sz="1000" u="sng" dirty="0">
              <a:solidFill>
                <a:schemeClr val="accent6">
                  <a:lumMod val="50000"/>
                </a:schemeClr>
              </a:solidFill>
              <a:latin typeface="Arial"/>
              <a:ea typeface="Arial"/>
              <a:cs typeface="Arial"/>
              <a:sym typeface="Arial"/>
            </a:endParaRPr>
          </a:p>
        </p:txBody>
      </p:sp>
      <p:sp>
        <p:nvSpPr>
          <p:cNvPr id="672" name="ZoneTexte 4"/>
          <p:cNvSpPr txBox="1"/>
          <p:nvPr/>
        </p:nvSpPr>
        <p:spPr>
          <a:xfrm>
            <a:off x="3482339" y="3221058"/>
            <a:ext cx="2191205" cy="6232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spcBef>
                <a:spcPts val="300"/>
              </a:spcBef>
              <a:defRPr sz="600" spc="0">
                <a:solidFill>
                  <a:srgbClr val="081E5C"/>
                </a:solidFill>
              </a:defRPr>
            </a:lvl1pPr>
          </a:lstStyle>
          <a:p>
            <a:r>
              <a:rPr lang="fr-FR" sz="1000" dirty="0">
                <a:solidFill>
                  <a:schemeClr val="accent1">
                    <a:lumMod val="50000"/>
                  </a:schemeClr>
                </a:solidFill>
              </a:rPr>
              <a:t>Textiles confortables-  </a:t>
            </a:r>
            <a:r>
              <a:rPr lang="fr-FR" sz="1000" dirty="0" err="1">
                <a:solidFill>
                  <a:schemeClr val="accent1">
                    <a:lumMod val="50000"/>
                  </a:schemeClr>
                </a:solidFill>
              </a:rPr>
              <a:t>termocromado</a:t>
            </a:r>
            <a:endParaRPr lang="fr-FR" sz="1000" dirty="0">
              <a:solidFill>
                <a:srgbClr val="091E5D"/>
              </a:solidFill>
            </a:endParaRPr>
          </a:p>
          <a:p>
            <a:r>
              <a:rPr sz="1100" dirty="0" err="1"/>
              <a:t>Microencapsula</a:t>
            </a:r>
            <a:r>
              <a:rPr lang="es-ES" sz="1100" dirty="0" err="1"/>
              <a:t>ció</a:t>
            </a:r>
            <a:r>
              <a:rPr sz="1100" dirty="0"/>
              <a:t>n </a:t>
            </a:r>
            <a:r>
              <a:rPr lang="es-ES" sz="1100" dirty="0"/>
              <a:t>de olores, autolimpieza y cambios de color</a:t>
            </a:r>
            <a:endParaRPr sz="1100" dirty="0"/>
          </a:p>
        </p:txBody>
      </p:sp>
      <p:pic>
        <p:nvPicPr>
          <p:cNvPr id="675" name="Picture 4" descr="Picture 4"/>
          <p:cNvPicPr>
            <a:picLocks noChangeAspect="1"/>
          </p:cNvPicPr>
          <p:nvPr/>
        </p:nvPicPr>
        <p:blipFill>
          <a:blip r:embed="rId10"/>
          <a:stretch>
            <a:fillRect/>
          </a:stretch>
        </p:blipFill>
        <p:spPr>
          <a:xfrm>
            <a:off x="4822290" y="2661614"/>
            <a:ext cx="570871" cy="613402"/>
          </a:xfrm>
          <a:prstGeom prst="rect">
            <a:avLst/>
          </a:prstGeom>
          <a:ln w="12700">
            <a:miter lim="400000"/>
          </a:ln>
        </p:spPr>
      </p:pic>
      <p:pic>
        <p:nvPicPr>
          <p:cNvPr id="676" name="Picture 2" descr="Picture 2"/>
          <p:cNvPicPr>
            <a:picLocks noChangeAspect="1"/>
          </p:cNvPicPr>
          <p:nvPr/>
        </p:nvPicPr>
        <p:blipFill>
          <a:blip r:embed="rId11"/>
          <a:stretch>
            <a:fillRect/>
          </a:stretch>
        </p:blipFill>
        <p:spPr>
          <a:xfrm>
            <a:off x="4179547" y="1609678"/>
            <a:ext cx="321472" cy="321472"/>
          </a:xfrm>
          <a:prstGeom prst="rect">
            <a:avLst/>
          </a:prstGeom>
          <a:ln w="12700">
            <a:miter lim="400000"/>
          </a:ln>
        </p:spPr>
      </p:pic>
      <p:pic>
        <p:nvPicPr>
          <p:cNvPr id="677" name="Picture 6" descr="Picture 6"/>
          <p:cNvPicPr>
            <a:picLocks noChangeAspect="1"/>
          </p:cNvPicPr>
          <p:nvPr/>
        </p:nvPicPr>
        <p:blipFill>
          <a:blip r:embed="rId12"/>
          <a:stretch>
            <a:fillRect/>
          </a:stretch>
        </p:blipFill>
        <p:spPr>
          <a:xfrm>
            <a:off x="4250528" y="1067183"/>
            <a:ext cx="1390982" cy="482208"/>
          </a:xfrm>
          <a:prstGeom prst="rect">
            <a:avLst/>
          </a:prstGeom>
          <a:ln w="12700">
            <a:miter lim="400000"/>
          </a:ln>
        </p:spPr>
      </p:pic>
      <p:pic>
        <p:nvPicPr>
          <p:cNvPr id="678" name="Picture 3" descr="Picture 3"/>
          <p:cNvPicPr>
            <a:picLocks noChangeAspect="1"/>
          </p:cNvPicPr>
          <p:nvPr/>
        </p:nvPicPr>
        <p:blipFill>
          <a:blip r:embed="rId13"/>
          <a:stretch>
            <a:fillRect/>
          </a:stretch>
        </p:blipFill>
        <p:spPr>
          <a:xfrm>
            <a:off x="3483028" y="1609679"/>
            <a:ext cx="670274" cy="323724"/>
          </a:xfrm>
          <a:prstGeom prst="rect">
            <a:avLst/>
          </a:prstGeom>
          <a:ln w="12700">
            <a:miter lim="400000"/>
          </a:ln>
        </p:spPr>
      </p:pic>
      <p:pic>
        <p:nvPicPr>
          <p:cNvPr id="679" name="Picture 12" descr="Picture 12"/>
          <p:cNvPicPr>
            <a:picLocks noChangeAspect="1"/>
          </p:cNvPicPr>
          <p:nvPr/>
        </p:nvPicPr>
        <p:blipFill>
          <a:blip r:embed="rId14"/>
          <a:stretch>
            <a:fillRect/>
          </a:stretch>
        </p:blipFill>
        <p:spPr>
          <a:xfrm>
            <a:off x="1351567" y="2310743"/>
            <a:ext cx="862980" cy="894974"/>
          </a:xfrm>
          <a:prstGeom prst="rect">
            <a:avLst/>
          </a:prstGeom>
          <a:ln w="12700">
            <a:miter lim="400000"/>
          </a:ln>
        </p:spPr>
      </p:pic>
      <p:pic>
        <p:nvPicPr>
          <p:cNvPr id="680" name="Picture 3" descr="Picture 3"/>
          <p:cNvPicPr>
            <a:picLocks noChangeAspect="1"/>
          </p:cNvPicPr>
          <p:nvPr/>
        </p:nvPicPr>
        <p:blipFill>
          <a:blip r:embed="rId15"/>
          <a:stretch>
            <a:fillRect/>
          </a:stretch>
        </p:blipFill>
        <p:spPr>
          <a:xfrm>
            <a:off x="2508517" y="4033362"/>
            <a:ext cx="828626" cy="790961"/>
          </a:xfrm>
          <a:prstGeom prst="rect">
            <a:avLst/>
          </a:prstGeom>
          <a:ln w="12700">
            <a:miter lim="400000"/>
          </a:ln>
        </p:spPr>
      </p:pic>
      <p:pic>
        <p:nvPicPr>
          <p:cNvPr id="681" name="Image 39" descr="Image 39"/>
          <p:cNvPicPr>
            <a:picLocks noChangeAspect="1"/>
          </p:cNvPicPr>
          <p:nvPr/>
        </p:nvPicPr>
        <p:blipFill>
          <a:blip r:embed="rId16"/>
          <a:stretch>
            <a:fillRect/>
          </a:stretch>
        </p:blipFill>
        <p:spPr>
          <a:xfrm>
            <a:off x="1325172" y="4023022"/>
            <a:ext cx="514338" cy="790961"/>
          </a:xfrm>
          <a:prstGeom prst="rect">
            <a:avLst/>
          </a:prstGeom>
          <a:ln w="12700">
            <a:miter lim="400000"/>
          </a:ln>
        </p:spPr>
      </p:pic>
      <p:pic>
        <p:nvPicPr>
          <p:cNvPr id="682" name="Image 40" descr="Image 40"/>
          <p:cNvPicPr>
            <a:picLocks noChangeAspect="1"/>
          </p:cNvPicPr>
          <p:nvPr/>
        </p:nvPicPr>
        <p:blipFill>
          <a:blip r:embed="rId17"/>
          <a:stretch>
            <a:fillRect/>
          </a:stretch>
        </p:blipFill>
        <p:spPr>
          <a:xfrm>
            <a:off x="1840170" y="4031529"/>
            <a:ext cx="662190" cy="794627"/>
          </a:xfrm>
          <a:prstGeom prst="rect">
            <a:avLst/>
          </a:prstGeom>
          <a:ln w="12700">
            <a:miter lim="400000"/>
          </a:ln>
        </p:spPr>
      </p:pic>
      <p:pic>
        <p:nvPicPr>
          <p:cNvPr id="683" name="Picture 4" descr="Picture 4"/>
          <p:cNvPicPr>
            <a:picLocks noChangeAspect="1"/>
          </p:cNvPicPr>
          <p:nvPr/>
        </p:nvPicPr>
        <p:blipFill>
          <a:blip r:embed="rId18"/>
          <a:stretch>
            <a:fillRect/>
          </a:stretch>
        </p:blipFill>
        <p:spPr>
          <a:xfrm>
            <a:off x="1358328" y="879497"/>
            <a:ext cx="856219" cy="847813"/>
          </a:xfrm>
          <a:prstGeom prst="rect">
            <a:avLst/>
          </a:prstGeom>
          <a:ln w="12700">
            <a:miter lim="400000"/>
          </a:ln>
        </p:spPr>
      </p:pic>
      <p:pic>
        <p:nvPicPr>
          <p:cNvPr id="684" name="Picture 6" descr="Picture 6"/>
          <p:cNvPicPr>
            <a:picLocks noChangeAspect="1"/>
          </p:cNvPicPr>
          <p:nvPr/>
        </p:nvPicPr>
        <p:blipFill>
          <a:blip r:embed="rId19"/>
          <a:stretch>
            <a:fillRect/>
          </a:stretch>
        </p:blipFill>
        <p:spPr>
          <a:xfrm>
            <a:off x="3799792" y="2661613"/>
            <a:ext cx="897139" cy="597705"/>
          </a:xfrm>
          <a:prstGeom prst="rect">
            <a:avLst/>
          </a:prstGeom>
          <a:ln w="12700">
            <a:miter lim="400000"/>
          </a:ln>
        </p:spPr>
      </p:pic>
      <p:sp>
        <p:nvSpPr>
          <p:cNvPr id="685" name="ZoneTexte 6"/>
          <p:cNvSpPr txBox="1"/>
          <p:nvPr/>
        </p:nvSpPr>
        <p:spPr>
          <a:xfrm>
            <a:off x="5857013" y="656083"/>
            <a:ext cx="2292596" cy="24621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90236" indent="-90236">
              <a:lnSpc>
                <a:spcPct val="120000"/>
              </a:lnSpc>
              <a:spcBef>
                <a:spcPts val="300"/>
              </a:spcBef>
              <a:buSzPct val="100000"/>
              <a:buChar char="•"/>
              <a:defRPr sz="800" spc="0">
                <a:solidFill>
                  <a:srgbClr val="081E5C"/>
                </a:solidFill>
              </a:defRPr>
            </a:pPr>
            <a:r>
              <a:rPr lang="es-ES" sz="1100" b="1" dirty="0"/>
              <a:t>Mejora de la cadena de valor:</a:t>
            </a:r>
          </a:p>
          <a:p>
            <a:pPr>
              <a:lnSpc>
                <a:spcPct val="120000"/>
              </a:lnSpc>
              <a:spcBef>
                <a:spcPts val="300"/>
              </a:spcBef>
              <a:buSzPct val="100000"/>
              <a:defRPr sz="800" spc="0">
                <a:solidFill>
                  <a:srgbClr val="081E5C"/>
                </a:solidFill>
              </a:defRPr>
            </a:pPr>
            <a:r>
              <a:rPr lang="es-ES" sz="1000" dirty="0"/>
              <a:t>- Reciclaje: recuperación de residuos, ¡rehacer lo nuevo con lo viejo!</a:t>
            </a:r>
          </a:p>
          <a:p>
            <a:pPr>
              <a:lnSpc>
                <a:spcPct val="120000"/>
              </a:lnSpc>
              <a:spcBef>
                <a:spcPts val="300"/>
              </a:spcBef>
              <a:buSzPct val="100000"/>
              <a:defRPr sz="800" spc="0">
                <a:solidFill>
                  <a:srgbClr val="081E5C"/>
                </a:solidFill>
              </a:defRPr>
            </a:pPr>
            <a:r>
              <a:rPr lang="es-ES" sz="1000" dirty="0"/>
              <a:t>- Acabado de fibras recicladas: tintura de accesorios reciclados  que abre nuevos mercados para las pymes</a:t>
            </a:r>
          </a:p>
          <a:p>
            <a:pPr>
              <a:lnSpc>
                <a:spcPct val="120000"/>
              </a:lnSpc>
              <a:spcBef>
                <a:spcPts val="300"/>
              </a:spcBef>
              <a:buSzPct val="100000"/>
              <a:defRPr sz="800" spc="0">
                <a:solidFill>
                  <a:srgbClr val="081E5C"/>
                </a:solidFill>
              </a:defRPr>
            </a:pPr>
            <a:r>
              <a:rPr lang="es-ES" sz="1000" dirty="0"/>
              <a:t>- Reducción de los recursos utilizados en el acabado y reducción del daño al medio ambiente: </a:t>
            </a:r>
            <a:r>
              <a:rPr lang="es-ES" sz="1100" dirty="0">
                <a:solidFill>
                  <a:srgbClr val="00B0F0"/>
                </a:solidFill>
              </a:rPr>
              <a:t>menos agua </a:t>
            </a:r>
            <a:r>
              <a:rPr lang="es-ES" sz="1000" dirty="0"/>
              <a:t>o tintura con </a:t>
            </a:r>
            <a:r>
              <a:rPr lang="es-ES" sz="1100" dirty="0">
                <a:solidFill>
                  <a:srgbClr val="00B0F0"/>
                </a:solidFill>
              </a:rPr>
              <a:t>insumos biodegradables</a:t>
            </a:r>
            <a:r>
              <a:rPr lang="es-ES" sz="1000" dirty="0"/>
              <a:t>, .. (innovaciones: tintura sin agua de fibras celulósicas)</a:t>
            </a:r>
            <a:endParaRPr sz="1000" dirty="0"/>
          </a:p>
        </p:txBody>
      </p:sp>
      <p:sp>
        <p:nvSpPr>
          <p:cNvPr id="686" name="Línea"/>
          <p:cNvSpPr/>
          <p:nvPr/>
        </p:nvSpPr>
        <p:spPr>
          <a:xfrm flipH="1" flipV="1">
            <a:off x="1553854" y="495838"/>
            <a:ext cx="1553795" cy="1"/>
          </a:xfrm>
          <a:prstGeom prst="line">
            <a:avLst/>
          </a:prstGeom>
          <a:ln>
            <a:solidFill>
              <a:srgbClr val="DA622B"/>
            </a:solidFill>
            <a:miter/>
          </a:ln>
          <a:effectLst>
            <a:outerShdw blurRad="38100" dist="20000" dir="5400000" rotWithShape="0">
              <a:srgbClr val="000000">
                <a:alpha val="0"/>
              </a:srgbClr>
            </a:outerShdw>
          </a:effectLst>
        </p:spPr>
        <p:txBody>
          <a:bodyPr lIns="45719" rIns="45719"/>
          <a:lstStyle/>
          <a:p>
            <a:endParaRPr dirty="0"/>
          </a:p>
        </p:txBody>
      </p:sp>
      <p:sp>
        <p:nvSpPr>
          <p:cNvPr id="687" name="Línea"/>
          <p:cNvSpPr/>
          <p:nvPr/>
        </p:nvSpPr>
        <p:spPr>
          <a:xfrm flipH="1" flipV="1">
            <a:off x="3797224" y="495838"/>
            <a:ext cx="1553794" cy="1"/>
          </a:xfrm>
          <a:prstGeom prst="line">
            <a:avLst/>
          </a:prstGeom>
          <a:ln>
            <a:solidFill>
              <a:srgbClr val="DA622B"/>
            </a:solidFill>
            <a:miter/>
          </a:ln>
          <a:effectLst>
            <a:outerShdw blurRad="38100" dist="20000" dir="5400000" rotWithShape="0">
              <a:srgbClr val="000000">
                <a:alpha val="0"/>
              </a:srgbClr>
            </a:outerShdw>
          </a:effectLst>
        </p:spPr>
        <p:txBody>
          <a:bodyPr lIns="45719" rIns="45719"/>
          <a:lstStyle/>
          <a:p>
            <a:endParaRPr/>
          </a:p>
        </p:txBody>
      </p:sp>
      <p:sp>
        <p:nvSpPr>
          <p:cNvPr id="688" name="Línea"/>
          <p:cNvSpPr/>
          <p:nvPr/>
        </p:nvSpPr>
        <p:spPr>
          <a:xfrm flipH="1" flipV="1">
            <a:off x="6134367" y="495838"/>
            <a:ext cx="1553794" cy="1"/>
          </a:xfrm>
          <a:prstGeom prst="line">
            <a:avLst/>
          </a:prstGeom>
          <a:ln>
            <a:solidFill>
              <a:srgbClr val="DA622B"/>
            </a:solidFill>
            <a:miter/>
          </a:ln>
          <a:effectLst>
            <a:outerShdw blurRad="38100" dist="20000" dir="5400000" rotWithShape="0">
              <a:srgbClr val="000000">
                <a:alpha val="0"/>
              </a:srgbClr>
            </a:outerShdw>
          </a:effectLst>
        </p:spPr>
        <p:txBody>
          <a:bodyPr lIns="45719" rIns="45719"/>
          <a:lstStyle/>
          <a:p>
            <a:endParaRPr/>
          </a:p>
        </p:txBody>
      </p:sp>
      <p:pic>
        <p:nvPicPr>
          <p:cNvPr id="2" name="Picture 2">
            <a:extLst>
              <a:ext uri="{FF2B5EF4-FFF2-40B4-BE49-F238E27FC236}">
                <a16:creationId xmlns:a16="http://schemas.microsoft.com/office/drawing/2014/main" id="{3228E3CD-48A8-4307-99C9-71BE35B4B2D3}"/>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224747" y="3876138"/>
            <a:ext cx="1784176" cy="1189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658"/>
                                        </p:tgtEl>
                                        <p:attrNameLst>
                                          <p:attrName>style.visibility</p:attrName>
                                        </p:attrNameLst>
                                      </p:cBhvr>
                                      <p:to>
                                        <p:strVal val="visible"/>
                                      </p:to>
                                    </p:set>
                                    <p:animEffect transition="in" filter="wipe(left)">
                                      <p:cBhvr>
                                        <p:cTn id="7" dur="500"/>
                                        <p:tgtEl>
                                          <p:spTgt spid="658"/>
                                        </p:tgtEl>
                                      </p:cBhvr>
                                    </p:animEffect>
                                  </p:childTnLst>
                                </p:cTn>
                              </p:par>
                            </p:childTnLst>
                          </p:cTn>
                        </p:par>
                        <p:par>
                          <p:cTn id="8" fill="hold">
                            <p:stCondLst>
                              <p:cond delay="500"/>
                            </p:stCondLst>
                            <p:childTnLst>
                              <p:par>
                                <p:cTn id="9" presetID="22" presetClass="entr" presetSubtype="8" fill="hold" grpId="2" nodeType="afterEffect">
                                  <p:stCondLst>
                                    <p:cond delay="0"/>
                                  </p:stCondLst>
                                  <p:iterate>
                                    <p:tmAbs val="0"/>
                                  </p:iterate>
                                  <p:childTnLst>
                                    <p:set>
                                      <p:cBhvr>
                                        <p:cTn id="10" fill="hold"/>
                                        <p:tgtEl>
                                          <p:spTgt spid="660"/>
                                        </p:tgtEl>
                                        <p:attrNameLst>
                                          <p:attrName>style.visibility</p:attrName>
                                        </p:attrNameLst>
                                      </p:cBhvr>
                                      <p:to>
                                        <p:strVal val="visible"/>
                                      </p:to>
                                    </p:set>
                                    <p:animEffect transition="in" filter="wipe(left)">
                                      <p:cBhvr>
                                        <p:cTn id="11" dur="500"/>
                                        <p:tgtEl>
                                          <p:spTgt spid="660"/>
                                        </p:tgtEl>
                                      </p:cBhvr>
                                    </p:animEffect>
                                  </p:childTnLst>
                                </p:cTn>
                              </p:par>
                            </p:childTnLst>
                          </p:cTn>
                        </p:par>
                        <p:par>
                          <p:cTn id="12" fill="hold">
                            <p:stCondLst>
                              <p:cond delay="1000"/>
                            </p:stCondLst>
                            <p:childTnLst>
                              <p:par>
                                <p:cTn id="13" presetID="22" presetClass="entr" presetSubtype="8" fill="hold" grpId="3" nodeType="afterEffect">
                                  <p:stCondLst>
                                    <p:cond delay="0"/>
                                  </p:stCondLst>
                                  <p:iterate>
                                    <p:tmAbs val="0"/>
                                  </p:iterate>
                                  <p:childTnLst>
                                    <p:set>
                                      <p:cBhvr>
                                        <p:cTn id="14" fill="hold"/>
                                        <p:tgtEl>
                                          <p:spTgt spid="652"/>
                                        </p:tgtEl>
                                        <p:attrNameLst>
                                          <p:attrName>style.visibility</p:attrName>
                                        </p:attrNameLst>
                                      </p:cBhvr>
                                      <p:to>
                                        <p:strVal val="visible"/>
                                      </p:to>
                                    </p:set>
                                    <p:animEffect transition="in" filter="wipe(left)">
                                      <p:cBhvr>
                                        <p:cTn id="15" dur="500"/>
                                        <p:tgtEl>
                                          <p:spTgt spid="652"/>
                                        </p:tgtEl>
                                      </p:cBhvr>
                                    </p:animEffect>
                                  </p:childTnLst>
                                </p:cTn>
                              </p:par>
                            </p:childTnLst>
                          </p:cTn>
                        </p:par>
                        <p:par>
                          <p:cTn id="16" fill="hold">
                            <p:stCondLst>
                              <p:cond delay="1500"/>
                            </p:stCondLst>
                            <p:childTnLst>
                              <p:par>
                                <p:cTn id="17" presetID="22" presetClass="entr" presetSubtype="8" fill="hold" grpId="4" nodeType="afterEffect">
                                  <p:stCondLst>
                                    <p:cond delay="0"/>
                                  </p:stCondLst>
                                  <p:iterate>
                                    <p:tmAbs val="0"/>
                                  </p:iterate>
                                  <p:childTnLst>
                                    <p:set>
                                      <p:cBhvr>
                                        <p:cTn id="18" fill="hold"/>
                                        <p:tgtEl>
                                          <p:spTgt spid="661"/>
                                        </p:tgtEl>
                                        <p:attrNameLst>
                                          <p:attrName>style.visibility</p:attrName>
                                        </p:attrNameLst>
                                      </p:cBhvr>
                                      <p:to>
                                        <p:strVal val="visible"/>
                                      </p:to>
                                    </p:set>
                                    <p:animEffect transition="in" filter="wipe(left)">
                                      <p:cBhvr>
                                        <p:cTn id="19" dur="500"/>
                                        <p:tgtEl>
                                          <p:spTgt spid="661"/>
                                        </p:tgtEl>
                                      </p:cBhvr>
                                    </p:animEffect>
                                  </p:childTnLst>
                                </p:cTn>
                              </p:par>
                            </p:childTnLst>
                          </p:cTn>
                        </p:par>
                        <p:par>
                          <p:cTn id="20" fill="hold">
                            <p:stCondLst>
                              <p:cond delay="2000"/>
                            </p:stCondLst>
                            <p:childTnLst>
                              <p:par>
                                <p:cTn id="21" presetID="22" presetClass="entr" presetSubtype="8" fill="hold" grpId="5" nodeType="afterEffect">
                                  <p:stCondLst>
                                    <p:cond delay="0"/>
                                  </p:stCondLst>
                                  <p:iterate>
                                    <p:tmAbs val="0"/>
                                  </p:iterate>
                                  <p:childTnLst>
                                    <p:set>
                                      <p:cBhvr>
                                        <p:cTn id="22" fill="hold"/>
                                        <p:tgtEl>
                                          <p:spTgt spid="683"/>
                                        </p:tgtEl>
                                        <p:attrNameLst>
                                          <p:attrName>style.visibility</p:attrName>
                                        </p:attrNameLst>
                                      </p:cBhvr>
                                      <p:to>
                                        <p:strVal val="visible"/>
                                      </p:to>
                                    </p:set>
                                    <p:animEffect transition="in" filter="wipe(left)">
                                      <p:cBhvr>
                                        <p:cTn id="23" dur="500"/>
                                        <p:tgtEl>
                                          <p:spTgt spid="683"/>
                                        </p:tgtEl>
                                      </p:cBhvr>
                                    </p:animEffect>
                                  </p:childTnLst>
                                </p:cTn>
                              </p:par>
                            </p:childTnLst>
                          </p:cTn>
                        </p:par>
                        <p:par>
                          <p:cTn id="24" fill="hold">
                            <p:stCondLst>
                              <p:cond delay="2500"/>
                            </p:stCondLst>
                            <p:childTnLst>
                              <p:par>
                                <p:cTn id="25" presetID="22" presetClass="entr" presetSubtype="8" fill="hold" grpId="6" nodeType="afterEffect">
                                  <p:stCondLst>
                                    <p:cond delay="0"/>
                                  </p:stCondLst>
                                  <p:iterate>
                                    <p:tmAbs val="0"/>
                                  </p:iterate>
                                  <p:childTnLst>
                                    <p:set>
                                      <p:cBhvr>
                                        <p:cTn id="26" fill="hold"/>
                                        <p:tgtEl>
                                          <p:spTgt spid="679"/>
                                        </p:tgtEl>
                                        <p:attrNameLst>
                                          <p:attrName>style.visibility</p:attrName>
                                        </p:attrNameLst>
                                      </p:cBhvr>
                                      <p:to>
                                        <p:strVal val="visible"/>
                                      </p:to>
                                    </p:set>
                                    <p:animEffect transition="in" filter="wipe(left)">
                                      <p:cBhvr>
                                        <p:cTn id="27" dur="500"/>
                                        <p:tgtEl>
                                          <p:spTgt spid="679"/>
                                        </p:tgtEl>
                                      </p:cBhvr>
                                    </p:animEffect>
                                  </p:childTnLst>
                                </p:cTn>
                              </p:par>
                            </p:childTnLst>
                          </p:cTn>
                        </p:par>
                        <p:par>
                          <p:cTn id="28" fill="hold">
                            <p:stCondLst>
                              <p:cond delay="3000"/>
                            </p:stCondLst>
                            <p:childTnLst>
                              <p:par>
                                <p:cTn id="29" presetID="22" presetClass="entr" presetSubtype="8" fill="hold" grpId="7" nodeType="afterEffect">
                                  <p:stCondLst>
                                    <p:cond delay="0"/>
                                  </p:stCondLst>
                                  <p:iterate>
                                    <p:tmAbs val="0"/>
                                  </p:iterate>
                                  <p:childTnLst>
                                    <p:set>
                                      <p:cBhvr>
                                        <p:cTn id="30" fill="hold"/>
                                        <p:tgtEl>
                                          <p:spTgt spid="662"/>
                                        </p:tgtEl>
                                        <p:attrNameLst>
                                          <p:attrName>style.visibility</p:attrName>
                                        </p:attrNameLst>
                                      </p:cBhvr>
                                      <p:to>
                                        <p:strVal val="visible"/>
                                      </p:to>
                                    </p:set>
                                    <p:animEffect transition="in" filter="wipe(left)">
                                      <p:cBhvr>
                                        <p:cTn id="31" dur="500"/>
                                        <p:tgtEl>
                                          <p:spTgt spid="662"/>
                                        </p:tgtEl>
                                      </p:cBhvr>
                                    </p:animEffect>
                                  </p:childTnLst>
                                </p:cTn>
                              </p:par>
                            </p:childTnLst>
                          </p:cTn>
                        </p:par>
                        <p:par>
                          <p:cTn id="32" fill="hold">
                            <p:stCondLst>
                              <p:cond delay="3500"/>
                            </p:stCondLst>
                            <p:childTnLst>
                              <p:par>
                                <p:cTn id="33" presetID="22" presetClass="entr" presetSubtype="8" fill="hold" grpId="8" nodeType="afterEffect">
                                  <p:stCondLst>
                                    <p:cond delay="0"/>
                                  </p:stCondLst>
                                  <p:iterate>
                                    <p:tmAbs val="0"/>
                                  </p:iterate>
                                  <p:childTnLst>
                                    <p:set>
                                      <p:cBhvr>
                                        <p:cTn id="34" fill="hold"/>
                                        <p:tgtEl>
                                          <p:spTgt spid="682"/>
                                        </p:tgtEl>
                                        <p:attrNameLst>
                                          <p:attrName>style.visibility</p:attrName>
                                        </p:attrNameLst>
                                      </p:cBhvr>
                                      <p:to>
                                        <p:strVal val="visible"/>
                                      </p:to>
                                    </p:set>
                                    <p:animEffect transition="in" filter="wipe(left)">
                                      <p:cBhvr>
                                        <p:cTn id="35" dur="500"/>
                                        <p:tgtEl>
                                          <p:spTgt spid="682"/>
                                        </p:tgtEl>
                                      </p:cBhvr>
                                    </p:animEffect>
                                  </p:childTnLst>
                                </p:cTn>
                              </p:par>
                            </p:childTnLst>
                          </p:cTn>
                        </p:par>
                        <p:par>
                          <p:cTn id="36" fill="hold">
                            <p:stCondLst>
                              <p:cond delay="4000"/>
                            </p:stCondLst>
                            <p:childTnLst>
                              <p:par>
                                <p:cTn id="37" presetID="22" presetClass="entr" presetSubtype="8" fill="hold" grpId="9" nodeType="afterEffect">
                                  <p:stCondLst>
                                    <p:cond delay="0"/>
                                  </p:stCondLst>
                                  <p:iterate>
                                    <p:tmAbs val="0"/>
                                  </p:iterate>
                                  <p:childTnLst>
                                    <p:set>
                                      <p:cBhvr>
                                        <p:cTn id="38" fill="hold"/>
                                        <p:tgtEl>
                                          <p:spTgt spid="680"/>
                                        </p:tgtEl>
                                        <p:attrNameLst>
                                          <p:attrName>style.visibility</p:attrName>
                                        </p:attrNameLst>
                                      </p:cBhvr>
                                      <p:to>
                                        <p:strVal val="visible"/>
                                      </p:to>
                                    </p:set>
                                    <p:animEffect transition="in" filter="wipe(left)">
                                      <p:cBhvr>
                                        <p:cTn id="39" dur="500"/>
                                        <p:tgtEl>
                                          <p:spTgt spid="680"/>
                                        </p:tgtEl>
                                      </p:cBhvr>
                                    </p:animEffect>
                                  </p:childTnLst>
                                </p:cTn>
                              </p:par>
                            </p:childTnLst>
                          </p:cTn>
                        </p:par>
                        <p:par>
                          <p:cTn id="40" fill="hold">
                            <p:stCondLst>
                              <p:cond delay="4500"/>
                            </p:stCondLst>
                            <p:childTnLst>
                              <p:par>
                                <p:cTn id="41" presetID="22" presetClass="entr" presetSubtype="8" fill="hold" grpId="10" nodeType="afterEffect">
                                  <p:stCondLst>
                                    <p:cond delay="0"/>
                                  </p:stCondLst>
                                  <p:iterate>
                                    <p:tmAbs val="0"/>
                                  </p:iterate>
                                  <p:childTnLst>
                                    <p:set>
                                      <p:cBhvr>
                                        <p:cTn id="42" fill="hold"/>
                                        <p:tgtEl>
                                          <p:spTgt spid="681"/>
                                        </p:tgtEl>
                                        <p:attrNameLst>
                                          <p:attrName>style.visibility</p:attrName>
                                        </p:attrNameLst>
                                      </p:cBhvr>
                                      <p:to>
                                        <p:strVal val="visible"/>
                                      </p:to>
                                    </p:set>
                                    <p:animEffect transition="in" filter="wipe(left)">
                                      <p:cBhvr>
                                        <p:cTn id="43" dur="500"/>
                                        <p:tgtEl>
                                          <p:spTgt spid="68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11" nodeType="clickEffect">
                                  <p:stCondLst>
                                    <p:cond delay="0"/>
                                  </p:stCondLst>
                                  <p:iterate>
                                    <p:tmAbs val="0"/>
                                  </p:iterate>
                                  <p:childTnLst>
                                    <p:set>
                                      <p:cBhvr>
                                        <p:cTn id="47" fill="hold"/>
                                        <p:tgtEl>
                                          <p:spTgt spid="657"/>
                                        </p:tgtEl>
                                        <p:attrNameLst>
                                          <p:attrName>style.visibility</p:attrName>
                                        </p:attrNameLst>
                                      </p:cBhvr>
                                      <p:to>
                                        <p:strVal val="visible"/>
                                      </p:to>
                                    </p:set>
                                    <p:animEffect transition="in" filter="wipe(left)">
                                      <p:cBhvr>
                                        <p:cTn id="48" dur="500"/>
                                        <p:tgtEl>
                                          <p:spTgt spid="657"/>
                                        </p:tgtEl>
                                      </p:cBhvr>
                                    </p:animEffect>
                                  </p:childTnLst>
                                </p:cTn>
                              </p:par>
                            </p:childTnLst>
                          </p:cTn>
                        </p:par>
                        <p:par>
                          <p:cTn id="49" fill="hold">
                            <p:stCondLst>
                              <p:cond delay="500"/>
                            </p:stCondLst>
                            <p:childTnLst>
                              <p:par>
                                <p:cTn id="50" presetID="22" presetClass="entr" presetSubtype="8" fill="hold" grpId="12" nodeType="afterEffect">
                                  <p:stCondLst>
                                    <p:cond delay="0"/>
                                  </p:stCondLst>
                                  <p:iterate>
                                    <p:tmAbs val="0"/>
                                  </p:iterate>
                                  <p:childTnLst>
                                    <p:set>
                                      <p:cBhvr>
                                        <p:cTn id="51" fill="hold"/>
                                        <p:tgtEl>
                                          <p:spTgt spid="663"/>
                                        </p:tgtEl>
                                        <p:attrNameLst>
                                          <p:attrName>style.visibility</p:attrName>
                                        </p:attrNameLst>
                                      </p:cBhvr>
                                      <p:to>
                                        <p:strVal val="visible"/>
                                      </p:to>
                                    </p:set>
                                    <p:animEffect transition="in" filter="wipe(left)">
                                      <p:cBhvr>
                                        <p:cTn id="52" dur="500"/>
                                        <p:tgtEl>
                                          <p:spTgt spid="663"/>
                                        </p:tgtEl>
                                      </p:cBhvr>
                                    </p:animEffect>
                                  </p:childTnLst>
                                </p:cTn>
                              </p:par>
                            </p:childTnLst>
                          </p:cTn>
                        </p:par>
                        <p:par>
                          <p:cTn id="53" fill="hold">
                            <p:stCondLst>
                              <p:cond delay="1000"/>
                            </p:stCondLst>
                            <p:childTnLst>
                              <p:par>
                                <p:cTn id="54" presetID="22" presetClass="entr" presetSubtype="8" fill="hold" grpId="13" nodeType="afterEffect">
                                  <p:stCondLst>
                                    <p:cond delay="0"/>
                                  </p:stCondLst>
                                  <p:iterate>
                                    <p:tmAbs val="0"/>
                                  </p:iterate>
                                  <p:childTnLst>
                                    <p:set>
                                      <p:cBhvr>
                                        <p:cTn id="55" fill="hold"/>
                                        <p:tgtEl>
                                          <p:spTgt spid="664"/>
                                        </p:tgtEl>
                                        <p:attrNameLst>
                                          <p:attrName>style.visibility</p:attrName>
                                        </p:attrNameLst>
                                      </p:cBhvr>
                                      <p:to>
                                        <p:strVal val="visible"/>
                                      </p:to>
                                    </p:set>
                                    <p:animEffect transition="in" filter="wipe(left)">
                                      <p:cBhvr>
                                        <p:cTn id="56" dur="500"/>
                                        <p:tgtEl>
                                          <p:spTgt spid="664"/>
                                        </p:tgtEl>
                                      </p:cBhvr>
                                    </p:animEffect>
                                  </p:childTnLst>
                                </p:cTn>
                              </p:par>
                            </p:childTnLst>
                          </p:cTn>
                        </p:par>
                        <p:par>
                          <p:cTn id="57" fill="hold">
                            <p:stCondLst>
                              <p:cond delay="1500"/>
                            </p:stCondLst>
                            <p:childTnLst>
                              <p:par>
                                <p:cTn id="58" presetID="22" presetClass="entr" presetSubtype="8" fill="hold" grpId="14" nodeType="afterEffect">
                                  <p:stCondLst>
                                    <p:cond delay="0"/>
                                  </p:stCondLst>
                                  <p:iterate>
                                    <p:tmAbs val="0"/>
                                  </p:iterate>
                                  <p:childTnLst>
                                    <p:set>
                                      <p:cBhvr>
                                        <p:cTn id="59" fill="hold"/>
                                        <p:tgtEl>
                                          <p:spTgt spid="677"/>
                                        </p:tgtEl>
                                        <p:attrNameLst>
                                          <p:attrName>style.visibility</p:attrName>
                                        </p:attrNameLst>
                                      </p:cBhvr>
                                      <p:to>
                                        <p:strVal val="visible"/>
                                      </p:to>
                                    </p:set>
                                    <p:animEffect transition="in" filter="wipe(left)">
                                      <p:cBhvr>
                                        <p:cTn id="60" dur="500"/>
                                        <p:tgtEl>
                                          <p:spTgt spid="677"/>
                                        </p:tgtEl>
                                      </p:cBhvr>
                                    </p:animEffect>
                                  </p:childTnLst>
                                </p:cTn>
                              </p:par>
                            </p:childTnLst>
                          </p:cTn>
                        </p:par>
                        <p:par>
                          <p:cTn id="61" fill="hold">
                            <p:stCondLst>
                              <p:cond delay="2000"/>
                            </p:stCondLst>
                            <p:childTnLst>
                              <p:par>
                                <p:cTn id="62" presetID="22" presetClass="entr" presetSubtype="8" fill="hold" grpId="15" nodeType="afterEffect">
                                  <p:stCondLst>
                                    <p:cond delay="0"/>
                                  </p:stCondLst>
                                  <p:iterate>
                                    <p:tmAbs val="0"/>
                                  </p:iterate>
                                  <p:childTnLst>
                                    <p:set>
                                      <p:cBhvr>
                                        <p:cTn id="63" fill="hold"/>
                                        <p:tgtEl>
                                          <p:spTgt spid="678"/>
                                        </p:tgtEl>
                                        <p:attrNameLst>
                                          <p:attrName>style.visibility</p:attrName>
                                        </p:attrNameLst>
                                      </p:cBhvr>
                                      <p:to>
                                        <p:strVal val="visible"/>
                                      </p:to>
                                    </p:set>
                                    <p:animEffect transition="in" filter="wipe(left)">
                                      <p:cBhvr>
                                        <p:cTn id="64" dur="500"/>
                                        <p:tgtEl>
                                          <p:spTgt spid="678"/>
                                        </p:tgtEl>
                                      </p:cBhvr>
                                    </p:animEffect>
                                  </p:childTnLst>
                                </p:cTn>
                              </p:par>
                            </p:childTnLst>
                          </p:cTn>
                        </p:par>
                        <p:par>
                          <p:cTn id="65" fill="hold">
                            <p:stCondLst>
                              <p:cond delay="2500"/>
                            </p:stCondLst>
                            <p:childTnLst>
                              <p:par>
                                <p:cTn id="66" presetID="22" presetClass="entr" presetSubtype="8" fill="hold" grpId="16" nodeType="afterEffect">
                                  <p:stCondLst>
                                    <p:cond delay="0"/>
                                  </p:stCondLst>
                                  <p:iterate>
                                    <p:tmAbs val="0"/>
                                  </p:iterate>
                                  <p:childTnLst>
                                    <p:set>
                                      <p:cBhvr>
                                        <p:cTn id="67" fill="hold"/>
                                        <p:tgtEl>
                                          <p:spTgt spid="676"/>
                                        </p:tgtEl>
                                        <p:attrNameLst>
                                          <p:attrName>style.visibility</p:attrName>
                                        </p:attrNameLst>
                                      </p:cBhvr>
                                      <p:to>
                                        <p:strVal val="visible"/>
                                      </p:to>
                                    </p:set>
                                    <p:animEffect transition="in" filter="wipe(left)">
                                      <p:cBhvr>
                                        <p:cTn id="68" dur="500"/>
                                        <p:tgtEl>
                                          <p:spTgt spid="676"/>
                                        </p:tgtEl>
                                      </p:cBhvr>
                                    </p:animEffect>
                                  </p:childTnLst>
                                </p:cTn>
                              </p:par>
                            </p:childTnLst>
                          </p:cTn>
                        </p:par>
                        <p:par>
                          <p:cTn id="69" fill="hold">
                            <p:stCondLst>
                              <p:cond delay="3000"/>
                            </p:stCondLst>
                            <p:childTnLst>
                              <p:par>
                                <p:cTn id="70" presetID="22" presetClass="entr" presetSubtype="8" fill="hold" grpId="17" nodeType="afterEffect">
                                  <p:stCondLst>
                                    <p:cond delay="0"/>
                                  </p:stCondLst>
                                  <p:iterate>
                                    <p:tmAbs val="0"/>
                                  </p:iterate>
                                  <p:childTnLst>
                                    <p:set>
                                      <p:cBhvr>
                                        <p:cTn id="71" fill="hold"/>
                                        <p:tgtEl>
                                          <p:spTgt spid="666"/>
                                        </p:tgtEl>
                                        <p:attrNameLst>
                                          <p:attrName>style.visibility</p:attrName>
                                        </p:attrNameLst>
                                      </p:cBhvr>
                                      <p:to>
                                        <p:strVal val="visible"/>
                                      </p:to>
                                    </p:set>
                                    <p:animEffect transition="in" filter="wipe(left)">
                                      <p:cBhvr>
                                        <p:cTn id="72" dur="500"/>
                                        <p:tgtEl>
                                          <p:spTgt spid="666"/>
                                        </p:tgtEl>
                                      </p:cBhvr>
                                    </p:animEffect>
                                  </p:childTnLst>
                                </p:cTn>
                              </p:par>
                            </p:childTnLst>
                          </p:cTn>
                        </p:par>
                        <p:par>
                          <p:cTn id="73" fill="hold">
                            <p:stCondLst>
                              <p:cond delay="3500"/>
                            </p:stCondLst>
                            <p:childTnLst>
                              <p:par>
                                <p:cTn id="74" presetID="22" presetClass="entr" presetSubtype="8" fill="hold" grpId="18" nodeType="afterEffect">
                                  <p:stCondLst>
                                    <p:cond delay="0"/>
                                  </p:stCondLst>
                                  <p:iterate>
                                    <p:tmAbs val="0"/>
                                  </p:iterate>
                                  <p:childTnLst>
                                    <p:set>
                                      <p:cBhvr>
                                        <p:cTn id="75" fill="hold"/>
                                        <p:tgtEl>
                                          <p:spTgt spid="665"/>
                                        </p:tgtEl>
                                        <p:attrNameLst>
                                          <p:attrName>style.visibility</p:attrName>
                                        </p:attrNameLst>
                                      </p:cBhvr>
                                      <p:to>
                                        <p:strVal val="visible"/>
                                      </p:to>
                                    </p:set>
                                    <p:animEffect transition="in" filter="wipe(left)">
                                      <p:cBhvr>
                                        <p:cTn id="76" dur="500"/>
                                        <p:tgtEl>
                                          <p:spTgt spid="665"/>
                                        </p:tgtEl>
                                      </p:cBhvr>
                                    </p:animEffect>
                                  </p:childTnLst>
                                </p:cTn>
                              </p:par>
                            </p:childTnLst>
                          </p:cTn>
                        </p:par>
                        <p:par>
                          <p:cTn id="77" fill="hold">
                            <p:stCondLst>
                              <p:cond delay="4000"/>
                            </p:stCondLst>
                            <p:childTnLst>
                              <p:par>
                                <p:cTn id="78" presetID="22" presetClass="entr" presetSubtype="8" fill="hold" grpId="19" nodeType="afterEffect">
                                  <p:stCondLst>
                                    <p:cond delay="0"/>
                                  </p:stCondLst>
                                  <p:iterate>
                                    <p:tmAbs val="0"/>
                                  </p:iterate>
                                  <p:childTnLst>
                                    <p:set>
                                      <p:cBhvr>
                                        <p:cTn id="79" fill="hold"/>
                                        <p:tgtEl>
                                          <p:spTgt spid="684"/>
                                        </p:tgtEl>
                                        <p:attrNameLst>
                                          <p:attrName>style.visibility</p:attrName>
                                        </p:attrNameLst>
                                      </p:cBhvr>
                                      <p:to>
                                        <p:strVal val="visible"/>
                                      </p:to>
                                    </p:set>
                                    <p:animEffect transition="in" filter="wipe(left)">
                                      <p:cBhvr>
                                        <p:cTn id="80" dur="500"/>
                                        <p:tgtEl>
                                          <p:spTgt spid="684"/>
                                        </p:tgtEl>
                                      </p:cBhvr>
                                    </p:animEffect>
                                  </p:childTnLst>
                                </p:cTn>
                              </p:par>
                            </p:childTnLst>
                          </p:cTn>
                        </p:par>
                        <p:par>
                          <p:cTn id="81" fill="hold">
                            <p:stCondLst>
                              <p:cond delay="4500"/>
                            </p:stCondLst>
                            <p:childTnLst>
                              <p:par>
                                <p:cTn id="82" presetID="22" presetClass="entr" presetSubtype="8" fill="hold" grpId="20" nodeType="afterEffect">
                                  <p:stCondLst>
                                    <p:cond delay="0"/>
                                  </p:stCondLst>
                                  <p:iterate>
                                    <p:tmAbs val="0"/>
                                  </p:iterate>
                                  <p:childTnLst>
                                    <p:set>
                                      <p:cBhvr>
                                        <p:cTn id="83" fill="hold"/>
                                        <p:tgtEl>
                                          <p:spTgt spid="675"/>
                                        </p:tgtEl>
                                        <p:attrNameLst>
                                          <p:attrName>style.visibility</p:attrName>
                                        </p:attrNameLst>
                                      </p:cBhvr>
                                      <p:to>
                                        <p:strVal val="visible"/>
                                      </p:to>
                                    </p:set>
                                    <p:animEffect transition="in" filter="wipe(left)">
                                      <p:cBhvr>
                                        <p:cTn id="84" dur="500"/>
                                        <p:tgtEl>
                                          <p:spTgt spid="675"/>
                                        </p:tgtEl>
                                      </p:cBhvr>
                                    </p:animEffect>
                                  </p:childTnLst>
                                </p:cTn>
                              </p:par>
                            </p:childTnLst>
                          </p:cTn>
                        </p:par>
                        <p:par>
                          <p:cTn id="85" fill="hold">
                            <p:stCondLst>
                              <p:cond delay="5000"/>
                            </p:stCondLst>
                            <p:childTnLst>
                              <p:par>
                                <p:cTn id="86" presetID="22" presetClass="entr" presetSubtype="8" fill="hold" grpId="21" nodeType="afterEffect">
                                  <p:stCondLst>
                                    <p:cond delay="0"/>
                                  </p:stCondLst>
                                  <p:iterate>
                                    <p:tmAbs val="0"/>
                                  </p:iterate>
                                  <p:childTnLst>
                                    <p:set>
                                      <p:cBhvr>
                                        <p:cTn id="87" fill="hold"/>
                                        <p:tgtEl>
                                          <p:spTgt spid="669"/>
                                        </p:tgtEl>
                                        <p:attrNameLst>
                                          <p:attrName>style.visibility</p:attrName>
                                        </p:attrNameLst>
                                      </p:cBhvr>
                                      <p:to>
                                        <p:strVal val="visible"/>
                                      </p:to>
                                    </p:set>
                                    <p:animEffect transition="in" filter="wipe(left)">
                                      <p:cBhvr>
                                        <p:cTn id="88" dur="500"/>
                                        <p:tgtEl>
                                          <p:spTgt spid="669"/>
                                        </p:tgtEl>
                                      </p:cBhvr>
                                    </p:animEffect>
                                  </p:childTnLst>
                                </p:cTn>
                              </p:par>
                            </p:childTnLst>
                          </p:cTn>
                        </p:par>
                        <p:par>
                          <p:cTn id="89" fill="hold">
                            <p:stCondLst>
                              <p:cond delay="5500"/>
                            </p:stCondLst>
                            <p:childTnLst>
                              <p:par>
                                <p:cTn id="90" presetID="22" presetClass="entr" presetSubtype="8" fill="hold" grpId="22" nodeType="afterEffect">
                                  <p:stCondLst>
                                    <p:cond delay="0"/>
                                  </p:stCondLst>
                                  <p:iterate>
                                    <p:tmAbs val="0"/>
                                  </p:iterate>
                                  <p:childTnLst>
                                    <p:set>
                                      <p:cBhvr>
                                        <p:cTn id="91" fill="hold"/>
                                        <p:tgtEl>
                                          <p:spTgt spid="667"/>
                                        </p:tgtEl>
                                        <p:attrNameLst>
                                          <p:attrName>style.visibility</p:attrName>
                                        </p:attrNameLst>
                                      </p:cBhvr>
                                      <p:to>
                                        <p:strVal val="visible"/>
                                      </p:to>
                                    </p:set>
                                    <p:animEffect transition="in" filter="wipe(left)">
                                      <p:cBhvr>
                                        <p:cTn id="92" dur="500"/>
                                        <p:tgtEl>
                                          <p:spTgt spid="667"/>
                                        </p:tgtEl>
                                      </p:cBhvr>
                                    </p:animEffect>
                                  </p:childTnLst>
                                </p:cTn>
                              </p:par>
                            </p:childTnLst>
                          </p:cTn>
                        </p:par>
                        <p:par>
                          <p:cTn id="93" fill="hold">
                            <p:stCondLst>
                              <p:cond delay="6000"/>
                            </p:stCondLst>
                            <p:childTnLst>
                              <p:par>
                                <p:cTn id="94" presetID="22" presetClass="entr" presetSubtype="8" fill="hold" grpId="24" nodeType="afterEffect">
                                  <p:stCondLst>
                                    <p:cond delay="0"/>
                                  </p:stCondLst>
                                  <p:iterate>
                                    <p:tmAbs val="0"/>
                                  </p:iterate>
                                  <p:childTnLst>
                                    <p:set>
                                      <p:cBhvr>
                                        <p:cTn id="95" fill="hold"/>
                                        <p:tgtEl>
                                          <p:spTgt spid="672"/>
                                        </p:tgtEl>
                                        <p:attrNameLst>
                                          <p:attrName>style.visibility</p:attrName>
                                        </p:attrNameLst>
                                      </p:cBhvr>
                                      <p:to>
                                        <p:strVal val="visible"/>
                                      </p:to>
                                    </p:set>
                                    <p:animEffect transition="in" filter="wipe(left)">
                                      <p:cBhvr>
                                        <p:cTn id="96" dur="500"/>
                                        <p:tgtEl>
                                          <p:spTgt spid="672"/>
                                        </p:tgtEl>
                                      </p:cBhvr>
                                    </p:animEffect>
                                  </p:childTnLst>
                                </p:cTn>
                              </p:par>
                            </p:childTnLst>
                          </p:cTn>
                        </p:par>
                        <p:par>
                          <p:cTn id="97" fill="hold">
                            <p:stCondLst>
                              <p:cond delay="6500"/>
                            </p:stCondLst>
                            <p:childTnLst>
                              <p:par>
                                <p:cTn id="98" presetID="22" presetClass="entr" presetSubtype="8" fill="hold" grpId="25" nodeType="afterEffect">
                                  <p:stCondLst>
                                    <p:cond delay="0"/>
                                  </p:stCondLst>
                                  <p:iterate>
                                    <p:tmAbs val="0"/>
                                  </p:iterate>
                                  <p:childTnLst>
                                    <p:set>
                                      <p:cBhvr>
                                        <p:cTn id="99" fill="hold"/>
                                        <p:tgtEl>
                                          <p:spTgt spid="668"/>
                                        </p:tgtEl>
                                        <p:attrNameLst>
                                          <p:attrName>style.visibility</p:attrName>
                                        </p:attrNameLst>
                                      </p:cBhvr>
                                      <p:to>
                                        <p:strVal val="visible"/>
                                      </p:to>
                                    </p:set>
                                    <p:animEffect transition="in" filter="wipe(left)">
                                      <p:cBhvr>
                                        <p:cTn id="100" dur="500"/>
                                        <p:tgtEl>
                                          <p:spTgt spid="668"/>
                                        </p:tgtEl>
                                      </p:cBhvr>
                                    </p:animEffect>
                                  </p:childTnLst>
                                </p:cTn>
                              </p:par>
                            </p:childTnLst>
                          </p:cTn>
                        </p:par>
                        <p:par>
                          <p:cTn id="101" fill="hold">
                            <p:stCondLst>
                              <p:cond delay="7000"/>
                            </p:stCondLst>
                            <p:childTnLst>
                              <p:par>
                                <p:cTn id="102" presetID="22" presetClass="entr" presetSubtype="8" fill="hold" grpId="27" nodeType="afterEffect">
                                  <p:stCondLst>
                                    <p:cond delay="0"/>
                                  </p:stCondLst>
                                  <p:iterate>
                                    <p:tmAbs val="0"/>
                                  </p:iterate>
                                  <p:childTnLst>
                                    <p:set>
                                      <p:cBhvr>
                                        <p:cTn id="103" fill="hold"/>
                                        <p:tgtEl>
                                          <p:spTgt spid="655"/>
                                        </p:tgtEl>
                                        <p:attrNameLst>
                                          <p:attrName>style.visibility</p:attrName>
                                        </p:attrNameLst>
                                      </p:cBhvr>
                                      <p:to>
                                        <p:strVal val="visible"/>
                                      </p:to>
                                    </p:set>
                                    <p:animEffect transition="in" filter="wipe(left)">
                                      <p:cBhvr>
                                        <p:cTn id="104" dur="500"/>
                                        <p:tgtEl>
                                          <p:spTgt spid="655"/>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28" nodeType="clickEffect">
                                  <p:stCondLst>
                                    <p:cond delay="0"/>
                                  </p:stCondLst>
                                  <p:iterate>
                                    <p:tmAbs val="0"/>
                                  </p:iterate>
                                  <p:childTnLst>
                                    <p:set>
                                      <p:cBhvr>
                                        <p:cTn id="108" fill="hold"/>
                                        <p:tgtEl>
                                          <p:spTgt spid="659"/>
                                        </p:tgtEl>
                                        <p:attrNameLst>
                                          <p:attrName>style.visibility</p:attrName>
                                        </p:attrNameLst>
                                      </p:cBhvr>
                                      <p:to>
                                        <p:strVal val="visible"/>
                                      </p:to>
                                    </p:set>
                                    <p:animEffect transition="in" filter="wipe(left)">
                                      <p:cBhvr>
                                        <p:cTn id="109" dur="500"/>
                                        <p:tgtEl>
                                          <p:spTgt spid="659"/>
                                        </p:tgtEl>
                                      </p:cBhvr>
                                    </p:animEffect>
                                  </p:childTnLst>
                                </p:cTn>
                              </p:par>
                            </p:childTnLst>
                          </p:cTn>
                        </p:par>
                        <p:par>
                          <p:cTn id="110" fill="hold">
                            <p:stCondLst>
                              <p:cond delay="500"/>
                            </p:stCondLst>
                            <p:childTnLst>
                              <p:par>
                                <p:cTn id="111" presetID="22" presetClass="entr" presetSubtype="8" fill="hold" grpId="29" nodeType="afterEffect">
                                  <p:stCondLst>
                                    <p:cond delay="0"/>
                                  </p:stCondLst>
                                  <p:iterate>
                                    <p:tmAbs val="0"/>
                                  </p:iterate>
                                  <p:childTnLst>
                                    <p:set>
                                      <p:cBhvr>
                                        <p:cTn id="112" fill="hold"/>
                                        <p:tgtEl>
                                          <p:spTgt spid="671"/>
                                        </p:tgtEl>
                                        <p:attrNameLst>
                                          <p:attrName>style.visibility</p:attrName>
                                        </p:attrNameLst>
                                      </p:cBhvr>
                                      <p:to>
                                        <p:strVal val="visible"/>
                                      </p:to>
                                    </p:set>
                                    <p:animEffect transition="in" filter="wipe(left)">
                                      <p:cBhvr>
                                        <p:cTn id="113" dur="500"/>
                                        <p:tgtEl>
                                          <p:spTgt spid="671"/>
                                        </p:tgtEl>
                                      </p:cBhvr>
                                    </p:animEffect>
                                  </p:childTnLst>
                                </p:cTn>
                              </p:par>
                            </p:childTnLst>
                          </p:cTn>
                        </p:par>
                        <p:par>
                          <p:cTn id="114" fill="hold">
                            <p:stCondLst>
                              <p:cond delay="1000"/>
                            </p:stCondLst>
                            <p:childTnLst>
                              <p:par>
                                <p:cTn id="115" presetID="22" presetClass="entr" presetSubtype="8" fill="hold" grpId="30" nodeType="afterEffect">
                                  <p:stCondLst>
                                    <p:cond delay="0"/>
                                  </p:stCondLst>
                                  <p:iterate>
                                    <p:tmAbs val="0"/>
                                  </p:iterate>
                                  <p:childTnLst>
                                    <p:set>
                                      <p:cBhvr>
                                        <p:cTn id="116" fill="hold"/>
                                        <p:tgtEl>
                                          <p:spTgt spid="670"/>
                                        </p:tgtEl>
                                        <p:attrNameLst>
                                          <p:attrName>style.visibility</p:attrName>
                                        </p:attrNameLst>
                                      </p:cBhvr>
                                      <p:to>
                                        <p:strVal val="visible"/>
                                      </p:to>
                                    </p:set>
                                    <p:animEffect transition="in" filter="wipe(left)">
                                      <p:cBhvr>
                                        <p:cTn id="117" dur="500"/>
                                        <p:tgtEl>
                                          <p:spTgt spid="670"/>
                                        </p:tgtEl>
                                      </p:cBhvr>
                                    </p:animEffect>
                                  </p:childTnLst>
                                </p:cTn>
                              </p:par>
                            </p:childTnLst>
                          </p:cTn>
                        </p:par>
                        <p:par>
                          <p:cTn id="118" fill="hold">
                            <p:stCondLst>
                              <p:cond delay="1500"/>
                            </p:stCondLst>
                            <p:childTnLst>
                              <p:par>
                                <p:cTn id="119" presetID="22" presetClass="entr" presetSubtype="8" fill="hold" grpId="31" nodeType="afterEffect">
                                  <p:stCondLst>
                                    <p:cond delay="0"/>
                                  </p:stCondLst>
                                  <p:iterate>
                                    <p:tmAbs val="0"/>
                                  </p:iterate>
                                  <p:childTnLst>
                                    <p:set>
                                      <p:cBhvr>
                                        <p:cTn id="120" fill="hold"/>
                                        <p:tgtEl>
                                          <p:spTgt spid="656"/>
                                        </p:tgtEl>
                                        <p:attrNameLst>
                                          <p:attrName>style.visibility</p:attrName>
                                        </p:attrNameLst>
                                      </p:cBhvr>
                                      <p:to>
                                        <p:strVal val="visible"/>
                                      </p:to>
                                    </p:set>
                                    <p:animEffect transition="in" filter="wipe(left)">
                                      <p:cBhvr>
                                        <p:cTn id="121" dur="500"/>
                                        <p:tgtEl>
                                          <p:spTgt spid="656"/>
                                        </p:tgtEl>
                                      </p:cBhvr>
                                    </p:animEffect>
                                  </p:childTnLst>
                                </p:cTn>
                              </p:par>
                            </p:childTnLst>
                          </p:cTn>
                        </p:par>
                        <p:par>
                          <p:cTn id="122" fill="hold">
                            <p:stCondLst>
                              <p:cond delay="2000"/>
                            </p:stCondLst>
                            <p:childTnLst>
                              <p:par>
                                <p:cTn id="123" presetID="22" presetClass="entr" presetSubtype="8" fill="hold" grpId="32" nodeType="afterEffect">
                                  <p:stCondLst>
                                    <p:cond delay="0"/>
                                  </p:stCondLst>
                                  <p:iterate>
                                    <p:tmAbs val="0"/>
                                  </p:iterate>
                                  <p:childTnLst>
                                    <p:set>
                                      <p:cBhvr>
                                        <p:cTn id="124" fill="hold"/>
                                        <p:tgtEl>
                                          <p:spTgt spid="685"/>
                                        </p:tgtEl>
                                        <p:attrNameLst>
                                          <p:attrName>style.visibility</p:attrName>
                                        </p:attrNameLst>
                                      </p:cBhvr>
                                      <p:to>
                                        <p:strVal val="visible"/>
                                      </p:to>
                                    </p:set>
                                    <p:animEffect transition="in" filter="wipe(left)">
                                      <p:cBhvr>
                                        <p:cTn id="125" dur="500"/>
                                        <p:tgtEl>
                                          <p:spTgt spid="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 grpId="3" animBg="1" advAuto="0"/>
      <p:bldP spid="655" grpId="27" animBg="1" advAuto="0"/>
      <p:bldP spid="656" grpId="31" animBg="1" advAuto="0"/>
      <p:bldP spid="657" grpId="11" animBg="1" advAuto="0"/>
      <p:bldP spid="658" grpId="1" animBg="1" advAuto="0"/>
      <p:bldP spid="659" grpId="28" animBg="1" advAuto="0"/>
      <p:bldP spid="660" grpId="2" animBg="1" advAuto="0"/>
      <p:bldP spid="661" grpId="4" animBg="1" advAuto="0"/>
      <p:bldP spid="662" grpId="7" animBg="1" advAuto="0"/>
      <p:bldP spid="663" grpId="12" animBg="1" advAuto="0"/>
      <p:bldP spid="664" grpId="13" animBg="1" advAuto="0"/>
      <p:bldP spid="665" grpId="18" animBg="1" advAuto="0"/>
      <p:bldP spid="666" grpId="17" animBg="1" advAuto="0"/>
      <p:bldP spid="667" grpId="22" animBg="1" advAuto="0"/>
      <p:bldP spid="668" grpId="25" animBg="1" advAuto="0"/>
      <p:bldP spid="669" grpId="21" animBg="1" advAuto="0"/>
      <p:bldP spid="670" grpId="30" animBg="1" advAuto="0"/>
      <p:bldP spid="671" grpId="29" animBg="1" advAuto="0"/>
      <p:bldP spid="672" grpId="24" animBg="1" advAuto="0"/>
      <p:bldP spid="675" grpId="20" animBg="1" advAuto="0"/>
      <p:bldP spid="676" grpId="16" animBg="1" advAuto="0"/>
      <p:bldP spid="677" grpId="14" animBg="1" advAuto="0"/>
      <p:bldP spid="678" grpId="15" animBg="1" advAuto="0"/>
      <p:bldP spid="679" grpId="6" animBg="1" advAuto="0"/>
      <p:bldP spid="680" grpId="9" animBg="1" advAuto="0"/>
      <p:bldP spid="681" grpId="10" animBg="1" advAuto="0"/>
      <p:bldP spid="682" grpId="8" animBg="1" advAuto="0"/>
      <p:bldP spid="683" grpId="5" animBg="1" advAuto="0"/>
      <p:bldP spid="684" grpId="19" animBg="1" advAuto="0"/>
      <p:bldP spid="685" grpId="32"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4" name="Picture 2" descr="Picture 2"/>
          <p:cNvPicPr>
            <a:picLocks noChangeAspect="1"/>
          </p:cNvPicPr>
          <p:nvPr/>
        </p:nvPicPr>
        <p:blipFill>
          <a:blip r:embed="rId2"/>
          <a:stretch>
            <a:fillRect/>
          </a:stretch>
        </p:blipFill>
        <p:spPr>
          <a:xfrm>
            <a:off x="1389" y="80966"/>
            <a:ext cx="9141193" cy="5143508"/>
          </a:xfrm>
          <a:prstGeom prst="rect">
            <a:avLst/>
          </a:prstGeom>
          <a:ln w="12700">
            <a:miter lim="400000"/>
          </a:ln>
        </p:spPr>
      </p:pic>
      <p:sp>
        <p:nvSpPr>
          <p:cNvPr id="395" name="CustomShape 2"/>
          <p:cNvSpPr txBox="1"/>
          <p:nvPr/>
        </p:nvSpPr>
        <p:spPr>
          <a:xfrm>
            <a:off x="118616" y="1812066"/>
            <a:ext cx="8906767" cy="438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199" tIns="34199" rIns="34199" bIns="34199">
            <a:spAutoFit/>
          </a:bodyPr>
          <a:lstStyle>
            <a:lvl1pPr algn="ctr">
              <a:defRPr sz="2400" b="1">
                <a:solidFill>
                  <a:srgbClr val="DA622B"/>
                </a:solidFill>
              </a:defRPr>
            </a:lvl1pPr>
          </a:lstStyle>
          <a:p>
            <a:pPr>
              <a:defRPr>
                <a:solidFill>
                  <a:srgbClr val="FFFFFF"/>
                </a:solidFill>
              </a:defRPr>
            </a:pPr>
            <a:r>
              <a:rPr lang="es-ES" dirty="0">
                <a:solidFill>
                  <a:srgbClr val="DA622B"/>
                </a:solidFill>
              </a:rPr>
              <a:t>Presentación del proyecto </a:t>
            </a:r>
            <a:r>
              <a:rPr dirty="0">
                <a:solidFill>
                  <a:srgbClr val="DA622B"/>
                </a:solidFill>
              </a:rPr>
              <a:t>TEX-MED ALLIANCES</a:t>
            </a:r>
          </a:p>
        </p:txBody>
      </p:sp>
      <p:sp>
        <p:nvSpPr>
          <p:cNvPr id="396" name="Rectangle 7"/>
          <p:cNvSpPr txBox="1"/>
          <p:nvPr/>
        </p:nvSpPr>
        <p:spPr>
          <a:xfrm>
            <a:off x="1164762" y="2445457"/>
            <a:ext cx="6814475" cy="6001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500" b="1" i="1">
                <a:solidFill>
                  <a:srgbClr val="002060"/>
                </a:solidFill>
              </a:defRPr>
            </a:lvl1pPr>
          </a:lstStyle>
          <a:p>
            <a:r>
              <a:rPr sz="1800" dirty="0"/>
              <a:t>Susanna Leonelli, Project Coordination</a:t>
            </a:r>
            <a:endParaRPr lang="it-IT" sz="1800" dirty="0"/>
          </a:p>
          <a:p>
            <a:r>
              <a:rPr lang="it-IT" dirty="0"/>
              <a:t>Francesco Pellizzari, Technical Project Manager</a:t>
            </a:r>
            <a:endParaRPr dirty="0"/>
          </a:p>
        </p:txBody>
      </p:sp>
      <p:pic>
        <p:nvPicPr>
          <p:cNvPr id="397" name="Image 3" descr="Image 3"/>
          <p:cNvPicPr>
            <a:picLocks noChangeAspect="1"/>
          </p:cNvPicPr>
          <p:nvPr/>
        </p:nvPicPr>
        <p:blipFill>
          <a:blip r:embed="rId3"/>
          <a:stretch>
            <a:fillRect/>
          </a:stretch>
        </p:blipFill>
        <p:spPr>
          <a:xfrm>
            <a:off x="449822" y="338100"/>
            <a:ext cx="3281516" cy="1146832"/>
          </a:xfrm>
          <a:prstGeom prst="rect">
            <a:avLst/>
          </a:prstGeom>
          <a:ln w="12700">
            <a:miter lim="400000"/>
          </a:ln>
        </p:spPr>
      </p:pic>
      <p:pic>
        <p:nvPicPr>
          <p:cNvPr id="2" name="Imagen 1" descr="Logotipo, nombre de la empresa&#10;&#10;Descripción generada automáticamente">
            <a:extLst>
              <a:ext uri="{FF2B5EF4-FFF2-40B4-BE49-F238E27FC236}">
                <a16:creationId xmlns:a16="http://schemas.microsoft.com/office/drawing/2014/main" id="{6630009F-1B1C-4D4D-ACAB-D23F303598C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538" b="6379"/>
          <a:stretch/>
        </p:blipFill>
        <p:spPr>
          <a:xfrm>
            <a:off x="6831106" y="338100"/>
            <a:ext cx="1757137" cy="599958"/>
          </a:xfrm>
          <a:prstGeom prst="rect">
            <a:avLst/>
          </a:prstGeom>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03" name="Óvalo"/>
          <p:cNvSpPr/>
          <p:nvPr/>
        </p:nvSpPr>
        <p:spPr>
          <a:xfrm>
            <a:off x="2456881" y="1269593"/>
            <a:ext cx="4471367" cy="2446452"/>
          </a:xfrm>
          <a:prstGeom prst="ellipse">
            <a:avLst/>
          </a:prstGeom>
          <a:solidFill>
            <a:srgbClr val="FFFFFF"/>
          </a:solidFill>
          <a:ln w="25400">
            <a:solidFill>
              <a:srgbClr val="8FCAF0"/>
            </a:solidFill>
            <a:miter/>
          </a:ln>
          <a:effectLst>
            <a:outerShdw blurRad="38100" dist="23000" dir="5400000" rotWithShape="0">
              <a:srgbClr val="000000">
                <a:alpha val="0"/>
              </a:srgbClr>
            </a:outerShdw>
          </a:effectLst>
        </p:spPr>
        <p:txBody>
          <a:bodyPr lIns="45719" rIns="45719" anchor="ctr"/>
          <a:lstStyle/>
          <a:p>
            <a:endParaRPr/>
          </a:p>
        </p:txBody>
      </p:sp>
      <p:sp>
        <p:nvSpPr>
          <p:cNvPr id="604" name="Rectángulo redondeado"/>
          <p:cNvSpPr/>
          <p:nvPr/>
        </p:nvSpPr>
        <p:spPr>
          <a:xfrm>
            <a:off x="5486474" y="3185695"/>
            <a:ext cx="1762270" cy="700627"/>
          </a:xfrm>
          <a:prstGeom prst="roundRect">
            <a:avLst>
              <a:gd name="adj" fmla="val 27190"/>
            </a:avLst>
          </a:prstGeom>
          <a:solidFill>
            <a:srgbClr val="F1C572"/>
          </a:solidFill>
          <a:ln w="12700">
            <a:miter lim="400000"/>
          </a:ln>
          <a:effectLst>
            <a:outerShdw blurRad="38100" dist="23000" dir="5400000" rotWithShape="0">
              <a:srgbClr val="000000">
                <a:alpha val="0"/>
              </a:srgbClr>
            </a:outerShdw>
          </a:effectLst>
        </p:spPr>
        <p:txBody>
          <a:bodyPr lIns="45719" rIns="45719" anchor="ctr"/>
          <a:lstStyle/>
          <a:p>
            <a:pPr>
              <a:defRPr>
                <a:solidFill>
                  <a:srgbClr val="FFFFFF"/>
                </a:solidFill>
              </a:defRPr>
            </a:pPr>
            <a:endParaRPr/>
          </a:p>
        </p:txBody>
      </p:sp>
      <p:sp>
        <p:nvSpPr>
          <p:cNvPr id="605" name="Rectángulo redondeado"/>
          <p:cNvSpPr/>
          <p:nvPr/>
        </p:nvSpPr>
        <p:spPr>
          <a:xfrm>
            <a:off x="6532627" y="1992509"/>
            <a:ext cx="1762270" cy="683468"/>
          </a:xfrm>
          <a:prstGeom prst="roundRect">
            <a:avLst>
              <a:gd name="adj" fmla="val 27873"/>
            </a:avLst>
          </a:prstGeom>
          <a:solidFill>
            <a:srgbClr val="F1C572"/>
          </a:solidFill>
          <a:ln w="12700">
            <a:miter lim="400000"/>
          </a:ln>
          <a:effectLst>
            <a:outerShdw blurRad="38100" dist="23000" dir="5400000" rotWithShape="0">
              <a:srgbClr val="000000">
                <a:alpha val="0"/>
              </a:srgbClr>
            </a:outerShdw>
          </a:effectLst>
        </p:spPr>
        <p:txBody>
          <a:bodyPr lIns="45719" rIns="45719" anchor="ctr"/>
          <a:lstStyle/>
          <a:p>
            <a:pPr>
              <a:defRPr>
                <a:solidFill>
                  <a:srgbClr val="FFFFFF"/>
                </a:solidFill>
              </a:defRPr>
            </a:pPr>
            <a:endParaRPr/>
          </a:p>
        </p:txBody>
      </p:sp>
      <p:sp>
        <p:nvSpPr>
          <p:cNvPr id="606" name="Rectángulo redondeado"/>
          <p:cNvSpPr/>
          <p:nvPr/>
        </p:nvSpPr>
        <p:spPr>
          <a:xfrm>
            <a:off x="1821731" y="3177115"/>
            <a:ext cx="1994762" cy="700627"/>
          </a:xfrm>
          <a:prstGeom prst="roundRect">
            <a:avLst>
              <a:gd name="adj" fmla="val 27190"/>
            </a:avLst>
          </a:prstGeom>
          <a:solidFill>
            <a:srgbClr val="F1C572"/>
          </a:solidFill>
          <a:ln w="12700">
            <a:miter lim="400000"/>
          </a:ln>
          <a:effectLst>
            <a:outerShdw blurRad="38100" dist="23000" dir="5400000" rotWithShape="0">
              <a:srgbClr val="000000">
                <a:alpha val="0"/>
              </a:srgbClr>
            </a:outerShdw>
          </a:effectLst>
        </p:spPr>
        <p:txBody>
          <a:bodyPr lIns="45719" rIns="45719" anchor="ctr"/>
          <a:lstStyle/>
          <a:p>
            <a:pPr>
              <a:defRPr>
                <a:solidFill>
                  <a:srgbClr val="FFFFFF"/>
                </a:solidFill>
              </a:defRPr>
            </a:pPr>
            <a:endParaRPr/>
          </a:p>
        </p:txBody>
      </p:sp>
      <p:sp>
        <p:nvSpPr>
          <p:cNvPr id="607" name="Rectángulo redondeado"/>
          <p:cNvSpPr/>
          <p:nvPr/>
        </p:nvSpPr>
        <p:spPr>
          <a:xfrm>
            <a:off x="1148483" y="1992509"/>
            <a:ext cx="1645767" cy="683468"/>
          </a:xfrm>
          <a:prstGeom prst="roundRect">
            <a:avLst>
              <a:gd name="adj" fmla="val 27873"/>
            </a:avLst>
          </a:prstGeom>
          <a:solidFill>
            <a:srgbClr val="F1C572"/>
          </a:solidFill>
          <a:ln w="12700">
            <a:miter lim="400000"/>
          </a:ln>
          <a:effectLst>
            <a:outerShdw blurRad="38100" dist="23000" dir="5400000" rotWithShape="0">
              <a:srgbClr val="000000">
                <a:alpha val="0"/>
              </a:srgbClr>
            </a:outerShdw>
          </a:effectLst>
        </p:spPr>
        <p:txBody>
          <a:bodyPr lIns="45719" rIns="45719" anchor="ctr"/>
          <a:lstStyle/>
          <a:p>
            <a:pPr>
              <a:defRPr>
                <a:solidFill>
                  <a:srgbClr val="FFFFFF"/>
                </a:solidFill>
              </a:defRPr>
            </a:pPr>
            <a:endParaRPr/>
          </a:p>
        </p:txBody>
      </p:sp>
      <p:sp>
        <p:nvSpPr>
          <p:cNvPr id="608" name="Rectángulo redondeado"/>
          <p:cNvSpPr/>
          <p:nvPr/>
        </p:nvSpPr>
        <p:spPr>
          <a:xfrm>
            <a:off x="3676088" y="1020225"/>
            <a:ext cx="1791825" cy="683468"/>
          </a:xfrm>
          <a:prstGeom prst="roundRect">
            <a:avLst>
              <a:gd name="adj" fmla="val 26143"/>
            </a:avLst>
          </a:prstGeom>
          <a:solidFill>
            <a:srgbClr val="F1C572"/>
          </a:solidFill>
          <a:ln w="12700">
            <a:miter lim="400000"/>
          </a:ln>
          <a:effectLst>
            <a:outerShdw blurRad="38100" dist="23000" dir="5400000" rotWithShape="0">
              <a:srgbClr val="000000">
                <a:alpha val="0"/>
              </a:srgbClr>
            </a:outerShdw>
          </a:effectLst>
        </p:spPr>
        <p:txBody>
          <a:bodyPr lIns="45719" rIns="45719" anchor="ctr"/>
          <a:lstStyle/>
          <a:p>
            <a:pPr>
              <a:defRPr>
                <a:solidFill>
                  <a:srgbClr val="FFFFFF"/>
                </a:solidFill>
              </a:defRPr>
            </a:pPr>
            <a:endParaRPr/>
          </a:p>
        </p:txBody>
      </p:sp>
      <p:sp>
        <p:nvSpPr>
          <p:cNvPr id="609" name="CustomShape 1"/>
          <p:cNvSpPr txBox="1"/>
          <p:nvPr/>
        </p:nvSpPr>
        <p:spPr>
          <a:xfrm>
            <a:off x="512372" y="343277"/>
            <a:ext cx="7507306" cy="438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199" tIns="34199" rIns="34199" bIns="34199">
            <a:spAutoFit/>
          </a:bodyPr>
          <a:lstStyle>
            <a:lvl1pPr>
              <a:defRPr sz="2400">
                <a:solidFill>
                  <a:srgbClr val="8FCAF0"/>
                </a:solidFill>
              </a:defRPr>
            </a:lvl1pPr>
          </a:lstStyle>
          <a:p>
            <a:pPr>
              <a:defRPr>
                <a:solidFill>
                  <a:srgbClr val="000000"/>
                </a:solidFill>
              </a:defRPr>
            </a:pPr>
            <a:r>
              <a:rPr lang="es-ES" dirty="0">
                <a:solidFill>
                  <a:schemeClr val="accent5">
                    <a:lumMod val="75000"/>
                  </a:schemeClr>
                </a:solidFill>
              </a:rPr>
              <a:t>La nueva realidad tras el COVID-19</a:t>
            </a:r>
          </a:p>
        </p:txBody>
      </p:sp>
      <p:sp>
        <p:nvSpPr>
          <p:cNvPr id="610" name="Lack of financial resources and skills for equipments"/>
          <p:cNvSpPr txBox="1"/>
          <p:nvPr/>
        </p:nvSpPr>
        <p:spPr>
          <a:xfrm>
            <a:off x="3676088" y="1068961"/>
            <a:ext cx="1880523" cy="5981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ctr">
              <a:spcBef>
                <a:spcPts val="300"/>
              </a:spcBef>
              <a:defRPr sz="1000" spc="0">
                <a:solidFill>
                  <a:srgbClr val="081E5C"/>
                </a:solidFill>
              </a:defRPr>
            </a:lvl1pPr>
          </a:lstStyle>
          <a:p>
            <a:pPr>
              <a:defRPr sz="1300" spc="0"/>
            </a:pPr>
            <a:r>
              <a:rPr lang="es-ES" sz="1050" spc="0" dirty="0"/>
              <a:t>Falta de recursos financieros y de habilidades para manejar equipos</a:t>
            </a:r>
            <a:endParaRPr sz="1050" spc="0" dirty="0"/>
          </a:p>
        </p:txBody>
      </p:sp>
      <p:sp>
        <p:nvSpPr>
          <p:cNvPr id="611" name="Poor opportunities for  adding value to products"/>
          <p:cNvSpPr txBox="1"/>
          <p:nvPr/>
        </p:nvSpPr>
        <p:spPr>
          <a:xfrm>
            <a:off x="6511876" y="2044746"/>
            <a:ext cx="1791825"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300"/>
              </a:spcBef>
              <a:defRPr sz="1000" spc="0">
                <a:solidFill>
                  <a:srgbClr val="081E5C"/>
                </a:solidFill>
              </a:defRPr>
            </a:pPr>
            <a:r>
              <a:rPr lang="es-ES" sz="1200" dirty="0"/>
              <a:t>Falta de oportunidades para crear valor añadido en los productos</a:t>
            </a:r>
            <a:endParaRPr sz="1200" dirty="0"/>
          </a:p>
        </p:txBody>
      </p:sp>
      <p:sp>
        <p:nvSpPr>
          <p:cNvPr id="612" name="New opportunity Provide by the project"/>
          <p:cNvSpPr txBox="1"/>
          <p:nvPr/>
        </p:nvSpPr>
        <p:spPr>
          <a:xfrm>
            <a:off x="5530069" y="3194839"/>
            <a:ext cx="1675080"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ctr">
              <a:spcBef>
                <a:spcPts val="300"/>
              </a:spcBef>
              <a:defRPr sz="1000" spc="0">
                <a:solidFill>
                  <a:srgbClr val="081E5C"/>
                </a:solidFill>
              </a:defRPr>
            </a:lvl1pPr>
          </a:lstStyle>
          <a:p>
            <a:r>
              <a:rPr lang="es-ES" sz="1200" dirty="0"/>
              <a:t>Nuevas oportunidades generadas por el proyecto</a:t>
            </a:r>
            <a:endParaRPr sz="1200" dirty="0"/>
          </a:p>
        </p:txBody>
      </p:sp>
      <p:sp>
        <p:nvSpPr>
          <p:cNvPr id="613" name="Support to small productions and for enhancement of skills"/>
          <p:cNvSpPr txBox="1"/>
          <p:nvPr/>
        </p:nvSpPr>
        <p:spPr>
          <a:xfrm>
            <a:off x="1864538" y="3148326"/>
            <a:ext cx="1921501" cy="769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ctr">
              <a:spcBef>
                <a:spcPts val="300"/>
              </a:spcBef>
              <a:defRPr sz="900" spc="0">
                <a:solidFill>
                  <a:srgbClr val="081E5C"/>
                </a:solidFill>
              </a:defRPr>
            </a:lvl1pPr>
          </a:lstStyle>
          <a:p>
            <a:r>
              <a:rPr lang="es-ES" sz="1100" dirty="0"/>
              <a:t>Soporte a la pequeña producción y mejora de la creatividad y otras habilidades</a:t>
            </a:r>
            <a:endParaRPr sz="1100" dirty="0"/>
          </a:p>
        </p:txBody>
      </p:sp>
      <p:sp>
        <p:nvSpPr>
          <p:cNvPr id="614" name="Need for the Use of appropriate equipment"/>
          <p:cNvSpPr txBox="1"/>
          <p:nvPr/>
        </p:nvSpPr>
        <p:spPr>
          <a:xfrm>
            <a:off x="1010615" y="2029646"/>
            <a:ext cx="1921501" cy="6540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ctr">
              <a:spcBef>
                <a:spcPts val="300"/>
              </a:spcBef>
              <a:defRPr sz="1000" spc="0">
                <a:solidFill>
                  <a:srgbClr val="081E5C"/>
                </a:solidFill>
              </a:defRPr>
            </a:lvl1pPr>
          </a:lstStyle>
          <a:p>
            <a:r>
              <a:rPr lang="en-US" sz="1050" dirty="0"/>
              <a:t>Las Micro/PYMES </a:t>
            </a:r>
            <a:r>
              <a:rPr lang="en-US" sz="1050" dirty="0" err="1"/>
              <a:t>tienen</a:t>
            </a:r>
            <a:r>
              <a:rPr lang="en-US" sz="1050" dirty="0"/>
              <a:t> </a:t>
            </a:r>
          </a:p>
          <a:p>
            <a:r>
              <a:rPr lang="en-US" sz="1050" dirty="0"/>
              <a:t>una </a:t>
            </a:r>
            <a:r>
              <a:rPr lang="en-US" sz="1050" dirty="0" err="1"/>
              <a:t>gama</a:t>
            </a:r>
            <a:r>
              <a:rPr lang="en-US" sz="1050" dirty="0"/>
              <a:t> de </a:t>
            </a:r>
            <a:r>
              <a:rPr lang="en-US" sz="1050" dirty="0" err="1"/>
              <a:t>colores</a:t>
            </a:r>
            <a:r>
              <a:rPr lang="en-US" sz="1050" dirty="0"/>
              <a:t> </a:t>
            </a:r>
          </a:p>
          <a:p>
            <a:r>
              <a:rPr lang="en-US" sz="1050" dirty="0" err="1"/>
              <a:t>limitados</a:t>
            </a:r>
            <a:r>
              <a:rPr lang="en-US" sz="1050" dirty="0"/>
              <a:t> para sus </a:t>
            </a:r>
            <a:r>
              <a:rPr lang="en-US" sz="1050" dirty="0" err="1"/>
              <a:t>tejidos</a:t>
            </a:r>
            <a:endParaRPr sz="1050" dirty="0"/>
          </a:p>
        </p:txBody>
      </p:sp>
      <p:sp>
        <p:nvSpPr>
          <p:cNvPr id="615" name="Micro and Small Enterprises often are unable to add value to their products in finishing dyeing and printing"/>
          <p:cNvSpPr txBox="1"/>
          <p:nvPr/>
        </p:nvSpPr>
        <p:spPr>
          <a:xfrm>
            <a:off x="3189679" y="1917925"/>
            <a:ext cx="3005771"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120000"/>
              </a:lnSpc>
              <a:defRPr sz="1500" b="1" spc="-1">
                <a:solidFill>
                  <a:srgbClr val="8FCAF0"/>
                </a:solidFill>
              </a:defRPr>
            </a:lvl1pPr>
          </a:lstStyle>
          <a:p>
            <a:pPr>
              <a:defRPr>
                <a:solidFill>
                  <a:srgbClr val="DA622B"/>
                </a:solidFill>
              </a:defRPr>
            </a:pPr>
            <a:r>
              <a:rPr lang="es-ES" dirty="0">
                <a:solidFill>
                  <a:schemeClr val="accent5">
                    <a:lumMod val="75000"/>
                  </a:schemeClr>
                </a:solidFill>
              </a:rPr>
              <a:t>Las micro y pequeñas empresas a menudo no pueden agregar valor a sus productos en el acabado y la tintura.</a:t>
            </a:r>
            <a:endParaRPr dirty="0">
              <a:solidFill>
                <a:schemeClr val="accent5">
                  <a:lumMod val="75000"/>
                </a:schemeClr>
              </a:solidFill>
            </a:endParaRPr>
          </a:p>
        </p:txBody>
      </p:sp>
      <p:sp>
        <p:nvSpPr>
          <p:cNvPr id="616" name="2"/>
          <p:cNvSpPr txBox="1"/>
          <p:nvPr/>
        </p:nvSpPr>
        <p:spPr>
          <a:xfrm>
            <a:off x="4533400" y="700411"/>
            <a:ext cx="214787" cy="3011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120000"/>
              </a:lnSpc>
              <a:defRPr sz="1500" b="1" spc="-1">
                <a:solidFill>
                  <a:srgbClr val="091F5D"/>
                </a:solidFill>
              </a:defRPr>
            </a:lvl1pPr>
          </a:lstStyle>
          <a:p>
            <a:r>
              <a:t>2</a:t>
            </a:r>
          </a:p>
        </p:txBody>
      </p:sp>
      <p:sp>
        <p:nvSpPr>
          <p:cNvPr id="617" name="1"/>
          <p:cNvSpPr txBox="1"/>
          <p:nvPr/>
        </p:nvSpPr>
        <p:spPr>
          <a:xfrm>
            <a:off x="857452" y="2183688"/>
            <a:ext cx="214787" cy="3011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120000"/>
              </a:lnSpc>
              <a:defRPr sz="1500" b="1" spc="-1">
                <a:solidFill>
                  <a:srgbClr val="091F5D"/>
                </a:solidFill>
              </a:defRPr>
            </a:lvl1pPr>
          </a:lstStyle>
          <a:p>
            <a:r>
              <a:t>1</a:t>
            </a:r>
          </a:p>
        </p:txBody>
      </p:sp>
      <p:sp>
        <p:nvSpPr>
          <p:cNvPr id="618" name="3"/>
          <p:cNvSpPr txBox="1"/>
          <p:nvPr/>
        </p:nvSpPr>
        <p:spPr>
          <a:xfrm>
            <a:off x="8391364" y="2183688"/>
            <a:ext cx="214787" cy="3011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120000"/>
              </a:lnSpc>
              <a:defRPr sz="1500" b="1" spc="-1">
                <a:solidFill>
                  <a:srgbClr val="091F5D"/>
                </a:solidFill>
              </a:defRPr>
            </a:lvl1pPr>
          </a:lstStyle>
          <a:p>
            <a:r>
              <a:t>3</a:t>
            </a:r>
          </a:p>
        </p:txBody>
      </p:sp>
      <p:sp>
        <p:nvSpPr>
          <p:cNvPr id="619" name="4"/>
          <p:cNvSpPr txBox="1"/>
          <p:nvPr/>
        </p:nvSpPr>
        <p:spPr>
          <a:xfrm>
            <a:off x="7306368" y="3385454"/>
            <a:ext cx="214787" cy="3011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120000"/>
              </a:lnSpc>
              <a:defRPr sz="1500" b="1" spc="-1">
                <a:solidFill>
                  <a:srgbClr val="091F5D"/>
                </a:solidFill>
              </a:defRPr>
            </a:lvl1pPr>
          </a:lstStyle>
          <a:p>
            <a:r>
              <a:t>4</a:t>
            </a:r>
          </a:p>
        </p:txBody>
      </p:sp>
      <p:sp>
        <p:nvSpPr>
          <p:cNvPr id="620" name="5"/>
          <p:cNvSpPr txBox="1"/>
          <p:nvPr/>
        </p:nvSpPr>
        <p:spPr>
          <a:xfrm>
            <a:off x="1553349" y="3385454"/>
            <a:ext cx="214787" cy="3011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120000"/>
              </a:lnSpc>
              <a:defRPr sz="1500" b="1" spc="-1">
                <a:solidFill>
                  <a:srgbClr val="091F5D"/>
                </a:solidFill>
              </a:defRPr>
            </a:lvl1pPr>
          </a:lstStyle>
          <a:p>
            <a:r>
              <a:rPr dirty="0"/>
              <a:t>5</a:t>
            </a:r>
          </a:p>
        </p:txBody>
      </p:sp>
      <p:pic>
        <p:nvPicPr>
          <p:cNvPr id="2" name="Imagen 1" descr="Logotipo, nombre de la empresa&#10;&#10;Descripción generada automáticamente">
            <a:extLst>
              <a:ext uri="{FF2B5EF4-FFF2-40B4-BE49-F238E27FC236}">
                <a16:creationId xmlns:a16="http://schemas.microsoft.com/office/drawing/2014/main" id="{833490E9-7E8B-461E-B651-7311D5ECB4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538" b="6379"/>
          <a:stretch/>
        </p:blipFill>
        <p:spPr>
          <a:xfrm>
            <a:off x="7433309" y="101329"/>
            <a:ext cx="1156095" cy="394738"/>
          </a:xfrm>
          <a:prstGeom prst="rect">
            <a:avLst/>
          </a:prstGeom>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22" name="CustomShape 1"/>
          <p:cNvSpPr txBox="1"/>
          <p:nvPr/>
        </p:nvSpPr>
        <p:spPr>
          <a:xfrm>
            <a:off x="512372" y="343277"/>
            <a:ext cx="7507306" cy="438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199" tIns="34199" rIns="34199" bIns="34199">
            <a:spAutoFit/>
          </a:bodyPr>
          <a:lstStyle>
            <a:lvl1pPr>
              <a:defRPr sz="2400">
                <a:solidFill>
                  <a:srgbClr val="8FCAF0"/>
                </a:solidFill>
              </a:defRPr>
            </a:lvl1pPr>
          </a:lstStyle>
          <a:p>
            <a:pPr>
              <a:defRPr>
                <a:solidFill>
                  <a:srgbClr val="000000"/>
                </a:solidFill>
              </a:defRPr>
            </a:pPr>
            <a:r>
              <a:rPr lang="es-ES" dirty="0">
                <a:solidFill>
                  <a:schemeClr val="accent5">
                    <a:lumMod val="75000"/>
                  </a:schemeClr>
                </a:solidFill>
              </a:rPr>
              <a:t>¿Qué recursos se necesitan?</a:t>
            </a:r>
            <a:endParaRPr dirty="0">
              <a:solidFill>
                <a:schemeClr val="accent5">
                  <a:lumMod val="75000"/>
                </a:schemeClr>
              </a:solidFill>
            </a:endParaRPr>
          </a:p>
        </p:txBody>
      </p:sp>
      <p:sp>
        <p:nvSpPr>
          <p:cNvPr id="623" name="Rectángulo"/>
          <p:cNvSpPr/>
          <p:nvPr/>
        </p:nvSpPr>
        <p:spPr>
          <a:xfrm>
            <a:off x="900836" y="1260355"/>
            <a:ext cx="6546038" cy="773199"/>
          </a:xfrm>
          <a:prstGeom prst="rect">
            <a:avLst/>
          </a:prstGeom>
          <a:solidFill>
            <a:srgbClr val="F1C572"/>
          </a:solidFill>
          <a:ln w="12700">
            <a:miter lim="400000"/>
          </a:ln>
          <a:effectLst>
            <a:outerShdw blurRad="38100" dist="23000" dir="5400000" rotWithShape="0">
              <a:srgbClr val="000000">
                <a:alpha val="0"/>
              </a:srgbClr>
            </a:outerShdw>
          </a:effectLst>
        </p:spPr>
        <p:txBody>
          <a:bodyPr lIns="45719" rIns="45719" anchor="ctr"/>
          <a:lstStyle/>
          <a:p>
            <a:endParaRPr/>
          </a:p>
        </p:txBody>
      </p:sp>
      <p:sp>
        <p:nvSpPr>
          <p:cNvPr id="624" name="Flecha"/>
          <p:cNvSpPr/>
          <p:nvPr/>
        </p:nvSpPr>
        <p:spPr>
          <a:xfrm>
            <a:off x="6880948" y="1149103"/>
            <a:ext cx="1353317" cy="995702"/>
          </a:xfrm>
          <a:prstGeom prst="rightArrow">
            <a:avLst>
              <a:gd name="adj1" fmla="val 32000"/>
              <a:gd name="adj2" fmla="val 79729"/>
            </a:avLst>
          </a:prstGeom>
          <a:solidFill>
            <a:srgbClr val="F1C572"/>
          </a:solidFill>
          <a:ln w="12700">
            <a:miter lim="400000"/>
          </a:ln>
        </p:spPr>
        <p:txBody>
          <a:bodyPr lIns="45719" rIns="45719" anchor="ctr"/>
          <a:lstStyle/>
          <a:p>
            <a:endParaRPr/>
          </a:p>
        </p:txBody>
      </p:sp>
      <p:sp>
        <p:nvSpPr>
          <p:cNvPr id="625" name="Procurement  of equipment"/>
          <p:cNvSpPr txBox="1"/>
          <p:nvPr/>
        </p:nvSpPr>
        <p:spPr>
          <a:xfrm>
            <a:off x="1143010" y="1425927"/>
            <a:ext cx="1576927"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spcBef>
                <a:spcPts val="300"/>
              </a:spcBef>
              <a:defRPr sz="1200" b="1" spc="0">
                <a:solidFill>
                  <a:srgbClr val="081E5C"/>
                </a:solidFill>
              </a:defRPr>
            </a:pPr>
            <a:r>
              <a:rPr lang="es-ES" dirty="0"/>
              <a:t>Poner a disposición el equipo necesario</a:t>
            </a:r>
            <a:endParaRPr dirty="0"/>
          </a:p>
        </p:txBody>
      </p:sp>
      <p:sp>
        <p:nvSpPr>
          <p:cNvPr id="626" name="Tests and dyeing of small items/batches"/>
          <p:cNvSpPr txBox="1"/>
          <p:nvPr/>
        </p:nvSpPr>
        <p:spPr>
          <a:xfrm>
            <a:off x="3202474" y="1425927"/>
            <a:ext cx="2047369"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ctr">
              <a:spcBef>
                <a:spcPts val="300"/>
              </a:spcBef>
              <a:defRPr sz="1200" b="1" spc="0">
                <a:solidFill>
                  <a:srgbClr val="081E5C"/>
                </a:solidFill>
              </a:defRPr>
            </a:lvl1pPr>
          </a:lstStyle>
          <a:p>
            <a:r>
              <a:rPr lang="es-ES" dirty="0"/>
              <a:t>Pruebas y tintura de productos/lotes pequeños</a:t>
            </a:r>
            <a:endParaRPr dirty="0"/>
          </a:p>
        </p:txBody>
      </p:sp>
      <p:sp>
        <p:nvSpPr>
          <p:cNvPr id="627" name="Technical Assistance and Training"/>
          <p:cNvSpPr txBox="1"/>
          <p:nvPr/>
        </p:nvSpPr>
        <p:spPr>
          <a:xfrm>
            <a:off x="5456117" y="1425927"/>
            <a:ext cx="1783988"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spcBef>
                <a:spcPts val="300"/>
              </a:spcBef>
              <a:defRPr sz="1200" b="1" spc="0">
                <a:solidFill>
                  <a:srgbClr val="081E5C"/>
                </a:solidFill>
              </a:defRPr>
            </a:lvl1pPr>
          </a:lstStyle>
          <a:p>
            <a:r>
              <a:rPr lang="es-ES" dirty="0"/>
              <a:t>Asistencia técnica y formación</a:t>
            </a:r>
            <a:endParaRPr dirty="0"/>
          </a:p>
        </p:txBody>
      </p:sp>
      <p:sp>
        <p:nvSpPr>
          <p:cNvPr id="628" name="Asset"/>
          <p:cNvSpPr txBox="1"/>
          <p:nvPr/>
        </p:nvSpPr>
        <p:spPr>
          <a:xfrm>
            <a:off x="1366621" y="944271"/>
            <a:ext cx="1353316"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spcBef>
                <a:spcPts val="300"/>
              </a:spcBef>
              <a:defRPr sz="1100" spc="0">
                <a:solidFill>
                  <a:srgbClr val="081E5C"/>
                </a:solidFill>
              </a:defRPr>
            </a:lvl1pPr>
          </a:lstStyle>
          <a:p>
            <a:r>
              <a:rPr lang="es-ES" sz="1400" dirty="0"/>
              <a:t>Activo</a:t>
            </a:r>
            <a:endParaRPr dirty="0"/>
          </a:p>
        </p:txBody>
      </p:sp>
      <p:sp>
        <p:nvSpPr>
          <p:cNvPr id="629" name="Production"/>
          <p:cNvSpPr txBox="1"/>
          <p:nvPr/>
        </p:nvSpPr>
        <p:spPr>
          <a:xfrm>
            <a:off x="3497197" y="944271"/>
            <a:ext cx="1353316"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spcBef>
                <a:spcPts val="300"/>
              </a:spcBef>
              <a:defRPr sz="1100" spc="0">
                <a:solidFill>
                  <a:srgbClr val="081E5C"/>
                </a:solidFill>
              </a:defRPr>
            </a:lvl1pPr>
          </a:lstStyle>
          <a:p>
            <a:r>
              <a:rPr lang="es-ES" sz="1400" dirty="0"/>
              <a:t>Producción</a:t>
            </a:r>
            <a:endParaRPr sz="1400" dirty="0"/>
          </a:p>
        </p:txBody>
      </p:sp>
      <p:sp>
        <p:nvSpPr>
          <p:cNvPr id="630" name="Skills"/>
          <p:cNvSpPr txBox="1"/>
          <p:nvPr/>
        </p:nvSpPr>
        <p:spPr>
          <a:xfrm>
            <a:off x="5594366" y="944271"/>
            <a:ext cx="1507491"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spcBef>
                <a:spcPts val="300"/>
              </a:spcBef>
              <a:defRPr sz="1100" spc="0">
                <a:solidFill>
                  <a:srgbClr val="081E5C"/>
                </a:solidFill>
              </a:defRPr>
            </a:lvl1pPr>
          </a:lstStyle>
          <a:p>
            <a:r>
              <a:rPr lang="es-ES" sz="1400" dirty="0"/>
              <a:t>Habilidades</a:t>
            </a:r>
            <a:endParaRPr sz="1400" dirty="0"/>
          </a:p>
        </p:txBody>
      </p:sp>
      <p:sp>
        <p:nvSpPr>
          <p:cNvPr id="631" name="Línea"/>
          <p:cNvSpPr/>
          <p:nvPr/>
        </p:nvSpPr>
        <p:spPr>
          <a:xfrm flipV="1">
            <a:off x="3144058" y="1389503"/>
            <a:ext cx="1" cy="514902"/>
          </a:xfrm>
          <a:prstGeom prst="line">
            <a:avLst/>
          </a:prstGeom>
          <a:ln w="12700">
            <a:solidFill>
              <a:srgbClr val="081E5B"/>
            </a:solidFill>
            <a:miter/>
          </a:ln>
        </p:spPr>
        <p:txBody>
          <a:bodyPr lIns="45719" rIns="45719"/>
          <a:lstStyle/>
          <a:p>
            <a:endParaRPr/>
          </a:p>
        </p:txBody>
      </p:sp>
      <p:sp>
        <p:nvSpPr>
          <p:cNvPr id="632" name="Línea"/>
          <p:cNvSpPr/>
          <p:nvPr/>
        </p:nvSpPr>
        <p:spPr>
          <a:xfrm flipV="1">
            <a:off x="5273683" y="1389503"/>
            <a:ext cx="1" cy="514902"/>
          </a:xfrm>
          <a:prstGeom prst="line">
            <a:avLst/>
          </a:prstGeom>
          <a:ln w="12700">
            <a:solidFill>
              <a:srgbClr val="081E5B"/>
            </a:solidFill>
            <a:miter/>
          </a:ln>
        </p:spPr>
        <p:txBody>
          <a:bodyPr lIns="45719" rIns="45719"/>
          <a:lstStyle/>
          <a:p>
            <a:endParaRPr/>
          </a:p>
        </p:txBody>
      </p:sp>
      <p:sp>
        <p:nvSpPr>
          <p:cNvPr id="633" name="Rettangolo 1"/>
          <p:cNvSpPr txBox="1"/>
          <p:nvPr/>
        </p:nvSpPr>
        <p:spPr>
          <a:xfrm>
            <a:off x="498479" y="2220285"/>
            <a:ext cx="7983178" cy="17666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120000"/>
              </a:lnSpc>
              <a:spcBef>
                <a:spcPts val="300"/>
              </a:spcBef>
              <a:defRPr sz="1100" spc="0">
                <a:solidFill>
                  <a:srgbClr val="081E5C"/>
                </a:solidFill>
              </a:defRPr>
            </a:pPr>
            <a:r>
              <a:rPr lang="es-ES" sz="1200" b="1" spc="0" dirty="0">
                <a:solidFill>
                  <a:schemeClr val="accent5">
                    <a:lumMod val="75000"/>
                  </a:schemeClr>
                </a:solidFill>
              </a:rPr>
              <a:t>OBJETIVOS</a:t>
            </a:r>
            <a:endParaRPr lang="en-US" sz="1200" spc="0" dirty="0">
              <a:solidFill>
                <a:schemeClr val="accent5">
                  <a:lumMod val="75000"/>
                </a:schemeClr>
              </a:solidFill>
            </a:endParaRPr>
          </a:p>
          <a:p>
            <a:pPr>
              <a:lnSpc>
                <a:spcPct val="120000"/>
              </a:lnSpc>
              <a:spcBef>
                <a:spcPts val="300"/>
              </a:spcBef>
              <a:defRPr sz="1100" spc="0">
                <a:solidFill>
                  <a:srgbClr val="081E5C"/>
                </a:solidFill>
              </a:defRPr>
            </a:pPr>
            <a:endParaRPr lang="en-US" sz="1200" spc="0" dirty="0">
              <a:solidFill>
                <a:schemeClr val="accent5">
                  <a:lumMod val="75000"/>
                </a:schemeClr>
              </a:solidFill>
            </a:endParaRPr>
          </a:p>
          <a:p>
            <a:pPr marL="130342" indent="-130342" algn="just">
              <a:spcBef>
                <a:spcPts val="300"/>
              </a:spcBef>
              <a:buSzPct val="100000"/>
              <a:buChar char="•"/>
              <a:defRPr sz="1000" spc="0">
                <a:solidFill>
                  <a:srgbClr val="081E5C"/>
                </a:solidFill>
              </a:defRPr>
            </a:pPr>
            <a:r>
              <a:rPr lang="es-ES" sz="1300" dirty="0">
                <a:solidFill>
                  <a:srgbClr val="091E5D"/>
                </a:solidFill>
              </a:rPr>
              <a:t>Mejorar el acceso potencial a nuevos segmentos de mercado (competitividad)</a:t>
            </a:r>
          </a:p>
          <a:p>
            <a:pPr algn="just">
              <a:spcBef>
                <a:spcPts val="300"/>
              </a:spcBef>
              <a:buSzPct val="100000"/>
              <a:defRPr sz="1000" spc="0">
                <a:solidFill>
                  <a:srgbClr val="081E5C"/>
                </a:solidFill>
              </a:defRPr>
            </a:pPr>
            <a:endParaRPr sz="1300" dirty="0">
              <a:solidFill>
                <a:srgbClr val="091E5D"/>
              </a:solidFill>
            </a:endParaRPr>
          </a:p>
          <a:p>
            <a:pPr marL="130342" indent="-130342" algn="just">
              <a:spcBef>
                <a:spcPts val="300"/>
              </a:spcBef>
              <a:buSzPct val="100000"/>
              <a:buChar char="•"/>
              <a:defRPr sz="1000" spc="0">
                <a:solidFill>
                  <a:srgbClr val="081E5C"/>
                </a:solidFill>
              </a:defRPr>
            </a:pPr>
            <a:r>
              <a:rPr lang="es-ES" sz="1300" dirty="0">
                <a:solidFill>
                  <a:srgbClr val="091E5D"/>
                </a:solidFill>
              </a:rPr>
              <a:t>Actualizar y ampliar otras habilidades y mejorar la creatividad</a:t>
            </a:r>
          </a:p>
          <a:p>
            <a:pPr algn="just">
              <a:spcBef>
                <a:spcPts val="300"/>
              </a:spcBef>
              <a:buSzPct val="100000"/>
              <a:defRPr sz="1000" spc="0">
                <a:solidFill>
                  <a:srgbClr val="081E5C"/>
                </a:solidFill>
              </a:defRPr>
            </a:pPr>
            <a:endParaRPr sz="1300" dirty="0">
              <a:solidFill>
                <a:srgbClr val="091E5D"/>
              </a:solidFill>
            </a:endParaRPr>
          </a:p>
          <a:p>
            <a:pPr marL="130342" indent="-130342" algn="just">
              <a:spcBef>
                <a:spcPts val="300"/>
              </a:spcBef>
              <a:buSzPct val="100000"/>
              <a:buChar char="•"/>
              <a:defRPr sz="1000" spc="0">
                <a:solidFill>
                  <a:srgbClr val="081E5C"/>
                </a:solidFill>
              </a:defRPr>
            </a:pPr>
            <a:r>
              <a:rPr sz="1300" dirty="0" err="1"/>
              <a:t>Fo</a:t>
            </a:r>
            <a:r>
              <a:rPr lang="es-ES" sz="1300" dirty="0"/>
              <a:t>menta</a:t>
            </a:r>
            <a:r>
              <a:rPr sz="1300" dirty="0"/>
              <a:t>r </a:t>
            </a:r>
            <a:r>
              <a:rPr lang="es-ES" sz="1300" dirty="0"/>
              <a:t>la cooperación entre centros </a:t>
            </a:r>
            <a:r>
              <a:rPr lang="es-ES" sz="1300" dirty="0" err="1"/>
              <a:t>técnológicos</a:t>
            </a:r>
            <a:r>
              <a:rPr lang="es-ES" sz="1300" dirty="0"/>
              <a:t> y empresas</a:t>
            </a:r>
            <a:endParaRPr sz="1300" dirty="0"/>
          </a:p>
        </p:txBody>
      </p:sp>
      <p:pic>
        <p:nvPicPr>
          <p:cNvPr id="2" name="Imagen 1" descr="Logotipo, nombre de la empresa&#10;&#10;Descripción generada automáticamente">
            <a:extLst>
              <a:ext uri="{FF2B5EF4-FFF2-40B4-BE49-F238E27FC236}">
                <a16:creationId xmlns:a16="http://schemas.microsoft.com/office/drawing/2014/main" id="{662C27D1-7A09-4D3C-B658-57EE1F32EF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538" b="6379"/>
          <a:stretch/>
        </p:blipFill>
        <p:spPr>
          <a:xfrm>
            <a:off x="7433309" y="101329"/>
            <a:ext cx="1156095" cy="394738"/>
          </a:xfrm>
          <a:prstGeom prst="rect">
            <a:avLst/>
          </a:prstGeom>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1" name="Picture 2" descr="Picture 2"/>
          <p:cNvPicPr>
            <a:picLocks noChangeAspect="1"/>
          </p:cNvPicPr>
          <p:nvPr/>
        </p:nvPicPr>
        <p:blipFill>
          <a:blip r:embed="rId2"/>
          <a:stretch>
            <a:fillRect/>
          </a:stretch>
        </p:blipFill>
        <p:spPr>
          <a:xfrm>
            <a:off x="1389" y="0"/>
            <a:ext cx="9141193" cy="5143508"/>
          </a:xfrm>
          <a:prstGeom prst="rect">
            <a:avLst/>
          </a:prstGeom>
          <a:ln w="12700">
            <a:miter lim="400000"/>
          </a:ln>
        </p:spPr>
      </p:pic>
      <p:sp>
        <p:nvSpPr>
          <p:cNvPr id="692" name="CustomShape 2"/>
          <p:cNvSpPr txBox="1"/>
          <p:nvPr/>
        </p:nvSpPr>
        <p:spPr>
          <a:xfrm>
            <a:off x="259536" y="1812066"/>
            <a:ext cx="8624928" cy="438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199" tIns="34199" rIns="34199" bIns="34199">
            <a:spAutoFit/>
          </a:bodyPr>
          <a:lstStyle>
            <a:lvl1pPr algn="ctr">
              <a:defRPr sz="2400" b="1" spc="-1">
                <a:solidFill>
                  <a:srgbClr val="EA590D"/>
                </a:solidFill>
              </a:defRPr>
            </a:lvl1pPr>
          </a:lstStyle>
          <a:p>
            <a:pPr>
              <a:defRPr sz="2000" spc="-1"/>
            </a:pPr>
            <a:r>
              <a:rPr lang="es-ES" sz="2400" spc="-1" dirty="0"/>
              <a:t>Conclusiones y Perspectivas</a:t>
            </a:r>
            <a:endParaRPr sz="2400" spc="-1" dirty="0"/>
          </a:p>
        </p:txBody>
      </p:sp>
      <p:pic>
        <p:nvPicPr>
          <p:cNvPr id="693" name="Image 3" descr="Image 3"/>
          <p:cNvPicPr>
            <a:picLocks noChangeAspect="1"/>
          </p:cNvPicPr>
          <p:nvPr/>
        </p:nvPicPr>
        <p:blipFill>
          <a:blip r:embed="rId3"/>
          <a:stretch>
            <a:fillRect/>
          </a:stretch>
        </p:blipFill>
        <p:spPr>
          <a:xfrm>
            <a:off x="449822" y="338100"/>
            <a:ext cx="3281516" cy="1146832"/>
          </a:xfrm>
          <a:prstGeom prst="rect">
            <a:avLst/>
          </a:prstGeom>
          <a:ln w="12700">
            <a:miter lim="400000"/>
          </a:ln>
        </p:spPr>
      </p:pic>
      <p:sp>
        <p:nvSpPr>
          <p:cNvPr id="694" name="Rectangle 7"/>
          <p:cNvSpPr txBox="1"/>
          <p:nvPr/>
        </p:nvSpPr>
        <p:spPr>
          <a:xfrm>
            <a:off x="1984739" y="2360438"/>
            <a:ext cx="5174522" cy="323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500" i="1">
                <a:solidFill>
                  <a:srgbClr val="002060"/>
                </a:solidFill>
              </a:defRPr>
            </a:lvl1pPr>
          </a:lstStyle>
          <a:p>
            <a:r>
              <a:rPr dirty="0"/>
              <a:t>Susanna </a:t>
            </a:r>
            <a:r>
              <a:rPr dirty="0" err="1"/>
              <a:t>Leonelli</a:t>
            </a:r>
            <a:r>
              <a:rPr dirty="0"/>
              <a:t> – </a:t>
            </a:r>
            <a:r>
              <a:rPr lang="es-ES" dirty="0"/>
              <a:t>Coordinadora del Proyecto</a:t>
            </a:r>
            <a:endParaRPr dirty="0"/>
          </a:p>
        </p:txBody>
      </p:sp>
      <p:pic>
        <p:nvPicPr>
          <p:cNvPr id="2" name="Imagen 1" descr="Logotipo, nombre de la empresa&#10;&#10;Descripción generada automáticamente">
            <a:extLst>
              <a:ext uri="{FF2B5EF4-FFF2-40B4-BE49-F238E27FC236}">
                <a16:creationId xmlns:a16="http://schemas.microsoft.com/office/drawing/2014/main" id="{9F84A338-7073-4A2B-BA96-EA2C31905D4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538" b="6379"/>
          <a:stretch/>
        </p:blipFill>
        <p:spPr>
          <a:xfrm>
            <a:off x="6831106" y="338100"/>
            <a:ext cx="1757137" cy="599958"/>
          </a:xfrm>
          <a:prstGeom prst="rect">
            <a:avLst/>
          </a:prstGeom>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96" name="CustomShape 1"/>
          <p:cNvSpPr txBox="1"/>
          <p:nvPr/>
        </p:nvSpPr>
        <p:spPr>
          <a:xfrm>
            <a:off x="503801" y="662678"/>
            <a:ext cx="8504040" cy="438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199" tIns="34199" rIns="34199" bIns="34199">
            <a:spAutoFit/>
          </a:bodyPr>
          <a:lstStyle>
            <a:lvl1pPr>
              <a:defRPr sz="2400" spc="-1">
                <a:solidFill>
                  <a:srgbClr val="7CCDF4"/>
                </a:solidFill>
              </a:defRPr>
            </a:lvl1pPr>
          </a:lstStyle>
          <a:p>
            <a:r>
              <a:rPr lang="es-ES" dirty="0">
                <a:solidFill>
                  <a:schemeClr val="accent5">
                    <a:lumMod val="75000"/>
                  </a:schemeClr>
                </a:solidFill>
              </a:rPr>
              <a:t>Conclusiones</a:t>
            </a:r>
            <a:endParaRPr dirty="0">
              <a:solidFill>
                <a:schemeClr val="accent5">
                  <a:lumMod val="75000"/>
                </a:schemeClr>
              </a:solidFill>
            </a:endParaRPr>
          </a:p>
        </p:txBody>
      </p:sp>
      <p:sp>
        <p:nvSpPr>
          <p:cNvPr id="697" name="Rettangolo 1"/>
          <p:cNvSpPr txBox="1"/>
          <p:nvPr/>
        </p:nvSpPr>
        <p:spPr>
          <a:xfrm>
            <a:off x="503801" y="1230792"/>
            <a:ext cx="7672900" cy="26622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300"/>
            </a:pPr>
            <a:r>
              <a:rPr lang="es-ES" sz="1400" dirty="0">
                <a:solidFill>
                  <a:srgbClr val="091E5D"/>
                </a:solidFill>
              </a:rPr>
              <a:t>Junto a los colaboradores del proyecto hemos redefinido la iniciativa de </a:t>
            </a:r>
            <a:r>
              <a:rPr sz="1400" b="1" dirty="0">
                <a:solidFill>
                  <a:srgbClr val="091E5D"/>
                </a:solidFill>
              </a:rPr>
              <a:t>TEX-MED ALLIANCES</a:t>
            </a:r>
            <a:r>
              <a:rPr sz="1400" dirty="0">
                <a:solidFill>
                  <a:srgbClr val="091E5D"/>
                </a:solidFill>
              </a:rPr>
              <a:t> </a:t>
            </a:r>
            <a:r>
              <a:rPr lang="es-ES" sz="1400" dirty="0">
                <a:solidFill>
                  <a:srgbClr val="091E5D"/>
                </a:solidFill>
              </a:rPr>
              <a:t>teniendo en cuenta la nueva situación y necesidades del sector y del mercado. </a:t>
            </a:r>
          </a:p>
          <a:p>
            <a:pPr>
              <a:defRPr sz="1300"/>
            </a:pPr>
            <a:endParaRPr sz="1400" dirty="0">
              <a:solidFill>
                <a:srgbClr val="091E5D"/>
              </a:solidFill>
            </a:endParaRPr>
          </a:p>
          <a:p>
            <a:pPr>
              <a:defRPr sz="1300"/>
            </a:pPr>
            <a:r>
              <a:rPr lang="es-ES" sz="1400" dirty="0">
                <a:solidFill>
                  <a:srgbClr val="091E5D"/>
                </a:solidFill>
              </a:rPr>
              <a:t>Nuestras capacidades no son comparables con los enormes retos que se nos plantean en este nuevo escenario, pero nuestros recursos técnicos y financieros no deben subestimarse. </a:t>
            </a:r>
          </a:p>
          <a:p>
            <a:pPr>
              <a:defRPr sz="1300"/>
            </a:pPr>
            <a:endParaRPr sz="1400" dirty="0">
              <a:solidFill>
                <a:srgbClr val="091E5D"/>
              </a:solidFill>
            </a:endParaRPr>
          </a:p>
          <a:p>
            <a:pPr>
              <a:defRPr sz="1300"/>
            </a:pPr>
            <a:r>
              <a:rPr lang="es-ES" sz="1400" dirty="0">
                <a:solidFill>
                  <a:srgbClr val="091E5D"/>
                </a:solidFill>
              </a:rPr>
              <a:t>Confiamos en que las empresas y organizaciones del sector del Textil y la Confección compartan nuestra voluntad de hacer frente a la emergencia sanitaria y de volver a empezar en el negocio con nuevas visiones y esperanzas. </a:t>
            </a:r>
          </a:p>
          <a:p>
            <a:pPr>
              <a:defRPr sz="1300"/>
            </a:pPr>
            <a:endParaRPr sz="1400" dirty="0">
              <a:solidFill>
                <a:srgbClr val="091E5D"/>
              </a:solidFill>
            </a:endParaRPr>
          </a:p>
          <a:p>
            <a:pPr>
              <a:defRPr sz="1300" i="1">
                <a:solidFill>
                  <a:srgbClr val="FF0000"/>
                </a:solidFill>
              </a:defRPr>
            </a:pPr>
            <a:r>
              <a:rPr lang="es-ES" sz="1400" dirty="0">
                <a:solidFill>
                  <a:srgbClr val="DA622B"/>
                </a:solidFill>
              </a:rPr>
              <a:t>¡Debéis considerar participar en nuestras iniciativas!</a:t>
            </a:r>
            <a:endParaRPr sz="1400" dirty="0">
              <a:solidFill>
                <a:srgbClr val="091E5D"/>
              </a:solidFill>
            </a:endParaRPr>
          </a:p>
          <a:p>
            <a:pPr>
              <a:defRPr sz="1300"/>
            </a:pPr>
            <a:endParaRPr dirty="0">
              <a:solidFill>
                <a:srgbClr val="091E5D"/>
              </a:solidFill>
            </a:endParaRPr>
          </a:p>
        </p:txBody>
      </p:sp>
      <p:pic>
        <p:nvPicPr>
          <p:cNvPr id="2" name="Imagen 1" descr="Logotipo, nombre de la empresa&#10;&#10;Descripción generada automáticamente">
            <a:extLst>
              <a:ext uri="{FF2B5EF4-FFF2-40B4-BE49-F238E27FC236}">
                <a16:creationId xmlns:a16="http://schemas.microsoft.com/office/drawing/2014/main" id="{DCE802D3-C22A-4487-985F-20A5DA0AF7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538" b="6379"/>
          <a:stretch/>
        </p:blipFill>
        <p:spPr>
          <a:xfrm>
            <a:off x="7433309" y="101329"/>
            <a:ext cx="1156095" cy="394738"/>
          </a:xfrm>
          <a:prstGeom prst="rect">
            <a:avLst/>
          </a:prstGeom>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CustomShape 1"/>
          <p:cNvSpPr txBox="1"/>
          <p:nvPr/>
        </p:nvSpPr>
        <p:spPr>
          <a:xfrm>
            <a:off x="319980" y="362786"/>
            <a:ext cx="8504040" cy="438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199" tIns="34199" rIns="34199" bIns="34199">
            <a:spAutoFit/>
          </a:bodyPr>
          <a:lstStyle>
            <a:lvl1pPr>
              <a:defRPr sz="2400" spc="-1">
                <a:solidFill>
                  <a:srgbClr val="7CCDF4"/>
                </a:solidFill>
              </a:defRPr>
            </a:lvl1pPr>
          </a:lstStyle>
          <a:p>
            <a:r>
              <a:rPr lang="es-ES" dirty="0">
                <a:solidFill>
                  <a:schemeClr val="accent5">
                    <a:lumMod val="75000"/>
                  </a:schemeClr>
                </a:solidFill>
              </a:rPr>
              <a:t>Planificación general de las iniciativas:</a:t>
            </a:r>
            <a:endParaRPr dirty="0">
              <a:solidFill>
                <a:schemeClr val="accent5">
                  <a:lumMod val="75000"/>
                </a:schemeClr>
              </a:solidFill>
            </a:endParaRPr>
          </a:p>
        </p:txBody>
      </p:sp>
      <p:graphicFrame>
        <p:nvGraphicFramePr>
          <p:cNvPr id="700" name="Tabella 1"/>
          <p:cNvGraphicFramePr/>
          <p:nvPr>
            <p:extLst>
              <p:ext uri="{D42A27DB-BD31-4B8C-83A1-F6EECF244321}">
                <p14:modId xmlns:p14="http://schemas.microsoft.com/office/powerpoint/2010/main" val="1779957176"/>
              </p:ext>
            </p:extLst>
          </p:nvPr>
        </p:nvGraphicFramePr>
        <p:xfrm>
          <a:off x="257416" y="944486"/>
          <a:ext cx="8299732" cy="3933741"/>
        </p:xfrm>
        <a:graphic>
          <a:graphicData uri="http://schemas.openxmlformats.org/drawingml/2006/table">
            <a:tbl>
              <a:tblPr firstRow="1" bandRow="1">
                <a:tableStyleId>{4C3C2611-4C71-4FC5-86AE-919BDF0F9419}</a:tableStyleId>
              </a:tblPr>
              <a:tblGrid>
                <a:gridCol w="1755629">
                  <a:extLst>
                    <a:ext uri="{9D8B030D-6E8A-4147-A177-3AD203B41FA5}">
                      <a16:colId xmlns:a16="http://schemas.microsoft.com/office/drawing/2014/main" val="20000"/>
                    </a:ext>
                  </a:extLst>
                </a:gridCol>
                <a:gridCol w="4469642">
                  <a:extLst>
                    <a:ext uri="{9D8B030D-6E8A-4147-A177-3AD203B41FA5}">
                      <a16:colId xmlns:a16="http://schemas.microsoft.com/office/drawing/2014/main" val="20001"/>
                    </a:ext>
                  </a:extLst>
                </a:gridCol>
                <a:gridCol w="2074461">
                  <a:extLst>
                    <a:ext uri="{9D8B030D-6E8A-4147-A177-3AD203B41FA5}">
                      <a16:colId xmlns:a16="http://schemas.microsoft.com/office/drawing/2014/main" val="20002"/>
                    </a:ext>
                  </a:extLst>
                </a:gridCol>
              </a:tblGrid>
              <a:tr h="383466">
                <a:tc>
                  <a:txBody>
                    <a:bodyPr/>
                    <a:lstStyle/>
                    <a:p>
                      <a:pPr algn="ctr" defTabSz="914400">
                        <a:defRPr sz="1800" b="0" spc="0">
                          <a:solidFill>
                            <a:srgbClr val="000000"/>
                          </a:solidFill>
                        </a:defRPr>
                      </a:pPr>
                      <a:r>
                        <a:rPr lang="es-ES" b="1" dirty="0">
                          <a:solidFill>
                            <a:srgbClr val="FFFFFF"/>
                          </a:solidFill>
                          <a:sym typeface="Arial"/>
                        </a:rPr>
                        <a:t>Quién</a:t>
                      </a:r>
                      <a:endParaRPr b="1" dirty="0">
                        <a:solidFill>
                          <a:srgbClr val="FFFFFF"/>
                        </a:solidFill>
                        <a:sym typeface="Arial"/>
                      </a:endParaRPr>
                    </a:p>
                  </a:txBody>
                  <a:tcPr marL="45720" marR="45720" horzOverflow="overflow"/>
                </a:tc>
                <a:tc>
                  <a:txBody>
                    <a:bodyPr/>
                    <a:lstStyle/>
                    <a:p>
                      <a:pPr algn="ctr" defTabSz="914400">
                        <a:defRPr sz="1800" b="0" spc="0">
                          <a:solidFill>
                            <a:srgbClr val="000000"/>
                          </a:solidFill>
                        </a:defRPr>
                      </a:pPr>
                      <a:r>
                        <a:rPr lang="es-ES" b="1" dirty="0">
                          <a:solidFill>
                            <a:srgbClr val="FFFFFF"/>
                          </a:solidFill>
                          <a:sym typeface="Arial"/>
                        </a:rPr>
                        <a:t>Acción</a:t>
                      </a:r>
                      <a:endParaRPr b="1" dirty="0">
                        <a:solidFill>
                          <a:srgbClr val="FFFFFF"/>
                        </a:solidFill>
                        <a:sym typeface="Arial"/>
                      </a:endParaRPr>
                    </a:p>
                  </a:txBody>
                  <a:tcPr marL="45720" marR="45720" horzOverflow="overflow"/>
                </a:tc>
                <a:tc>
                  <a:txBody>
                    <a:bodyPr/>
                    <a:lstStyle/>
                    <a:p>
                      <a:pPr algn="ctr" defTabSz="914400">
                        <a:defRPr sz="1800" b="0" spc="0">
                          <a:solidFill>
                            <a:srgbClr val="000000"/>
                          </a:solidFill>
                        </a:defRPr>
                      </a:pPr>
                      <a:r>
                        <a:rPr lang="es-ES" b="1" dirty="0">
                          <a:solidFill>
                            <a:srgbClr val="FFFFFF"/>
                          </a:solidFill>
                          <a:sym typeface="Arial"/>
                        </a:rPr>
                        <a:t>Fechas</a:t>
                      </a:r>
                      <a:endParaRPr b="1" dirty="0">
                        <a:solidFill>
                          <a:srgbClr val="FFFFFF"/>
                        </a:solidFill>
                        <a:sym typeface="Arial"/>
                      </a:endParaRPr>
                    </a:p>
                  </a:txBody>
                  <a:tcPr marL="45720" marR="45720" horzOverflow="overflow"/>
                </a:tc>
                <a:extLst>
                  <a:ext uri="{0D108BD9-81ED-4DB2-BD59-A6C34878D82A}">
                    <a16:rowId xmlns:a16="http://schemas.microsoft.com/office/drawing/2014/main" val="10000"/>
                  </a:ext>
                </a:extLst>
              </a:tr>
              <a:tr h="773803">
                <a:tc>
                  <a:txBody>
                    <a:bodyPr/>
                    <a:lstStyle/>
                    <a:p>
                      <a:pPr algn="l" defTabSz="914400">
                        <a:defRPr sz="1800" spc="0"/>
                      </a:pPr>
                      <a:r>
                        <a:rPr lang="es-ES" sz="1200" dirty="0" err="1">
                          <a:sym typeface="Arial"/>
                        </a:rPr>
                        <a:t>PYMEs</a:t>
                      </a:r>
                      <a:r>
                        <a:rPr lang="es-ES" sz="1200" dirty="0">
                          <a:sym typeface="Arial"/>
                        </a:rPr>
                        <a:t>/Entidades de Representación Empresarial</a:t>
                      </a:r>
                      <a:endParaRPr sz="1200" dirty="0">
                        <a:sym typeface="Arial"/>
                      </a:endParaRPr>
                    </a:p>
                  </a:txBody>
                  <a:tcPr marL="45720" marR="45720" horzOverflow="overflow"/>
                </a:tc>
                <a:tc>
                  <a:txBody>
                    <a:bodyPr/>
                    <a:lstStyle/>
                    <a:p>
                      <a:pPr algn="l" defTabSz="914400">
                        <a:defRPr sz="1800" spc="0"/>
                      </a:pPr>
                      <a:r>
                        <a:rPr lang="es-ES" sz="1200" dirty="0">
                          <a:sym typeface="Arial"/>
                        </a:rPr>
                        <a:t>Aplicar para unirse a las iniciativas</a:t>
                      </a:r>
                      <a:endParaRPr sz="1200" dirty="0">
                        <a:sym typeface="Arial"/>
                      </a:endParaRPr>
                    </a:p>
                  </a:txBody>
                  <a:tcPr marL="45720" marR="45720" horzOverflow="overflow"/>
                </a:tc>
                <a:tc>
                  <a:txBody>
                    <a:bodyPr/>
                    <a:lstStyle/>
                    <a:p>
                      <a:pPr algn="l" defTabSz="914400">
                        <a:defRPr sz="1800" spc="0"/>
                      </a:pPr>
                      <a:r>
                        <a:rPr lang="es-ES" sz="1200" dirty="0">
                          <a:sym typeface="Arial"/>
                        </a:rPr>
                        <a:t>Desde ahora hasta el </a:t>
                      </a:r>
                      <a:r>
                        <a:rPr sz="1200" dirty="0">
                          <a:sym typeface="Arial"/>
                        </a:rPr>
                        <a:t>7</a:t>
                      </a:r>
                      <a:r>
                        <a:rPr lang="es-ES" sz="1200" dirty="0">
                          <a:sym typeface="Arial"/>
                        </a:rPr>
                        <a:t> de</a:t>
                      </a:r>
                      <a:r>
                        <a:rPr sz="1200" dirty="0">
                          <a:sym typeface="Arial"/>
                        </a:rPr>
                        <a:t> </a:t>
                      </a:r>
                      <a:r>
                        <a:rPr lang="es-ES" sz="1200" dirty="0">
                          <a:sym typeface="Arial"/>
                        </a:rPr>
                        <a:t>diciembre de</a:t>
                      </a:r>
                      <a:r>
                        <a:rPr sz="1200" dirty="0">
                          <a:sym typeface="Arial"/>
                        </a:rPr>
                        <a:t> 2020</a:t>
                      </a:r>
                    </a:p>
                  </a:txBody>
                  <a:tcPr marL="45720" marR="45720" horzOverflow="overflow"/>
                </a:tc>
                <a:extLst>
                  <a:ext uri="{0D108BD9-81ED-4DB2-BD59-A6C34878D82A}">
                    <a16:rowId xmlns:a16="http://schemas.microsoft.com/office/drawing/2014/main" val="10001"/>
                  </a:ext>
                </a:extLst>
              </a:tr>
              <a:tr h="472766">
                <a:tc>
                  <a:txBody>
                    <a:bodyPr/>
                    <a:lstStyle/>
                    <a:p>
                      <a:pPr algn="l" defTabSz="914400">
                        <a:defRPr sz="1800" spc="0"/>
                      </a:pPr>
                      <a:r>
                        <a:rPr lang="es-ES" sz="1200" dirty="0">
                          <a:sym typeface="Arial"/>
                        </a:rPr>
                        <a:t>Proyecto</a:t>
                      </a:r>
                      <a:endParaRPr sz="1200" dirty="0">
                        <a:sym typeface="Arial"/>
                      </a:endParaRPr>
                    </a:p>
                  </a:txBody>
                  <a:tcPr marL="45720" marR="45720" horzOverflow="overflow"/>
                </a:tc>
                <a:tc>
                  <a:txBody>
                    <a:bodyPr/>
                    <a:lstStyle/>
                    <a:p>
                      <a:pPr algn="l" defTabSz="914400">
                        <a:defRPr sz="1800" spc="0"/>
                      </a:pPr>
                      <a:r>
                        <a:rPr lang="es-ES" sz="1200" dirty="0">
                          <a:sym typeface="Arial"/>
                        </a:rPr>
                        <a:t>Selección de las </a:t>
                      </a:r>
                      <a:r>
                        <a:rPr lang="es-ES" sz="1200" dirty="0" err="1">
                          <a:sym typeface="Arial"/>
                        </a:rPr>
                        <a:t>PYMEs</a:t>
                      </a:r>
                      <a:r>
                        <a:rPr lang="es-ES" sz="1200" dirty="0">
                          <a:sym typeface="Arial"/>
                        </a:rPr>
                        <a:t>/Entidades de Representación Empresarial que formarán parte de las iniciativas</a:t>
                      </a:r>
                      <a:endParaRPr sz="1200" dirty="0">
                        <a:sym typeface="Arial"/>
                      </a:endParaRPr>
                    </a:p>
                  </a:txBody>
                  <a:tcPr marL="45720" marR="45720" horzOverflow="overflow"/>
                </a:tc>
                <a:tc>
                  <a:txBody>
                    <a:bodyPr/>
                    <a:lstStyle/>
                    <a:p>
                      <a:pPr algn="l" defTabSz="914400">
                        <a:defRPr sz="1800" spc="0"/>
                      </a:pPr>
                      <a:r>
                        <a:rPr sz="1200" dirty="0">
                          <a:sym typeface="Arial"/>
                        </a:rPr>
                        <a:t>D</a:t>
                      </a:r>
                      <a:r>
                        <a:rPr lang="es-ES" sz="1200" dirty="0">
                          <a:sym typeface="Arial"/>
                        </a:rPr>
                        <a:t>i</a:t>
                      </a:r>
                      <a:r>
                        <a:rPr sz="1200" dirty="0">
                          <a:sym typeface="Arial"/>
                        </a:rPr>
                        <a:t>c</a:t>
                      </a:r>
                      <a:r>
                        <a:rPr lang="es-ES" sz="1200" dirty="0" err="1">
                          <a:sym typeface="Arial"/>
                        </a:rPr>
                        <a:t>iembre</a:t>
                      </a:r>
                      <a:r>
                        <a:rPr sz="1200" dirty="0">
                          <a:sym typeface="Arial"/>
                        </a:rPr>
                        <a:t> 2020 – </a:t>
                      </a:r>
                      <a:r>
                        <a:rPr lang="es-ES" sz="1200" dirty="0">
                          <a:sym typeface="Arial"/>
                        </a:rPr>
                        <a:t>Enero</a:t>
                      </a:r>
                      <a:r>
                        <a:rPr sz="1200" dirty="0">
                          <a:sym typeface="Arial"/>
                        </a:rPr>
                        <a:t> 2021</a:t>
                      </a:r>
                    </a:p>
                  </a:txBody>
                  <a:tcPr marL="45720" marR="45720" horzOverflow="overflow"/>
                </a:tc>
                <a:extLst>
                  <a:ext uri="{0D108BD9-81ED-4DB2-BD59-A6C34878D82A}">
                    <a16:rowId xmlns:a16="http://schemas.microsoft.com/office/drawing/2014/main" val="10002"/>
                  </a:ext>
                </a:extLst>
              </a:tr>
              <a:tr h="472766">
                <a:tc>
                  <a:txBody>
                    <a:bodyPr/>
                    <a:lstStyle/>
                    <a:p>
                      <a:pPr algn="l" defTabSz="914400">
                        <a:defRPr sz="1800" spc="0"/>
                      </a:pPr>
                      <a:r>
                        <a:rPr lang="es-ES" sz="1200" dirty="0" err="1">
                          <a:sym typeface="Arial"/>
                        </a:rPr>
                        <a:t>PYMEs</a:t>
                      </a:r>
                      <a:r>
                        <a:rPr lang="es-ES" sz="1200" dirty="0">
                          <a:sym typeface="Arial"/>
                        </a:rPr>
                        <a:t>/Entidades de Representación Empresarial y Proyecto</a:t>
                      </a:r>
                    </a:p>
                  </a:txBody>
                  <a:tcPr marL="45720" marR="45720" horzOverflow="overflow"/>
                </a:tc>
                <a:tc>
                  <a:txBody>
                    <a:bodyPr/>
                    <a:lstStyle/>
                    <a:p>
                      <a:pPr algn="l" defTabSz="914400">
                        <a:defRPr sz="1800" spc="0"/>
                      </a:pPr>
                      <a:r>
                        <a:rPr lang="es-ES" sz="1200" dirty="0">
                          <a:sym typeface="Arial"/>
                        </a:rPr>
                        <a:t>Firma de la Declaración de Participación, contratos de la subvención y primer pago de los recursos financieros</a:t>
                      </a:r>
                      <a:endParaRPr sz="1200" dirty="0">
                        <a:sym typeface="Arial"/>
                      </a:endParaRPr>
                    </a:p>
                  </a:txBody>
                  <a:tcPr marL="45720" marR="45720" horzOverflow="overflow"/>
                </a:tc>
                <a:tc>
                  <a:txBody>
                    <a:bodyPr/>
                    <a:lstStyle/>
                    <a:p>
                      <a:pPr algn="l" defTabSz="914400">
                        <a:defRPr sz="1800" spc="0"/>
                      </a:pPr>
                      <a:r>
                        <a:rPr lang="es-ES" sz="1200" dirty="0">
                          <a:sym typeface="Arial"/>
                        </a:rPr>
                        <a:t>Enero</a:t>
                      </a:r>
                      <a:r>
                        <a:rPr sz="1200" dirty="0">
                          <a:sym typeface="Arial"/>
                        </a:rPr>
                        <a:t>/</a:t>
                      </a:r>
                      <a:r>
                        <a:rPr lang="es-ES" sz="1200" dirty="0">
                          <a:sym typeface="Arial"/>
                        </a:rPr>
                        <a:t>Febrero</a:t>
                      </a:r>
                      <a:r>
                        <a:rPr sz="1200" dirty="0">
                          <a:sym typeface="Arial"/>
                        </a:rPr>
                        <a:t> 2021</a:t>
                      </a:r>
                    </a:p>
                  </a:txBody>
                  <a:tcPr marL="45720" marR="45720" horzOverflow="overflow"/>
                </a:tc>
                <a:extLst>
                  <a:ext uri="{0D108BD9-81ED-4DB2-BD59-A6C34878D82A}">
                    <a16:rowId xmlns:a16="http://schemas.microsoft.com/office/drawing/2014/main" val="10003"/>
                  </a:ext>
                </a:extLst>
              </a:tr>
              <a:tr h="472766">
                <a:tc>
                  <a:txBody>
                    <a:bodyPr/>
                    <a:lstStyle/>
                    <a:p>
                      <a:pPr algn="l" defTabSz="914400">
                        <a:defRPr sz="1800" spc="0"/>
                      </a:pPr>
                      <a:r>
                        <a:rPr lang="es-ES" sz="1200" dirty="0" err="1">
                          <a:sym typeface="Arial"/>
                        </a:rPr>
                        <a:t>PYMEs</a:t>
                      </a:r>
                      <a:r>
                        <a:rPr lang="es-ES" sz="1200" dirty="0">
                          <a:sym typeface="Arial"/>
                        </a:rPr>
                        <a:t>/Entidades de Representación Empresarial y Proyecto</a:t>
                      </a:r>
                    </a:p>
                  </a:txBody>
                  <a:tcPr marL="45720" marR="45720" horzOverflow="overflow"/>
                </a:tc>
                <a:tc>
                  <a:txBody>
                    <a:bodyPr/>
                    <a:lstStyle/>
                    <a:p>
                      <a:pPr algn="just" defTabSz="914400">
                        <a:defRPr sz="1200" spc="0">
                          <a:sym typeface="Arial"/>
                        </a:defRPr>
                      </a:pPr>
                      <a:r>
                        <a:rPr lang="es-ES" dirty="0"/>
                        <a:t>Inicio de la implementación de las iniciativas</a:t>
                      </a:r>
                      <a:endParaRPr dirty="0"/>
                    </a:p>
                  </a:txBody>
                  <a:tcPr marL="45720" marR="45720" horzOverflow="overflow"/>
                </a:tc>
                <a:tc>
                  <a:txBody>
                    <a:bodyPr/>
                    <a:lstStyle/>
                    <a:p>
                      <a:pPr algn="l" defTabSz="914400">
                        <a:defRPr sz="1800" spc="0"/>
                      </a:pPr>
                      <a:r>
                        <a:rPr lang="es-ES" sz="1200" dirty="0">
                          <a:sym typeface="Arial"/>
                        </a:rPr>
                        <a:t>Febrero</a:t>
                      </a:r>
                      <a:r>
                        <a:rPr sz="1200" dirty="0">
                          <a:sym typeface="Arial"/>
                        </a:rPr>
                        <a:t> 2021</a:t>
                      </a:r>
                    </a:p>
                  </a:txBody>
                  <a:tcPr marL="45720" marR="45720" horzOverflow="overflow"/>
                </a:tc>
                <a:extLst>
                  <a:ext uri="{0D108BD9-81ED-4DB2-BD59-A6C34878D82A}">
                    <a16:rowId xmlns:a16="http://schemas.microsoft.com/office/drawing/2014/main" val="10004"/>
                  </a:ext>
                </a:extLst>
              </a:tr>
              <a:tr h="383466">
                <a:tc>
                  <a:txBody>
                    <a:bodyPr/>
                    <a:lstStyle/>
                    <a:p>
                      <a:pPr algn="l" defTabSz="914400">
                        <a:defRPr sz="1800" spc="0"/>
                      </a:pPr>
                      <a:r>
                        <a:rPr sz="1200" dirty="0">
                          <a:sym typeface="Arial"/>
                        </a:rPr>
                        <a:t>Pro</a:t>
                      </a:r>
                      <a:r>
                        <a:rPr lang="es-ES" sz="1200" dirty="0" err="1">
                          <a:sym typeface="Arial"/>
                        </a:rPr>
                        <a:t>yecto</a:t>
                      </a:r>
                      <a:endParaRPr sz="1200" dirty="0">
                        <a:sym typeface="Arial"/>
                      </a:endParaRPr>
                    </a:p>
                  </a:txBody>
                  <a:tcPr marL="45720" marR="45720" horzOverflow="overflow"/>
                </a:tc>
                <a:tc>
                  <a:txBody>
                    <a:bodyPr/>
                    <a:lstStyle/>
                    <a:p>
                      <a:pPr algn="l" defTabSz="914400">
                        <a:defRPr sz="1800" spc="0"/>
                      </a:pPr>
                      <a:r>
                        <a:rPr lang="es-ES" sz="1200" dirty="0">
                          <a:sym typeface="Arial"/>
                        </a:rPr>
                        <a:t>Evaluación de los logros</a:t>
                      </a:r>
                      <a:endParaRPr sz="1200" dirty="0">
                        <a:sym typeface="Arial"/>
                      </a:endParaRPr>
                    </a:p>
                  </a:txBody>
                  <a:tcPr marL="45720" marR="45720" horzOverflow="overflow"/>
                </a:tc>
                <a:tc>
                  <a:txBody>
                    <a:bodyPr/>
                    <a:lstStyle/>
                    <a:p>
                      <a:pPr algn="l" defTabSz="914400">
                        <a:defRPr sz="1800" spc="0"/>
                      </a:pPr>
                      <a:r>
                        <a:rPr lang="es-ES" sz="1200" dirty="0">
                          <a:sym typeface="Arial"/>
                        </a:rPr>
                        <a:t>Mayo</a:t>
                      </a:r>
                      <a:r>
                        <a:rPr sz="1200" dirty="0">
                          <a:sym typeface="Arial"/>
                        </a:rPr>
                        <a:t>/Jun</a:t>
                      </a:r>
                      <a:r>
                        <a:rPr lang="es-ES" sz="1200" dirty="0" err="1">
                          <a:sym typeface="Arial"/>
                        </a:rPr>
                        <a:t>io</a:t>
                      </a:r>
                      <a:r>
                        <a:rPr sz="1200" dirty="0">
                          <a:sym typeface="Arial"/>
                        </a:rPr>
                        <a:t> 2022 </a:t>
                      </a:r>
                    </a:p>
                  </a:txBody>
                  <a:tcPr marL="45720" marR="45720" horzOverflow="overflow"/>
                </a:tc>
                <a:extLst>
                  <a:ext uri="{0D108BD9-81ED-4DB2-BD59-A6C34878D82A}">
                    <a16:rowId xmlns:a16="http://schemas.microsoft.com/office/drawing/2014/main" val="10005"/>
                  </a:ext>
                </a:extLst>
              </a:tr>
              <a:tr h="472766">
                <a:tc>
                  <a:txBody>
                    <a:bodyPr/>
                    <a:lstStyle/>
                    <a:p>
                      <a:pPr algn="l" defTabSz="914400">
                        <a:defRPr sz="1800" spc="0"/>
                      </a:pPr>
                      <a:r>
                        <a:rPr lang="es-ES" sz="1200" dirty="0" err="1">
                          <a:sym typeface="Arial"/>
                        </a:rPr>
                        <a:t>PYMEs</a:t>
                      </a:r>
                      <a:r>
                        <a:rPr lang="es-ES" sz="1200" dirty="0">
                          <a:sym typeface="Arial"/>
                        </a:rPr>
                        <a:t>/Entidades de Representación Empresarial y Proyecto</a:t>
                      </a:r>
                    </a:p>
                  </a:txBody>
                  <a:tcPr marL="45720" marR="45720"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spc="0"/>
                      </a:pPr>
                      <a:r>
                        <a:rPr lang="es-ES" sz="1200" dirty="0">
                          <a:sym typeface="Arial"/>
                        </a:rPr>
                        <a:t>Convertir las iniciativas del proyecto en alianzas entre las </a:t>
                      </a:r>
                      <a:r>
                        <a:rPr lang="es-ES" sz="1200" dirty="0" err="1">
                          <a:sym typeface="Arial"/>
                        </a:rPr>
                        <a:t>PYMEs</a:t>
                      </a:r>
                      <a:r>
                        <a:rPr lang="es-ES" sz="1200" dirty="0">
                          <a:sym typeface="Arial"/>
                        </a:rPr>
                        <a:t>/Entidades de Representación Empresarial y Proyecto</a:t>
                      </a:r>
                    </a:p>
                    <a:p>
                      <a:pPr algn="l" defTabSz="914400">
                        <a:defRPr sz="1800" spc="0"/>
                      </a:pPr>
                      <a:endParaRPr sz="1200" dirty="0">
                        <a:sym typeface="Arial"/>
                      </a:endParaRPr>
                    </a:p>
                  </a:txBody>
                  <a:tcPr marL="45720" marR="45720" horzOverflow="overflow"/>
                </a:tc>
                <a:tc>
                  <a:txBody>
                    <a:bodyPr/>
                    <a:lstStyle/>
                    <a:p>
                      <a:pPr algn="l" defTabSz="914400">
                        <a:defRPr sz="1800" spc="0"/>
                      </a:pPr>
                      <a:r>
                        <a:rPr sz="1200" dirty="0">
                          <a:sym typeface="Arial"/>
                        </a:rPr>
                        <a:t>July-August 2022 </a:t>
                      </a:r>
                    </a:p>
                  </a:txBody>
                  <a:tcPr marL="45720" marR="45720" horzOverflow="overflow"/>
                </a:tc>
                <a:extLst>
                  <a:ext uri="{0D108BD9-81ED-4DB2-BD59-A6C34878D82A}">
                    <a16:rowId xmlns:a16="http://schemas.microsoft.com/office/drawing/2014/main" val="10006"/>
                  </a:ext>
                </a:extLst>
              </a:tr>
            </a:tbl>
          </a:graphicData>
        </a:graphic>
      </p:graphicFrame>
      <p:pic>
        <p:nvPicPr>
          <p:cNvPr id="2" name="Imagen 1" descr="Logotipo, nombre de la empresa&#10;&#10;Descripción generada automáticamente">
            <a:extLst>
              <a:ext uri="{FF2B5EF4-FFF2-40B4-BE49-F238E27FC236}">
                <a16:creationId xmlns:a16="http://schemas.microsoft.com/office/drawing/2014/main" id="{74AB17EB-193F-4642-A5AF-C920B2BFCC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538" b="6379"/>
          <a:stretch/>
        </p:blipFill>
        <p:spPr>
          <a:xfrm>
            <a:off x="7433309" y="101329"/>
            <a:ext cx="1156095" cy="394738"/>
          </a:xfrm>
          <a:prstGeom prst="rect">
            <a:avLst/>
          </a:prstGeom>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02" name="CustomShape 1"/>
          <p:cNvSpPr txBox="1"/>
          <p:nvPr/>
        </p:nvSpPr>
        <p:spPr>
          <a:xfrm>
            <a:off x="503801" y="1181210"/>
            <a:ext cx="8504040" cy="438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199" tIns="34199" rIns="34199" bIns="34199">
            <a:spAutoFit/>
          </a:bodyPr>
          <a:lstStyle>
            <a:lvl1pPr>
              <a:defRPr sz="2400" spc="-1">
                <a:solidFill>
                  <a:srgbClr val="7CCDF4"/>
                </a:solidFill>
              </a:defRPr>
            </a:lvl1pPr>
          </a:lstStyle>
          <a:p>
            <a:r>
              <a:rPr lang="es-ES" dirty="0">
                <a:solidFill>
                  <a:schemeClr val="accent5">
                    <a:lumMod val="75000"/>
                  </a:schemeClr>
                </a:solidFill>
              </a:rPr>
              <a:t>Próximas fechas/acontecimientos:</a:t>
            </a:r>
            <a:endParaRPr dirty="0">
              <a:solidFill>
                <a:schemeClr val="accent5">
                  <a:lumMod val="75000"/>
                </a:schemeClr>
              </a:solidFill>
            </a:endParaRPr>
          </a:p>
        </p:txBody>
      </p:sp>
      <p:sp>
        <p:nvSpPr>
          <p:cNvPr id="703" name="Rettangolo 1"/>
          <p:cNvSpPr txBox="1"/>
          <p:nvPr/>
        </p:nvSpPr>
        <p:spPr>
          <a:xfrm>
            <a:off x="503801" y="1294476"/>
            <a:ext cx="7672900" cy="2211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50394" indent="-150394" algn="just">
              <a:lnSpc>
                <a:spcPct val="120000"/>
              </a:lnSpc>
              <a:buSzPct val="100000"/>
              <a:buChar char="•"/>
              <a:defRPr sz="1500"/>
            </a:pPr>
            <a:endParaRPr dirty="0"/>
          </a:p>
          <a:p>
            <a:pPr marL="150394" indent="-150394" algn="just">
              <a:lnSpc>
                <a:spcPct val="120000"/>
              </a:lnSpc>
              <a:spcBef>
                <a:spcPts val="800"/>
              </a:spcBef>
              <a:buSzPct val="100000"/>
              <a:buChar char="•"/>
              <a:defRPr sz="1500" spc="0">
                <a:solidFill>
                  <a:srgbClr val="EA590D"/>
                </a:solidFill>
              </a:defRPr>
            </a:pPr>
            <a:r>
              <a:rPr lang="es-ES" dirty="0">
                <a:solidFill>
                  <a:srgbClr val="D9632C"/>
                </a:solidFill>
              </a:rPr>
              <a:t>5 de</a:t>
            </a:r>
            <a:r>
              <a:rPr dirty="0">
                <a:solidFill>
                  <a:srgbClr val="D9632C"/>
                </a:solidFill>
              </a:rPr>
              <a:t> </a:t>
            </a:r>
            <a:r>
              <a:rPr lang="es-ES" dirty="0">
                <a:solidFill>
                  <a:srgbClr val="D9632C"/>
                </a:solidFill>
              </a:rPr>
              <a:t>noviembre de</a:t>
            </a:r>
            <a:r>
              <a:rPr dirty="0">
                <a:solidFill>
                  <a:srgbClr val="D9632C"/>
                </a:solidFill>
              </a:rPr>
              <a:t> 2020:</a:t>
            </a:r>
            <a:r>
              <a:rPr dirty="0">
                <a:solidFill>
                  <a:srgbClr val="0A1E5D"/>
                </a:solidFill>
              </a:rPr>
              <a:t> </a:t>
            </a:r>
            <a:r>
              <a:rPr lang="es-ES" dirty="0">
                <a:solidFill>
                  <a:srgbClr val="091E5D"/>
                </a:solidFill>
              </a:rPr>
              <a:t>Publicación del “</a:t>
            </a:r>
            <a:r>
              <a:rPr dirty="0">
                <a:solidFill>
                  <a:srgbClr val="091E5D"/>
                </a:solidFill>
              </a:rPr>
              <a:t>Online Open Forum on Circular Economy</a:t>
            </a:r>
            <a:r>
              <a:rPr lang="es-ES" dirty="0">
                <a:solidFill>
                  <a:srgbClr val="091E5D"/>
                </a:solidFill>
              </a:rPr>
              <a:t>"</a:t>
            </a:r>
            <a:r>
              <a:rPr dirty="0">
                <a:solidFill>
                  <a:srgbClr val="091E5D"/>
                </a:solidFill>
              </a:rPr>
              <a:t>.</a:t>
            </a:r>
          </a:p>
          <a:p>
            <a:pPr marL="150394" indent="-150394" algn="just">
              <a:lnSpc>
                <a:spcPct val="120000"/>
              </a:lnSpc>
              <a:buSzPct val="100000"/>
              <a:buChar char="•"/>
              <a:defRPr sz="1500"/>
            </a:pPr>
            <a:endParaRPr dirty="0">
              <a:solidFill>
                <a:srgbClr val="091E5D"/>
              </a:solidFill>
            </a:endParaRPr>
          </a:p>
          <a:p>
            <a:pPr marL="150394" indent="-150394" algn="just">
              <a:lnSpc>
                <a:spcPct val="120000"/>
              </a:lnSpc>
              <a:buSzPct val="100000"/>
              <a:buChar char="•"/>
              <a:defRPr sz="1500"/>
            </a:pPr>
            <a:endParaRPr dirty="0">
              <a:solidFill>
                <a:srgbClr val="091E5D"/>
              </a:solidFill>
            </a:endParaRPr>
          </a:p>
          <a:p>
            <a:pPr marL="150394" indent="-150394" algn="ctr">
              <a:lnSpc>
                <a:spcPct val="120000"/>
              </a:lnSpc>
              <a:spcBef>
                <a:spcPts val="800"/>
              </a:spcBef>
              <a:buSzPct val="100000"/>
              <a:buChar char="•"/>
              <a:defRPr sz="1500" spc="0">
                <a:solidFill>
                  <a:srgbClr val="EA590D"/>
                </a:solidFill>
              </a:defRPr>
            </a:pPr>
            <a:r>
              <a:rPr dirty="0">
                <a:solidFill>
                  <a:srgbClr val="D9632C"/>
                </a:solidFill>
              </a:rPr>
              <a:t>7</a:t>
            </a:r>
            <a:r>
              <a:rPr lang="es-ES" dirty="0">
                <a:solidFill>
                  <a:srgbClr val="D9632C"/>
                </a:solidFill>
              </a:rPr>
              <a:t> de diciembre de</a:t>
            </a:r>
            <a:r>
              <a:rPr dirty="0">
                <a:solidFill>
                  <a:srgbClr val="D9632C"/>
                </a:solidFill>
              </a:rPr>
              <a:t> 2020, 17 CET:</a:t>
            </a:r>
            <a:r>
              <a:rPr dirty="0">
                <a:solidFill>
                  <a:srgbClr val="091E5D"/>
                </a:solidFill>
              </a:rPr>
              <a:t> </a:t>
            </a:r>
            <a:r>
              <a:rPr lang="es-ES" dirty="0">
                <a:solidFill>
                  <a:srgbClr val="091E5D"/>
                </a:solidFill>
              </a:rPr>
              <a:t>plazo para enviar la solicitud para recibir las ayudas financieras (subvención) para las iniciativas:</a:t>
            </a:r>
            <a:br>
              <a:rPr dirty="0">
                <a:solidFill>
                  <a:srgbClr val="091E5D"/>
                </a:solidFill>
              </a:rPr>
            </a:br>
            <a:r>
              <a:rPr i="1" dirty="0">
                <a:solidFill>
                  <a:srgbClr val="DA632B"/>
                </a:solidFill>
              </a:rPr>
              <a:t>www.enicbcmed.eu/projects/tex-med-alliances</a:t>
            </a:r>
          </a:p>
        </p:txBody>
      </p:sp>
      <p:pic>
        <p:nvPicPr>
          <p:cNvPr id="2" name="Imagen 1" descr="Logotipo, nombre de la empresa&#10;&#10;Descripción generada automáticamente">
            <a:extLst>
              <a:ext uri="{FF2B5EF4-FFF2-40B4-BE49-F238E27FC236}">
                <a16:creationId xmlns:a16="http://schemas.microsoft.com/office/drawing/2014/main" id="{3417A539-2C71-43F6-AE10-B49D380AF1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538" b="6379"/>
          <a:stretch/>
        </p:blipFill>
        <p:spPr>
          <a:xfrm>
            <a:off x="7433309" y="101329"/>
            <a:ext cx="1156095" cy="394738"/>
          </a:xfrm>
          <a:prstGeom prst="rect">
            <a:avLst/>
          </a:prstGeom>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CustomShape 1"/>
          <p:cNvSpPr txBox="1"/>
          <p:nvPr/>
        </p:nvSpPr>
        <p:spPr>
          <a:xfrm>
            <a:off x="487320" y="431428"/>
            <a:ext cx="8504040" cy="438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199" tIns="34199" rIns="34199" bIns="34199">
            <a:spAutoFit/>
          </a:bodyPr>
          <a:lstStyle>
            <a:lvl1pPr>
              <a:defRPr sz="2400" spc="-1">
                <a:solidFill>
                  <a:srgbClr val="7CCDF4"/>
                </a:solidFill>
              </a:defRPr>
            </a:lvl1pPr>
          </a:lstStyle>
          <a:p>
            <a:r>
              <a:rPr lang="es-ES" dirty="0">
                <a:solidFill>
                  <a:schemeClr val="accent5">
                    <a:lumMod val="75000"/>
                  </a:schemeClr>
                </a:solidFill>
              </a:rPr>
              <a:t>Información y Soporte</a:t>
            </a:r>
            <a:endParaRPr dirty="0">
              <a:solidFill>
                <a:schemeClr val="accent5">
                  <a:lumMod val="75000"/>
                </a:schemeClr>
              </a:solidFill>
            </a:endParaRPr>
          </a:p>
        </p:txBody>
      </p:sp>
      <p:graphicFrame>
        <p:nvGraphicFramePr>
          <p:cNvPr id="706" name="Tabella 3"/>
          <p:cNvGraphicFramePr/>
          <p:nvPr>
            <p:extLst>
              <p:ext uri="{D42A27DB-BD31-4B8C-83A1-F6EECF244321}">
                <p14:modId xmlns:p14="http://schemas.microsoft.com/office/powerpoint/2010/main" val="2020041814"/>
              </p:ext>
            </p:extLst>
          </p:nvPr>
        </p:nvGraphicFramePr>
        <p:xfrm>
          <a:off x="873963" y="1014167"/>
          <a:ext cx="7396073" cy="3449320"/>
        </p:xfrm>
        <a:graphic>
          <a:graphicData uri="http://schemas.openxmlformats.org/drawingml/2006/table">
            <a:tbl>
              <a:tblPr firstRow="1" bandRow="1">
                <a:tableStyleId>{4C3C2611-4C71-4FC5-86AE-919BDF0F9419}</a:tableStyleId>
              </a:tblPr>
              <a:tblGrid>
                <a:gridCol w="2483087">
                  <a:extLst>
                    <a:ext uri="{9D8B030D-6E8A-4147-A177-3AD203B41FA5}">
                      <a16:colId xmlns:a16="http://schemas.microsoft.com/office/drawing/2014/main" val="20000"/>
                    </a:ext>
                  </a:extLst>
                </a:gridCol>
                <a:gridCol w="2456493">
                  <a:extLst>
                    <a:ext uri="{9D8B030D-6E8A-4147-A177-3AD203B41FA5}">
                      <a16:colId xmlns:a16="http://schemas.microsoft.com/office/drawing/2014/main" val="20001"/>
                    </a:ext>
                  </a:extLst>
                </a:gridCol>
                <a:gridCol w="2456493">
                  <a:extLst>
                    <a:ext uri="{9D8B030D-6E8A-4147-A177-3AD203B41FA5}">
                      <a16:colId xmlns:a16="http://schemas.microsoft.com/office/drawing/2014/main" val="20002"/>
                    </a:ext>
                  </a:extLst>
                </a:gridCol>
              </a:tblGrid>
              <a:tr h="370840">
                <a:tc>
                  <a:txBody>
                    <a:bodyPr/>
                    <a:lstStyle/>
                    <a:p>
                      <a:pPr algn="l" defTabSz="914400">
                        <a:defRPr sz="1800" b="0" spc="0">
                          <a:solidFill>
                            <a:srgbClr val="000000"/>
                          </a:solidFill>
                        </a:defRPr>
                      </a:pPr>
                      <a:r>
                        <a:rPr sz="1200" b="1">
                          <a:solidFill>
                            <a:srgbClr val="FFFFFF"/>
                          </a:solidFill>
                          <a:sym typeface="Arial"/>
                        </a:rPr>
                        <a:t>What</a:t>
                      </a:r>
                    </a:p>
                  </a:txBody>
                  <a:tcPr marL="45720" marR="45720" horzOverflow="overflow"/>
                </a:tc>
                <a:tc>
                  <a:txBody>
                    <a:bodyPr/>
                    <a:lstStyle/>
                    <a:p>
                      <a:pPr algn="l" defTabSz="914400">
                        <a:defRPr sz="1800" b="0" spc="0">
                          <a:solidFill>
                            <a:srgbClr val="000000"/>
                          </a:solidFill>
                        </a:defRPr>
                      </a:pPr>
                      <a:r>
                        <a:rPr sz="1200" b="1">
                          <a:solidFill>
                            <a:srgbClr val="FFFFFF"/>
                          </a:solidFill>
                          <a:sym typeface="Arial"/>
                        </a:rPr>
                        <a:t>Who</a:t>
                      </a:r>
                    </a:p>
                  </a:txBody>
                  <a:tcPr marL="45720" marR="45720" horzOverflow="overflow"/>
                </a:tc>
                <a:tc>
                  <a:txBody>
                    <a:bodyPr/>
                    <a:lstStyle/>
                    <a:p>
                      <a:pPr algn="l" defTabSz="914400">
                        <a:defRPr sz="1800" b="0" spc="0">
                          <a:solidFill>
                            <a:srgbClr val="000000"/>
                          </a:solidFill>
                        </a:defRPr>
                      </a:pPr>
                      <a:r>
                        <a:rPr sz="1200" b="1">
                          <a:solidFill>
                            <a:srgbClr val="FFFFFF"/>
                          </a:solidFill>
                          <a:sym typeface="Arial"/>
                        </a:rPr>
                        <a:t>Contacts</a:t>
                      </a:r>
                    </a:p>
                  </a:txBody>
                  <a:tcPr marL="45720" marR="45720" horzOverflow="overflow"/>
                </a:tc>
                <a:extLst>
                  <a:ext uri="{0D108BD9-81ED-4DB2-BD59-A6C34878D82A}">
                    <a16:rowId xmlns:a16="http://schemas.microsoft.com/office/drawing/2014/main" val="10000"/>
                  </a:ext>
                </a:extLst>
              </a:tr>
              <a:tr h="370840">
                <a:tc rowSpan="2">
                  <a:txBody>
                    <a:bodyPr/>
                    <a:lstStyle/>
                    <a:p>
                      <a:pPr algn="ctr" defTabSz="914400">
                        <a:defRPr sz="1000" spc="0">
                          <a:sym typeface="Arial"/>
                        </a:defRPr>
                      </a:pPr>
                      <a:endParaRPr/>
                    </a:p>
                    <a:p>
                      <a:pPr algn="l" defTabSz="914400">
                        <a:defRPr sz="1000" spc="0">
                          <a:sym typeface="Arial"/>
                        </a:defRPr>
                      </a:pPr>
                      <a:endParaRPr/>
                    </a:p>
                    <a:p>
                      <a:pPr algn="l" defTabSz="914400">
                        <a:defRPr sz="1000" i="1" spc="0">
                          <a:sym typeface="Arial"/>
                        </a:defRPr>
                      </a:pPr>
                      <a:r>
                        <a:t>Project Level</a:t>
                      </a:r>
                    </a:p>
                  </a:txBody>
                  <a:tcPr marL="45720" marR="45720" horzOverflow="overflow"/>
                </a:tc>
                <a:tc>
                  <a:txBody>
                    <a:bodyPr/>
                    <a:lstStyle/>
                    <a:p>
                      <a:pPr algn="l" defTabSz="914400">
                        <a:defRPr sz="1000" b="1" spc="0">
                          <a:sym typeface="Arial"/>
                        </a:defRPr>
                      </a:pPr>
                      <a:r>
                        <a:t>Susanna Leonel</a:t>
                      </a:r>
                      <a:r>
                        <a:rPr b="0"/>
                        <a:t>li, </a:t>
                      </a:r>
                    </a:p>
                    <a:p>
                      <a:pPr algn="l" defTabSz="914400">
                        <a:defRPr sz="1000" spc="0">
                          <a:sym typeface="Arial"/>
                        </a:defRPr>
                      </a:pPr>
                      <a:r>
                        <a:t>Project Coordinator</a:t>
                      </a:r>
                    </a:p>
                  </a:txBody>
                  <a:tcPr marL="45720" marR="45720" horzOverflow="overflow"/>
                </a:tc>
                <a:tc>
                  <a:txBody>
                    <a:bodyPr/>
                    <a:lstStyle/>
                    <a:p>
                      <a:pPr algn="l" defTabSz="914400">
                        <a:defRPr sz="1000" spc="0">
                          <a:sym typeface="Arial"/>
                        </a:defRPr>
                      </a:pPr>
                      <a:r>
                        <a:rPr u="sng">
                          <a:solidFill>
                            <a:srgbClr val="0563C1"/>
                          </a:solidFill>
                          <a:uFill>
                            <a:solidFill>
                              <a:srgbClr val="0563C1"/>
                            </a:solidFill>
                          </a:uFill>
                          <a:hlinkClick r:id="rId2"/>
                        </a:rPr>
                        <a:t>susanna@texmedalliances.eu</a:t>
                      </a:r>
                    </a:p>
                  </a:txBody>
                  <a:tcPr marL="45720" marR="45720" horzOverflow="overflow"/>
                </a:tc>
                <a:extLst>
                  <a:ext uri="{0D108BD9-81ED-4DB2-BD59-A6C34878D82A}">
                    <a16:rowId xmlns:a16="http://schemas.microsoft.com/office/drawing/2014/main" val="10001"/>
                  </a:ext>
                </a:extLst>
              </a:tr>
              <a:tr h="370840">
                <a:tc vMerge="1">
                  <a:txBody>
                    <a:bodyPr/>
                    <a:lstStyle/>
                    <a:p>
                      <a:endParaRPr lang="es-ES"/>
                    </a:p>
                  </a:txBody>
                  <a:tcPr/>
                </a:tc>
                <a:tc>
                  <a:txBody>
                    <a:bodyPr/>
                    <a:lstStyle/>
                    <a:p>
                      <a:pPr algn="l" defTabSz="914400">
                        <a:defRPr sz="1000" b="1" spc="0">
                          <a:sym typeface="Arial"/>
                        </a:defRPr>
                      </a:pPr>
                      <a:r>
                        <a:t>Francesco Pellizzari</a:t>
                      </a:r>
                      <a:r>
                        <a:rPr b="0"/>
                        <a:t>,</a:t>
                      </a:r>
                    </a:p>
                    <a:p>
                      <a:pPr algn="l" defTabSz="914400">
                        <a:defRPr sz="1000" spc="0">
                          <a:sym typeface="Arial"/>
                        </a:defRPr>
                      </a:pPr>
                      <a:r>
                        <a:t>Technical Assistance Manager</a:t>
                      </a:r>
                    </a:p>
                  </a:txBody>
                  <a:tcPr marL="45720" marR="45720" horzOverflow="overflow"/>
                </a:tc>
                <a:tc>
                  <a:txBody>
                    <a:bodyPr/>
                    <a:lstStyle/>
                    <a:p>
                      <a:pPr algn="l" defTabSz="914400">
                        <a:defRPr sz="1000" spc="0">
                          <a:sym typeface="Arial"/>
                        </a:defRPr>
                      </a:pPr>
                      <a:r>
                        <a:rPr u="sng">
                          <a:solidFill>
                            <a:srgbClr val="0563C1"/>
                          </a:solidFill>
                          <a:uFill>
                            <a:solidFill>
                              <a:srgbClr val="0563C1"/>
                            </a:solidFill>
                          </a:uFill>
                          <a:hlinkClick r:id="rId3"/>
                        </a:rPr>
                        <a:t>francesco@texmedalliances.eu</a:t>
                      </a:r>
                    </a:p>
                  </a:txBody>
                  <a:tcPr marL="45720" marR="45720" horzOverflow="overflow"/>
                </a:tc>
                <a:extLst>
                  <a:ext uri="{0D108BD9-81ED-4DB2-BD59-A6C34878D82A}">
                    <a16:rowId xmlns:a16="http://schemas.microsoft.com/office/drawing/2014/main" val="10002"/>
                  </a:ext>
                </a:extLst>
              </a:tr>
              <a:tr h="370840">
                <a:tc>
                  <a:txBody>
                    <a:bodyPr/>
                    <a:lstStyle/>
                    <a:p>
                      <a:pPr algn="l" defTabSz="914400">
                        <a:defRPr sz="1000" spc="0">
                          <a:sym typeface="Arial"/>
                        </a:defRPr>
                      </a:pPr>
                      <a:r>
                        <a:rPr lang="es-ES" dirty="0"/>
                        <a:t>Iniciativa</a:t>
                      </a:r>
                      <a:r>
                        <a:rPr dirty="0"/>
                        <a:t> «</a:t>
                      </a:r>
                      <a:r>
                        <a:rPr lang="es-ES" b="1" dirty="0"/>
                        <a:t>Emergencias Sanitarias</a:t>
                      </a:r>
                      <a:r>
                        <a:rPr b="1" dirty="0"/>
                        <a:t>»</a:t>
                      </a:r>
                    </a:p>
                  </a:txBody>
                  <a:tcPr marL="45720" marR="45720" horzOverflow="overflow"/>
                </a:tc>
                <a:tc>
                  <a:txBody>
                    <a:bodyPr/>
                    <a:lstStyle/>
                    <a:p>
                      <a:pPr algn="l" defTabSz="914400">
                        <a:defRPr sz="1000" b="1" spc="0">
                          <a:sym typeface="Arial"/>
                        </a:defRPr>
                      </a:pPr>
                      <a:r>
                        <a:t>Mfcpole</a:t>
                      </a:r>
                    </a:p>
                    <a:p>
                      <a:pPr algn="l" defTabSz="914400">
                        <a:defRPr sz="1000" spc="0">
                          <a:sym typeface="Arial"/>
                        </a:defRPr>
                      </a:pPr>
                      <a:r>
                        <a:t>Ramzi Zammali</a:t>
                      </a:r>
                    </a:p>
                  </a:txBody>
                  <a:tcPr marL="45720" marR="45720" horzOverflow="overflow"/>
                </a:tc>
                <a:tc>
                  <a:txBody>
                    <a:bodyPr/>
                    <a:lstStyle/>
                    <a:p>
                      <a:pPr algn="l" defTabSz="914400">
                        <a:defRPr sz="1000" spc="0">
                          <a:sym typeface="Arial"/>
                        </a:defRPr>
                      </a:pPr>
                      <a:r>
                        <a:rPr u="sng">
                          <a:solidFill>
                            <a:srgbClr val="0563C1"/>
                          </a:solidFill>
                          <a:uFill>
                            <a:solidFill>
                              <a:srgbClr val="0563C1"/>
                            </a:solidFill>
                          </a:uFill>
                          <a:hlinkClick r:id="rId4"/>
                        </a:rPr>
                        <a:t>ramzi.mfcpole@gmail.com</a:t>
                      </a:r>
                    </a:p>
                  </a:txBody>
                  <a:tcPr marL="45720" marR="45720" horzOverflow="overflow"/>
                </a:tc>
                <a:extLst>
                  <a:ext uri="{0D108BD9-81ED-4DB2-BD59-A6C34878D82A}">
                    <a16:rowId xmlns:a16="http://schemas.microsoft.com/office/drawing/2014/main" val="10003"/>
                  </a:ext>
                </a:extLst>
              </a:tr>
              <a:tr h="370840">
                <a:tc>
                  <a:txBody>
                    <a:bodyPr/>
                    <a:lstStyle/>
                    <a:p>
                      <a:pPr algn="l" defTabSz="914400">
                        <a:defRPr sz="1000" b="1" spc="0">
                          <a:sym typeface="Arial"/>
                        </a:defRPr>
                      </a:pPr>
                      <a:r>
                        <a:rPr lang="es-ES" dirty="0"/>
                        <a:t>Base de datos COVID-19</a:t>
                      </a:r>
                      <a:endParaRPr dirty="0"/>
                    </a:p>
                  </a:txBody>
                  <a:tcPr marL="45720" marR="45720" horzOverflow="overflow"/>
                </a:tc>
                <a:tc>
                  <a:txBody>
                    <a:bodyPr/>
                    <a:lstStyle/>
                    <a:p>
                      <a:pPr algn="l" defTabSz="914400">
                        <a:defRPr sz="1000" b="1" spc="0">
                          <a:sym typeface="Arial"/>
                        </a:defRPr>
                      </a:pPr>
                      <a:r>
                        <a:rPr dirty="0" err="1"/>
                        <a:t>Texfor</a:t>
                      </a:r>
                      <a:endParaRPr dirty="0"/>
                    </a:p>
                    <a:p>
                      <a:pPr algn="l" defTabSz="914400">
                        <a:defRPr sz="1000" spc="0">
                          <a:sym typeface="Arial"/>
                        </a:defRPr>
                      </a:pPr>
                      <a:r>
                        <a:rPr dirty="0"/>
                        <a:t>M</a:t>
                      </a:r>
                      <a:r>
                        <a:rPr lang="es-ES" dirty="0"/>
                        <a:t>ò</a:t>
                      </a:r>
                      <a:r>
                        <a:rPr dirty="0" err="1"/>
                        <a:t>nica</a:t>
                      </a:r>
                      <a:r>
                        <a:rPr dirty="0"/>
                        <a:t> Olmos</a:t>
                      </a:r>
                    </a:p>
                  </a:txBody>
                  <a:tcPr marL="45720" marR="45720" horzOverflow="overflow"/>
                </a:tc>
                <a:tc>
                  <a:txBody>
                    <a:bodyPr/>
                    <a:lstStyle/>
                    <a:p>
                      <a:pPr algn="l" defTabSz="914400">
                        <a:defRPr sz="1000" spc="0">
                          <a:sym typeface="Arial"/>
                        </a:defRPr>
                      </a:pPr>
                      <a:r>
                        <a:rPr u="sng">
                          <a:solidFill>
                            <a:srgbClr val="0563C1"/>
                          </a:solidFill>
                          <a:uFill>
                            <a:solidFill>
                              <a:srgbClr val="0563C1"/>
                            </a:solidFill>
                          </a:uFill>
                          <a:hlinkClick r:id="rId5"/>
                        </a:rPr>
                        <a:t>monica@texmedalliances.eu</a:t>
                      </a:r>
                    </a:p>
                  </a:txBody>
                  <a:tcPr marL="45720" marR="45720" horzOverflow="overflow"/>
                </a:tc>
                <a:extLst>
                  <a:ext uri="{0D108BD9-81ED-4DB2-BD59-A6C34878D82A}">
                    <a16:rowId xmlns:a16="http://schemas.microsoft.com/office/drawing/2014/main" val="10004"/>
                  </a:ext>
                </a:extLst>
              </a:tr>
              <a:tr h="370840">
                <a:tc>
                  <a:txBody>
                    <a:bodyPr/>
                    <a:lstStyle/>
                    <a:p>
                      <a:pPr algn="l" defTabSz="914400">
                        <a:defRPr sz="1000" spc="0">
                          <a:sym typeface="Arial"/>
                        </a:defRPr>
                      </a:pPr>
                      <a:r>
                        <a:rPr lang="es-ES" dirty="0"/>
                        <a:t>Iniciativa</a:t>
                      </a:r>
                      <a:r>
                        <a:rPr dirty="0"/>
                        <a:t> </a:t>
                      </a:r>
                      <a:r>
                        <a:rPr b="1" dirty="0"/>
                        <a:t>«</a:t>
                      </a:r>
                      <a:r>
                        <a:rPr lang="es-ES" b="1" dirty="0"/>
                        <a:t>Tintura de pequeños lotes</a:t>
                      </a:r>
                      <a:r>
                        <a:rPr b="1" dirty="0"/>
                        <a:t>»</a:t>
                      </a:r>
                    </a:p>
                  </a:txBody>
                  <a:tcPr marL="45720" marR="45720" horzOverflow="overflow"/>
                </a:tc>
                <a:tc>
                  <a:txBody>
                    <a:bodyPr/>
                    <a:lstStyle/>
                    <a:p>
                      <a:pPr algn="l" defTabSz="914400">
                        <a:defRPr sz="1000" b="1" spc="0">
                          <a:sym typeface="Arial"/>
                        </a:defRPr>
                      </a:pPr>
                      <a:r>
                        <a:t>CETTEX</a:t>
                      </a:r>
                    </a:p>
                    <a:p>
                      <a:pPr algn="l" defTabSz="914400">
                        <a:defRPr sz="1000" spc="0">
                          <a:sym typeface="Arial"/>
                        </a:defRPr>
                      </a:pPr>
                      <a:r>
                        <a:t>Rym Charradi</a:t>
                      </a:r>
                    </a:p>
                  </a:txBody>
                  <a:tcPr marL="45720" marR="45720" horzOverflow="overflow"/>
                </a:tc>
                <a:tc>
                  <a:txBody>
                    <a:bodyPr/>
                    <a:lstStyle/>
                    <a:p>
                      <a:pPr algn="l" defTabSz="914400">
                        <a:defRPr sz="1000" spc="0">
                          <a:sym typeface="Arial"/>
                        </a:defRPr>
                      </a:pPr>
                      <a:r>
                        <a:rPr u="sng">
                          <a:solidFill>
                            <a:srgbClr val="0563C1"/>
                          </a:solidFill>
                          <a:uFill>
                            <a:solidFill>
                              <a:srgbClr val="0563C1"/>
                            </a:solidFill>
                          </a:uFill>
                          <a:hlinkClick r:id="rId6"/>
                        </a:rPr>
                        <a:t>rym.charradi@cettex.com.tn</a:t>
                      </a:r>
                    </a:p>
                  </a:txBody>
                  <a:tcPr marL="45720" marR="45720" horzOverflow="overflow"/>
                </a:tc>
                <a:extLst>
                  <a:ext uri="{0D108BD9-81ED-4DB2-BD59-A6C34878D82A}">
                    <a16:rowId xmlns:a16="http://schemas.microsoft.com/office/drawing/2014/main" val="10005"/>
                  </a:ext>
                </a:extLst>
              </a:tr>
              <a:tr h="370840">
                <a:tc>
                  <a:txBody>
                    <a:bodyPr/>
                    <a:lstStyle/>
                    <a:p>
                      <a:pPr algn="l" defTabSz="914400">
                        <a:defRPr sz="1000" spc="0">
                          <a:sym typeface="Arial"/>
                        </a:defRPr>
                      </a:pPr>
                      <a:r>
                        <a:rPr lang="es-ES" dirty="0"/>
                        <a:t>Iniciativa</a:t>
                      </a:r>
                      <a:r>
                        <a:rPr dirty="0"/>
                        <a:t> </a:t>
                      </a:r>
                      <a:r>
                        <a:rPr b="1" dirty="0"/>
                        <a:t>«</a:t>
                      </a:r>
                      <a:r>
                        <a:rPr lang="es-ES" b="1" dirty="0"/>
                        <a:t>Economía circular en el sector del Textil y la Confección</a:t>
                      </a:r>
                      <a:r>
                        <a:rPr b="1" dirty="0"/>
                        <a:t>»</a:t>
                      </a:r>
                    </a:p>
                  </a:txBody>
                  <a:tcPr marL="45720" marR="45720" horzOverflow="overflow"/>
                </a:tc>
                <a:tc>
                  <a:txBody>
                    <a:bodyPr/>
                    <a:lstStyle/>
                    <a:p>
                      <a:pPr algn="l" defTabSz="914400">
                        <a:defRPr sz="1000" b="1" spc="0">
                          <a:sym typeface="Arial"/>
                        </a:defRPr>
                      </a:pPr>
                      <a:r>
                        <a:t>Confindustria Toscana Nord</a:t>
                      </a:r>
                    </a:p>
                    <a:p>
                      <a:pPr algn="l" defTabSz="914400">
                        <a:defRPr sz="1000" spc="0">
                          <a:sym typeface="Arial"/>
                        </a:defRPr>
                      </a:pPr>
                      <a:r>
                        <a:t>Lorenzo Incagli</a:t>
                      </a:r>
                    </a:p>
                  </a:txBody>
                  <a:tcPr marL="45720" marR="45720" horzOverflow="overflow"/>
                </a:tc>
                <a:tc>
                  <a:txBody>
                    <a:bodyPr/>
                    <a:lstStyle/>
                    <a:p>
                      <a:pPr algn="l" defTabSz="914400">
                        <a:defRPr sz="1000" spc="0">
                          <a:sym typeface="Arial"/>
                        </a:defRPr>
                      </a:pPr>
                      <a:r>
                        <a:rPr u="sng">
                          <a:solidFill>
                            <a:srgbClr val="0563C1"/>
                          </a:solidFill>
                          <a:uFill>
                            <a:solidFill>
                              <a:srgbClr val="0563C1"/>
                            </a:solidFill>
                          </a:uFill>
                          <a:hlinkClick r:id="rId7"/>
                        </a:rPr>
                        <a:t>l.incagli@confindustriatoscananord.it</a:t>
                      </a:r>
                    </a:p>
                  </a:txBody>
                  <a:tcPr marL="45720" marR="45720" horzOverflow="overflow"/>
                </a:tc>
                <a:extLst>
                  <a:ext uri="{0D108BD9-81ED-4DB2-BD59-A6C34878D82A}">
                    <a16:rowId xmlns:a16="http://schemas.microsoft.com/office/drawing/2014/main" val="10006"/>
                  </a:ext>
                </a:extLst>
              </a:tr>
              <a:tr h="370840">
                <a:tc>
                  <a:txBody>
                    <a:bodyPr/>
                    <a:lstStyle/>
                    <a:p>
                      <a:pPr algn="l" defTabSz="914400">
                        <a:defRPr sz="1000" spc="0">
                          <a:sym typeface="Arial"/>
                        </a:defRPr>
                      </a:pPr>
                      <a:r>
                        <a:rPr lang="es-ES" dirty="0"/>
                        <a:t>Iniciativa</a:t>
                      </a:r>
                      <a:r>
                        <a:rPr dirty="0"/>
                        <a:t> </a:t>
                      </a:r>
                      <a:r>
                        <a:rPr b="1" dirty="0"/>
                        <a:t>«Fashion Restart»</a:t>
                      </a:r>
                    </a:p>
                  </a:txBody>
                  <a:tcPr marL="45720" marR="45720" horzOverflow="overflow"/>
                </a:tc>
                <a:tc>
                  <a:txBody>
                    <a:bodyPr/>
                    <a:lstStyle/>
                    <a:p>
                      <a:pPr algn="l" defTabSz="914400">
                        <a:defRPr sz="1000" b="1" spc="0">
                          <a:sym typeface="Arial"/>
                        </a:defRPr>
                      </a:pPr>
                      <a:r>
                        <a:t>Amman Chamber of Industry</a:t>
                      </a:r>
                      <a:r>
                        <a:rPr b="0"/>
                        <a:t>:</a:t>
                      </a:r>
                    </a:p>
                    <a:p>
                      <a:pPr algn="l" defTabSz="914400">
                        <a:defRPr sz="1000" spc="0">
                          <a:sym typeface="Arial"/>
                        </a:defRPr>
                      </a:pPr>
                      <a:r>
                        <a:t>Hani Mourad, International Fashion Marketing Expert</a:t>
                      </a:r>
                    </a:p>
                    <a:p>
                      <a:pPr algn="l" defTabSz="914400">
                        <a:defRPr sz="1000" spc="0">
                          <a:sym typeface="Arial"/>
                        </a:defRPr>
                      </a:pPr>
                      <a:r>
                        <a:t>Fadel Labadi</a:t>
                      </a:r>
                    </a:p>
                  </a:txBody>
                  <a:tcPr marL="45720" marR="45720" horzOverflow="overflow"/>
                </a:tc>
                <a:tc>
                  <a:txBody>
                    <a:bodyPr/>
                    <a:lstStyle/>
                    <a:p>
                      <a:pPr algn="l" defTabSz="914400">
                        <a:defRPr sz="1000" spc="0">
                          <a:sym typeface="Arial"/>
                        </a:defRPr>
                      </a:pPr>
                      <a:r>
                        <a:rPr u="sng" dirty="0">
                          <a:solidFill>
                            <a:srgbClr val="0563C1"/>
                          </a:solidFill>
                          <a:uFill>
                            <a:solidFill>
                              <a:srgbClr val="0563C1"/>
                            </a:solidFill>
                          </a:uFill>
                          <a:hlinkClick r:id="rId8"/>
                        </a:rPr>
                        <a:t>hani@texmedalliances.eu</a:t>
                      </a:r>
                    </a:p>
                    <a:p>
                      <a:pPr algn="l" defTabSz="914400">
                        <a:defRPr sz="1000" spc="0">
                          <a:sym typeface="Arial"/>
                        </a:defRPr>
                      </a:pPr>
                      <a:r>
                        <a:rPr u="sng" dirty="0">
                          <a:solidFill>
                            <a:srgbClr val="0563C1"/>
                          </a:solidFill>
                          <a:uFill>
                            <a:solidFill>
                              <a:srgbClr val="0563C1"/>
                            </a:solidFill>
                          </a:uFill>
                          <a:hlinkClick r:id="rId9"/>
                        </a:rPr>
                        <a:t>Fadel.Labadi@ACI.ORG.JO</a:t>
                      </a:r>
                    </a:p>
                    <a:p>
                      <a:pPr algn="l" defTabSz="914400">
                        <a:defRPr sz="1000" spc="0">
                          <a:sym typeface="Arial"/>
                        </a:defRPr>
                      </a:pPr>
                      <a:endParaRPr u="sng" dirty="0">
                        <a:solidFill>
                          <a:srgbClr val="0563C1"/>
                        </a:solidFill>
                        <a:uFill>
                          <a:solidFill>
                            <a:srgbClr val="0563C1"/>
                          </a:solidFill>
                        </a:uFill>
                        <a:hlinkClick r:id="rId9"/>
                      </a:endParaRPr>
                    </a:p>
                  </a:txBody>
                  <a:tcPr marL="45720" marR="45720" horzOverflow="overflow"/>
                </a:tc>
                <a:extLst>
                  <a:ext uri="{0D108BD9-81ED-4DB2-BD59-A6C34878D82A}">
                    <a16:rowId xmlns:a16="http://schemas.microsoft.com/office/drawing/2014/main" val="10007"/>
                  </a:ext>
                </a:extLst>
              </a:tr>
            </a:tbl>
          </a:graphicData>
        </a:graphic>
      </p:graphicFrame>
      <p:pic>
        <p:nvPicPr>
          <p:cNvPr id="2" name="Imagen 1" descr="Logotipo, nombre de la empresa&#10;&#10;Descripción generada automáticamente">
            <a:extLst>
              <a:ext uri="{FF2B5EF4-FFF2-40B4-BE49-F238E27FC236}">
                <a16:creationId xmlns:a16="http://schemas.microsoft.com/office/drawing/2014/main" id="{B4D9E653-BBBB-4482-AD7D-F6A2018E06E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0538" b="6379"/>
          <a:stretch/>
        </p:blipFill>
        <p:spPr>
          <a:xfrm>
            <a:off x="7433309" y="101329"/>
            <a:ext cx="1156095" cy="394738"/>
          </a:xfrm>
          <a:prstGeom prst="rect">
            <a:avLst/>
          </a:prstGeom>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C668F007-FF03-461D-B8D7-35C95A7ACD5D}"/>
              </a:ext>
            </a:extLst>
          </p:cNvPr>
          <p:cNvSpPr txBox="1"/>
          <p:nvPr/>
        </p:nvSpPr>
        <p:spPr>
          <a:xfrm>
            <a:off x="759158" y="241541"/>
            <a:ext cx="4189247"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pc="-1">
                <a:solidFill>
                  <a:srgbClr val="7CCDF4"/>
                </a:solidFill>
              </a:defRPr>
            </a:lvl1pPr>
          </a:lstStyle>
          <a:p>
            <a:r>
              <a:rPr lang="es-ES" dirty="0"/>
              <a:t>Síguenos en</a:t>
            </a:r>
            <a:endParaRPr dirty="0"/>
          </a:p>
        </p:txBody>
      </p:sp>
      <p:pic>
        <p:nvPicPr>
          <p:cNvPr id="5" name="Image 3" descr="Image 3">
            <a:extLst>
              <a:ext uri="{FF2B5EF4-FFF2-40B4-BE49-F238E27FC236}">
                <a16:creationId xmlns:a16="http://schemas.microsoft.com/office/drawing/2014/main" id="{858290BA-417A-4EF1-A239-83CA3B47D142}"/>
              </a:ext>
            </a:extLst>
          </p:cNvPr>
          <p:cNvPicPr>
            <a:picLocks noChangeAspect="1"/>
          </p:cNvPicPr>
          <p:nvPr/>
        </p:nvPicPr>
        <p:blipFill>
          <a:blip r:embed="rId3"/>
          <a:srcRect t="9778" r="7802" b="18667"/>
          <a:stretch>
            <a:fillRect/>
          </a:stretch>
        </p:blipFill>
        <p:spPr>
          <a:xfrm>
            <a:off x="637300" y="897818"/>
            <a:ext cx="2569774" cy="1121866"/>
          </a:xfrm>
          <a:prstGeom prst="rect">
            <a:avLst/>
          </a:prstGeom>
          <a:ln w="12700">
            <a:miter lim="400000"/>
          </a:ln>
        </p:spPr>
      </p:pic>
      <p:sp>
        <p:nvSpPr>
          <p:cNvPr id="7" name="ZoneTexte 4">
            <a:extLst>
              <a:ext uri="{FF2B5EF4-FFF2-40B4-BE49-F238E27FC236}">
                <a16:creationId xmlns:a16="http://schemas.microsoft.com/office/drawing/2014/main" id="{CACE9776-88C2-4175-BFD1-7E8F0060713E}"/>
              </a:ext>
            </a:extLst>
          </p:cNvPr>
          <p:cNvSpPr txBox="1"/>
          <p:nvPr/>
        </p:nvSpPr>
        <p:spPr>
          <a:xfrm>
            <a:off x="411479" y="2033649"/>
            <a:ext cx="3528061" cy="264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200"/>
            </a:pPr>
            <a:r>
              <a:rPr u="sng">
                <a:solidFill>
                  <a:srgbClr val="0563C1"/>
                </a:solidFill>
                <a:uFill>
                  <a:solidFill>
                    <a:srgbClr val="0563C1"/>
                  </a:solidFill>
                </a:uFill>
                <a:hlinkClick r:id="rId4"/>
              </a:rPr>
              <a:t>www.enicbcmed.eu/projects/tex-med-alliances</a:t>
            </a:r>
            <a:r>
              <a:t> </a:t>
            </a:r>
          </a:p>
        </p:txBody>
      </p:sp>
      <p:pic>
        <p:nvPicPr>
          <p:cNvPr id="9" name="Picture 2" descr="Picture 2">
            <a:extLst>
              <a:ext uri="{FF2B5EF4-FFF2-40B4-BE49-F238E27FC236}">
                <a16:creationId xmlns:a16="http://schemas.microsoft.com/office/drawing/2014/main" id="{B55FC0E2-60A6-45CB-95F8-97C67C18C7F9}"/>
              </a:ext>
            </a:extLst>
          </p:cNvPr>
          <p:cNvPicPr>
            <a:picLocks noChangeAspect="1"/>
          </p:cNvPicPr>
          <p:nvPr/>
        </p:nvPicPr>
        <p:blipFill>
          <a:blip r:embed="rId5"/>
          <a:stretch>
            <a:fillRect/>
          </a:stretch>
        </p:blipFill>
        <p:spPr>
          <a:xfrm>
            <a:off x="5191564" y="1102432"/>
            <a:ext cx="439785" cy="439786"/>
          </a:xfrm>
          <a:prstGeom prst="rect">
            <a:avLst/>
          </a:prstGeom>
          <a:ln w="12700">
            <a:miter lim="400000"/>
          </a:ln>
        </p:spPr>
      </p:pic>
      <p:sp>
        <p:nvSpPr>
          <p:cNvPr id="11" name="CasellaDiTesto 2">
            <a:extLst>
              <a:ext uri="{FF2B5EF4-FFF2-40B4-BE49-F238E27FC236}">
                <a16:creationId xmlns:a16="http://schemas.microsoft.com/office/drawing/2014/main" id="{F4153C73-BAA8-489B-A2B1-BF08FBCA0069}"/>
              </a:ext>
            </a:extLst>
          </p:cNvPr>
          <p:cNvSpPr txBox="1"/>
          <p:nvPr/>
        </p:nvSpPr>
        <p:spPr>
          <a:xfrm>
            <a:off x="5789397" y="1144996"/>
            <a:ext cx="2112543" cy="2888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u="sng">
                <a:solidFill>
                  <a:srgbClr val="0563C1"/>
                </a:solidFill>
                <a:uFill>
                  <a:solidFill>
                    <a:srgbClr val="0563C1"/>
                  </a:solidFill>
                </a:uFill>
                <a:hlinkClick r:id="rId6"/>
              </a:defRPr>
            </a:lvl1pPr>
          </a:lstStyle>
          <a:p>
            <a:pPr>
              <a:defRPr u="none">
                <a:solidFill>
                  <a:srgbClr val="000000"/>
                </a:solidFill>
                <a:uFillTx/>
              </a:defRPr>
            </a:pPr>
            <a:r>
              <a:rPr u="sng">
                <a:solidFill>
                  <a:srgbClr val="0563C1"/>
                </a:solidFill>
                <a:uFill>
                  <a:solidFill>
                    <a:srgbClr val="0563C1"/>
                  </a:solidFill>
                </a:uFill>
                <a:hlinkClick r:id="rId6"/>
              </a:rPr>
              <a:t>Tex-Med-Alliances</a:t>
            </a:r>
          </a:p>
        </p:txBody>
      </p:sp>
      <p:pic>
        <p:nvPicPr>
          <p:cNvPr id="13" name="Picture 4" descr="Picture 4">
            <a:extLst>
              <a:ext uri="{FF2B5EF4-FFF2-40B4-BE49-F238E27FC236}">
                <a16:creationId xmlns:a16="http://schemas.microsoft.com/office/drawing/2014/main" id="{1C9E1ECB-03EB-4C60-9BE7-A5261D1040FF}"/>
              </a:ext>
            </a:extLst>
          </p:cNvPr>
          <p:cNvPicPr>
            <a:picLocks noChangeAspect="1"/>
          </p:cNvPicPr>
          <p:nvPr/>
        </p:nvPicPr>
        <p:blipFill>
          <a:blip r:embed="rId7"/>
          <a:srcRect l="22296" t="22261" r="19037" b="22261"/>
          <a:stretch>
            <a:fillRect/>
          </a:stretch>
        </p:blipFill>
        <p:spPr>
          <a:xfrm>
            <a:off x="5137286" y="1988633"/>
            <a:ext cx="548338" cy="518534"/>
          </a:xfrm>
          <a:prstGeom prst="rect">
            <a:avLst/>
          </a:prstGeom>
          <a:ln w="12700">
            <a:miter lim="400000"/>
          </a:ln>
        </p:spPr>
      </p:pic>
      <p:pic>
        <p:nvPicPr>
          <p:cNvPr id="15" name="Picture 6" descr="Picture 6">
            <a:extLst>
              <a:ext uri="{FF2B5EF4-FFF2-40B4-BE49-F238E27FC236}">
                <a16:creationId xmlns:a16="http://schemas.microsoft.com/office/drawing/2014/main" id="{32E2896F-B0C1-4555-B1FB-252AC41E5599}"/>
              </a:ext>
            </a:extLst>
          </p:cNvPr>
          <p:cNvPicPr>
            <a:picLocks noChangeAspect="1"/>
          </p:cNvPicPr>
          <p:nvPr/>
        </p:nvPicPr>
        <p:blipFill>
          <a:blip r:embed="rId8"/>
          <a:stretch>
            <a:fillRect/>
          </a:stretch>
        </p:blipFill>
        <p:spPr>
          <a:xfrm>
            <a:off x="5187644" y="2953581"/>
            <a:ext cx="475120" cy="475120"/>
          </a:xfrm>
          <a:prstGeom prst="rect">
            <a:avLst/>
          </a:prstGeom>
          <a:ln w="12700">
            <a:miter lim="400000"/>
          </a:ln>
        </p:spPr>
      </p:pic>
      <p:sp>
        <p:nvSpPr>
          <p:cNvPr id="17" name="CasellaDiTesto 2">
            <a:extLst>
              <a:ext uri="{FF2B5EF4-FFF2-40B4-BE49-F238E27FC236}">
                <a16:creationId xmlns:a16="http://schemas.microsoft.com/office/drawing/2014/main" id="{CF4D0D86-7470-4A91-9446-CF20C9236771}"/>
              </a:ext>
            </a:extLst>
          </p:cNvPr>
          <p:cNvSpPr txBox="1"/>
          <p:nvPr/>
        </p:nvSpPr>
        <p:spPr>
          <a:xfrm>
            <a:off x="5789397" y="2996656"/>
            <a:ext cx="2112543" cy="2888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u="sng">
                <a:solidFill>
                  <a:srgbClr val="0563C1"/>
                </a:solidFill>
                <a:uFill>
                  <a:solidFill>
                    <a:srgbClr val="0563C1"/>
                  </a:solidFill>
                </a:uFill>
                <a:hlinkClick r:id="rId9"/>
              </a:defRPr>
            </a:lvl1pPr>
          </a:lstStyle>
          <a:p>
            <a:pPr>
              <a:defRPr u="none">
                <a:solidFill>
                  <a:srgbClr val="000000"/>
                </a:solidFill>
                <a:uFillTx/>
              </a:defRPr>
            </a:pPr>
            <a:r>
              <a:rPr u="sng">
                <a:solidFill>
                  <a:srgbClr val="0563C1"/>
                </a:solidFill>
                <a:uFill>
                  <a:solidFill>
                    <a:srgbClr val="0563C1"/>
                  </a:solidFill>
                </a:uFill>
                <a:hlinkClick r:id="rId9"/>
              </a:rPr>
              <a:t>texmedalliances</a:t>
            </a:r>
          </a:p>
        </p:txBody>
      </p:sp>
      <p:pic>
        <p:nvPicPr>
          <p:cNvPr id="19" name="Picture 8" descr="Picture 8">
            <a:extLst>
              <a:ext uri="{FF2B5EF4-FFF2-40B4-BE49-F238E27FC236}">
                <a16:creationId xmlns:a16="http://schemas.microsoft.com/office/drawing/2014/main" id="{AAD59EE4-9370-40F2-A4EB-AD65C0B84366}"/>
              </a:ext>
            </a:extLst>
          </p:cNvPr>
          <p:cNvPicPr>
            <a:picLocks noChangeAspect="1"/>
          </p:cNvPicPr>
          <p:nvPr/>
        </p:nvPicPr>
        <p:blipFill>
          <a:blip r:embed="rId10"/>
          <a:stretch>
            <a:fillRect/>
          </a:stretch>
        </p:blipFill>
        <p:spPr>
          <a:xfrm>
            <a:off x="5191564" y="3737028"/>
            <a:ext cx="495301" cy="495301"/>
          </a:xfrm>
          <a:prstGeom prst="rect">
            <a:avLst/>
          </a:prstGeom>
          <a:ln w="12700">
            <a:miter lim="400000"/>
          </a:ln>
        </p:spPr>
      </p:pic>
      <p:sp>
        <p:nvSpPr>
          <p:cNvPr id="21" name="CasellaDiTesto 2">
            <a:extLst>
              <a:ext uri="{FF2B5EF4-FFF2-40B4-BE49-F238E27FC236}">
                <a16:creationId xmlns:a16="http://schemas.microsoft.com/office/drawing/2014/main" id="{98AB8798-4B80-4CC2-B425-C6E74BF3EB2C}"/>
              </a:ext>
            </a:extLst>
          </p:cNvPr>
          <p:cNvSpPr txBox="1"/>
          <p:nvPr/>
        </p:nvSpPr>
        <p:spPr>
          <a:xfrm>
            <a:off x="5797017" y="3758655"/>
            <a:ext cx="2112544" cy="2888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u="sng">
                <a:solidFill>
                  <a:srgbClr val="0563C1"/>
                </a:solidFill>
                <a:uFill>
                  <a:solidFill>
                    <a:srgbClr val="0563C1"/>
                  </a:solidFill>
                </a:uFill>
                <a:hlinkClick r:id="rId11"/>
              </a:defRPr>
            </a:lvl1pPr>
          </a:lstStyle>
          <a:p>
            <a:pPr>
              <a:defRPr u="none">
                <a:solidFill>
                  <a:srgbClr val="000000"/>
                </a:solidFill>
                <a:uFillTx/>
              </a:defRPr>
            </a:pPr>
            <a:r>
              <a:rPr u="sng">
                <a:solidFill>
                  <a:srgbClr val="0563C1"/>
                </a:solidFill>
                <a:uFill>
                  <a:solidFill>
                    <a:srgbClr val="0563C1"/>
                  </a:solidFill>
                </a:uFill>
                <a:hlinkClick r:id="rId11"/>
              </a:rPr>
              <a:t>TexMedAlliances</a:t>
            </a:r>
          </a:p>
        </p:txBody>
      </p:sp>
      <p:sp>
        <p:nvSpPr>
          <p:cNvPr id="23" name="TextBox 1">
            <a:extLst>
              <a:ext uri="{FF2B5EF4-FFF2-40B4-BE49-F238E27FC236}">
                <a16:creationId xmlns:a16="http://schemas.microsoft.com/office/drawing/2014/main" id="{8C265B0C-D78D-4258-97BE-DF5989122C05}"/>
              </a:ext>
            </a:extLst>
          </p:cNvPr>
          <p:cNvSpPr txBox="1"/>
          <p:nvPr/>
        </p:nvSpPr>
        <p:spPr>
          <a:xfrm>
            <a:off x="546734" y="2413590"/>
            <a:ext cx="4307654" cy="26468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a:ea typeface="Arial"/>
                <a:cs typeface="Arial"/>
                <a:sym typeface="Arial"/>
              </a:rPr>
              <a:t>Para </a:t>
            </a:r>
            <a:r>
              <a:rPr kumimoji="0" lang="en-US" sz="1200" b="0" i="0" u="none" strike="noStrike" cap="none" spc="0" normalizeH="0" baseline="0" dirty="0" err="1">
                <a:ln>
                  <a:noFill/>
                </a:ln>
                <a:solidFill>
                  <a:srgbClr val="000000"/>
                </a:solidFill>
                <a:effectLst/>
                <a:uFillTx/>
                <a:latin typeface="Arial"/>
                <a:ea typeface="Arial"/>
                <a:cs typeface="Arial"/>
                <a:sym typeface="Arial"/>
              </a:rPr>
              <a:t>más</a:t>
            </a:r>
            <a:r>
              <a:rPr kumimoji="0" lang="en-US" sz="1200" b="0" i="0" u="none" strike="noStrike" cap="none" spc="0" normalizeH="0" baseline="0" dirty="0">
                <a:ln>
                  <a:noFill/>
                </a:ln>
                <a:solidFill>
                  <a:srgbClr val="000000"/>
                </a:solidFill>
                <a:effectLst/>
                <a:uFillTx/>
                <a:latin typeface="Arial"/>
                <a:ea typeface="Arial"/>
                <a:cs typeface="Arial"/>
                <a:sym typeface="Arial"/>
              </a:rPr>
              <a:t> </a:t>
            </a:r>
            <a:r>
              <a:rPr kumimoji="0" lang="en-US" sz="1200" b="0" i="0" u="none" strike="noStrike" cap="none" spc="0" normalizeH="0" baseline="0" dirty="0" err="1">
                <a:ln>
                  <a:noFill/>
                </a:ln>
                <a:solidFill>
                  <a:srgbClr val="000000"/>
                </a:solidFill>
                <a:effectLst/>
                <a:uFillTx/>
                <a:latin typeface="Arial"/>
                <a:ea typeface="Arial"/>
                <a:cs typeface="Arial"/>
                <a:sym typeface="Arial"/>
              </a:rPr>
              <a:t>información</a:t>
            </a:r>
            <a:endParaRPr kumimoji="0" lang="en-US" sz="1200" b="0" i="0" u="none" strike="noStrike" cap="none" spc="0" normalizeH="0" baseline="0" dirty="0">
              <a:ln>
                <a:noFill/>
              </a:ln>
              <a:solidFill>
                <a:srgbClr val="000000"/>
              </a:solidFill>
              <a:effectLst/>
              <a:uFillTx/>
              <a:latin typeface="Arial"/>
              <a:ea typeface="Arial"/>
              <a:cs typeface="Arial"/>
              <a:sym typeface="Arial"/>
            </a:endParaRPr>
          </a:p>
          <a:p>
            <a:pPr marL="0" marR="0" indent="0" algn="l" defTabSz="457200" rtl="0" fontAlgn="auto" latinLnBrk="0" hangingPunct="0">
              <a:lnSpc>
                <a:spcPct val="100000"/>
              </a:lnSpc>
              <a:spcBef>
                <a:spcPts val="0"/>
              </a:spcBef>
              <a:spcAft>
                <a:spcPts val="0"/>
              </a:spcAft>
              <a:buClrTx/>
              <a:buSzTx/>
              <a:buFontTx/>
              <a:buNone/>
              <a:tabLst/>
            </a:pPr>
            <a:endParaRPr lang="en-US" sz="1400" dirty="0"/>
          </a:p>
          <a:p>
            <a:pPr marL="0" marR="0" indent="0" algn="l" defTabSz="457200"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000000"/>
                </a:solidFill>
                <a:effectLst/>
                <a:uFillTx/>
                <a:latin typeface="Arial"/>
                <a:ea typeface="Arial"/>
                <a:cs typeface="Arial"/>
                <a:sym typeface="Arial"/>
              </a:rPr>
              <a:t>Luz </a:t>
            </a:r>
            <a:r>
              <a:rPr kumimoji="0" lang="en-US" sz="1000" b="0" i="0" u="none" strike="noStrike" cap="none" spc="0" normalizeH="0" baseline="0" dirty="0" err="1">
                <a:ln>
                  <a:noFill/>
                </a:ln>
                <a:solidFill>
                  <a:srgbClr val="000000"/>
                </a:solidFill>
                <a:effectLst/>
                <a:uFillTx/>
                <a:latin typeface="Arial"/>
                <a:ea typeface="Arial"/>
                <a:cs typeface="Arial"/>
                <a:sym typeface="Arial"/>
              </a:rPr>
              <a:t>Villalta</a:t>
            </a:r>
            <a:r>
              <a:rPr kumimoji="0" lang="en-US" sz="1000" b="0" i="0" u="none" strike="noStrike" cap="none" spc="0" normalizeH="0" baseline="0" dirty="0">
                <a:ln>
                  <a:noFill/>
                </a:ln>
                <a:solidFill>
                  <a:srgbClr val="000000"/>
                </a:solidFill>
                <a:effectLst/>
                <a:uFillTx/>
                <a:latin typeface="Arial"/>
                <a:ea typeface="Arial"/>
                <a:cs typeface="Arial"/>
                <a:sym typeface="Arial"/>
              </a:rPr>
              <a:t> (Fashion Restart) </a:t>
            </a:r>
          </a:p>
          <a:p>
            <a:pPr marL="0" marR="0" indent="0" algn="l" defTabSz="457200" rtl="0" fontAlgn="auto" latinLnBrk="0" hangingPunct="0">
              <a:lnSpc>
                <a:spcPct val="100000"/>
              </a:lnSpc>
              <a:spcBef>
                <a:spcPts val="0"/>
              </a:spcBef>
              <a:spcAft>
                <a:spcPts val="0"/>
              </a:spcAft>
              <a:buClrTx/>
              <a:buSzTx/>
              <a:buFontTx/>
              <a:buNone/>
              <a:tabLst/>
            </a:pPr>
            <a:r>
              <a:rPr lang="en-US" sz="1000" dirty="0">
                <a:hlinkClick r:id="rId12"/>
              </a:rPr>
              <a:t>luz@texfor.es</a:t>
            </a:r>
            <a:r>
              <a:rPr lang="en-US" sz="1000" dirty="0"/>
              <a:t> </a:t>
            </a:r>
            <a:r>
              <a:rPr kumimoji="0" lang="en-US" sz="1000" b="0" i="0" u="none" strike="noStrike" cap="none" spc="0" normalizeH="0" baseline="0" dirty="0">
                <a:ln>
                  <a:noFill/>
                </a:ln>
                <a:solidFill>
                  <a:srgbClr val="000000"/>
                </a:solidFill>
                <a:effectLst/>
                <a:uFillTx/>
                <a:latin typeface="Arial"/>
                <a:ea typeface="Arial"/>
                <a:cs typeface="Arial"/>
                <a:sym typeface="Arial"/>
              </a:rPr>
              <a:t> </a:t>
            </a:r>
          </a:p>
          <a:p>
            <a:pPr marL="0" marR="0" indent="0" algn="l" defTabSz="457200" rtl="0" fontAlgn="auto" latinLnBrk="0" hangingPunct="0">
              <a:lnSpc>
                <a:spcPct val="100000"/>
              </a:lnSpc>
              <a:spcBef>
                <a:spcPts val="0"/>
              </a:spcBef>
              <a:spcAft>
                <a:spcPts val="0"/>
              </a:spcAft>
              <a:buClrTx/>
              <a:buSzTx/>
              <a:buFontTx/>
              <a:buNone/>
              <a:tabLst/>
            </a:pPr>
            <a:r>
              <a:rPr lang="en-US" sz="1000" dirty="0"/>
              <a:t>Anna </a:t>
            </a:r>
            <a:r>
              <a:rPr lang="en-US" sz="1000" dirty="0" err="1"/>
              <a:t>Ribé</a:t>
            </a:r>
            <a:r>
              <a:rPr lang="en-US" sz="1000" dirty="0"/>
              <a:t> (Textiles para </a:t>
            </a:r>
            <a:r>
              <a:rPr lang="en-US" sz="1000" dirty="0" err="1"/>
              <a:t>Emergencias</a:t>
            </a:r>
            <a:r>
              <a:rPr lang="en-US" sz="1000" dirty="0"/>
              <a:t> </a:t>
            </a:r>
            <a:r>
              <a:rPr lang="en-US" sz="1000" dirty="0" err="1"/>
              <a:t>Sanitarias</a:t>
            </a:r>
            <a:r>
              <a:rPr lang="en-US" sz="1000" dirty="0"/>
              <a:t>, Dying small Batches )</a:t>
            </a:r>
          </a:p>
          <a:p>
            <a:pPr marL="0" marR="0" indent="0" algn="l" defTabSz="457200"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000000"/>
                </a:solidFill>
                <a:effectLst/>
                <a:uFillTx/>
                <a:latin typeface="Arial"/>
                <a:ea typeface="Arial"/>
                <a:cs typeface="Arial"/>
                <a:sym typeface="Arial"/>
                <a:hlinkClick r:id="rId13"/>
              </a:rPr>
              <a:t>annar@texfor.es</a:t>
            </a:r>
            <a:endParaRPr kumimoji="0" lang="en-US" sz="1000" b="0" i="0" u="none" strike="noStrike" cap="none" spc="0" normalizeH="0" baseline="0" dirty="0">
              <a:ln>
                <a:noFill/>
              </a:ln>
              <a:solidFill>
                <a:srgbClr val="000000"/>
              </a:solidFill>
              <a:effectLst/>
              <a:uFillTx/>
              <a:latin typeface="Arial"/>
              <a:ea typeface="Arial"/>
              <a:cs typeface="Arial"/>
              <a:sym typeface="Arial"/>
            </a:endParaRPr>
          </a:p>
          <a:p>
            <a:pPr marL="0" marR="0" indent="0" algn="l" defTabSz="457200" rtl="0" fontAlgn="auto" latinLnBrk="0" hangingPunct="0">
              <a:lnSpc>
                <a:spcPct val="100000"/>
              </a:lnSpc>
              <a:spcBef>
                <a:spcPts val="0"/>
              </a:spcBef>
              <a:spcAft>
                <a:spcPts val="0"/>
              </a:spcAft>
              <a:buClrTx/>
              <a:buSzTx/>
              <a:buFontTx/>
              <a:buNone/>
              <a:tabLst/>
            </a:pPr>
            <a:r>
              <a:rPr lang="en-US" sz="1000" dirty="0"/>
              <a:t>David </a:t>
            </a:r>
            <a:r>
              <a:rPr lang="en-US" sz="1000" dirty="0" err="1"/>
              <a:t>Allo</a:t>
            </a:r>
            <a:r>
              <a:rPr lang="en-US" sz="1000" dirty="0"/>
              <a:t> (</a:t>
            </a:r>
            <a:r>
              <a:rPr lang="en-US" sz="1000" dirty="0" err="1"/>
              <a:t>Economía</a:t>
            </a:r>
            <a:r>
              <a:rPr lang="en-US" sz="1000" dirty="0"/>
              <a:t> circular)</a:t>
            </a:r>
          </a:p>
          <a:p>
            <a:pPr marL="0" marR="0" indent="0" algn="l" defTabSz="457200"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000000"/>
                </a:solidFill>
                <a:effectLst/>
                <a:uFillTx/>
                <a:latin typeface="Arial"/>
                <a:ea typeface="Arial"/>
                <a:cs typeface="Arial"/>
                <a:sym typeface="Arial"/>
                <a:hlinkClick r:id="rId14"/>
              </a:rPr>
              <a:t>sustainability@texfor.es</a:t>
            </a:r>
            <a:r>
              <a:rPr kumimoji="0" lang="en-US" sz="1000" b="0" i="0" u="none" strike="noStrike" cap="none" spc="0" normalizeH="0" baseline="0" dirty="0">
                <a:ln>
                  <a:noFill/>
                </a:ln>
                <a:solidFill>
                  <a:srgbClr val="000000"/>
                </a:solidFill>
                <a:effectLst/>
                <a:uFillTx/>
                <a:latin typeface="Arial"/>
                <a:ea typeface="Arial"/>
                <a:cs typeface="Arial"/>
                <a:sym typeface="Arial"/>
              </a:rPr>
              <a:t> </a:t>
            </a:r>
          </a:p>
          <a:p>
            <a:pPr marL="0" marR="0" indent="0" algn="l" defTabSz="457200" rtl="0" fontAlgn="auto" latinLnBrk="0" hangingPunct="0">
              <a:lnSpc>
                <a:spcPct val="100000"/>
              </a:lnSpc>
              <a:spcBef>
                <a:spcPts val="0"/>
              </a:spcBef>
              <a:spcAft>
                <a:spcPts val="0"/>
              </a:spcAft>
              <a:buClrTx/>
              <a:buSzTx/>
              <a:buFontTx/>
              <a:buNone/>
              <a:tabLst/>
            </a:pPr>
            <a:r>
              <a:rPr lang="en-US" sz="1000" dirty="0" err="1"/>
              <a:t>Mònica</a:t>
            </a:r>
            <a:r>
              <a:rPr lang="en-US" sz="1000" dirty="0"/>
              <a:t> Olmos (</a:t>
            </a:r>
            <a:r>
              <a:rPr lang="en-US" sz="1000" dirty="0" err="1"/>
              <a:t>Información</a:t>
            </a:r>
            <a:r>
              <a:rPr lang="en-US" sz="1000" dirty="0"/>
              <a:t> general)</a:t>
            </a:r>
          </a:p>
          <a:p>
            <a:pPr marL="0" marR="0" indent="0" algn="l" defTabSz="457200" rtl="0" fontAlgn="auto" latinLnBrk="0" hangingPunct="0">
              <a:lnSpc>
                <a:spcPct val="100000"/>
              </a:lnSpc>
              <a:spcBef>
                <a:spcPts val="0"/>
              </a:spcBef>
              <a:spcAft>
                <a:spcPts val="0"/>
              </a:spcAft>
              <a:buClrTx/>
              <a:buSzTx/>
              <a:buFontTx/>
              <a:buNone/>
              <a:tabLst/>
            </a:pPr>
            <a:r>
              <a:rPr lang="en-US" sz="1000" dirty="0">
                <a:hlinkClick r:id="rId15"/>
              </a:rPr>
              <a:t>monica@texfor.es</a:t>
            </a:r>
            <a:r>
              <a:rPr lang="en-US" sz="1000" dirty="0"/>
              <a:t> </a:t>
            </a:r>
          </a:p>
          <a:p>
            <a:pPr marL="0" marR="0" indent="0" algn="l" defTabSz="4572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000000"/>
              </a:solidFill>
              <a:effectLst/>
              <a:uFillTx/>
              <a:latin typeface="Arial"/>
              <a:ea typeface="Arial"/>
              <a:cs typeface="Arial"/>
              <a:sym typeface="Arial"/>
            </a:endParaRPr>
          </a:p>
          <a:p>
            <a:pPr marL="0" marR="0" indent="0" algn="l" defTabSz="4572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000000"/>
              </a:solidFill>
              <a:effectLst/>
              <a:uFillTx/>
              <a:latin typeface="Arial"/>
              <a:ea typeface="Arial"/>
              <a:cs typeface="Arial"/>
              <a:sym typeface="Arial"/>
            </a:endParaRPr>
          </a:p>
          <a:p>
            <a:pPr marL="0" marR="0" indent="0" algn="l" defTabSz="4572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000000"/>
              </a:solidFill>
              <a:effectLst/>
              <a:uFillTx/>
              <a:latin typeface="Arial"/>
              <a:ea typeface="Arial"/>
              <a:cs typeface="Arial"/>
              <a:sym typeface="Arial"/>
            </a:endParaRPr>
          </a:p>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Arial"/>
              <a:ea typeface="Arial"/>
              <a:cs typeface="Arial"/>
              <a:sym typeface="Arial"/>
            </a:endParaRPr>
          </a:p>
        </p:txBody>
      </p:sp>
      <p:sp>
        <p:nvSpPr>
          <p:cNvPr id="25" name="CasellaDiTesto 2">
            <a:extLst>
              <a:ext uri="{FF2B5EF4-FFF2-40B4-BE49-F238E27FC236}">
                <a16:creationId xmlns:a16="http://schemas.microsoft.com/office/drawing/2014/main" id="{FFAB2B56-F176-48A0-AA95-4EAC3F965733}"/>
              </a:ext>
            </a:extLst>
          </p:cNvPr>
          <p:cNvSpPr txBox="1"/>
          <p:nvPr/>
        </p:nvSpPr>
        <p:spPr>
          <a:xfrm>
            <a:off x="5797017" y="1988633"/>
            <a:ext cx="2364003" cy="4920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u="sng">
                <a:solidFill>
                  <a:srgbClr val="0563C1"/>
                </a:solidFill>
                <a:uFill>
                  <a:solidFill>
                    <a:srgbClr val="0563C1"/>
                  </a:solidFill>
                </a:uFill>
                <a:hlinkClick r:id="rId16"/>
              </a:defRPr>
            </a:lvl1pPr>
          </a:lstStyle>
          <a:p>
            <a:pPr>
              <a:defRPr u="none">
                <a:solidFill>
                  <a:srgbClr val="000000"/>
                </a:solidFill>
                <a:uFillTx/>
              </a:defRPr>
            </a:pPr>
            <a:r>
              <a:rPr u="sng" dirty="0">
                <a:solidFill>
                  <a:srgbClr val="0563C1"/>
                </a:solidFill>
                <a:uFill>
                  <a:solidFill>
                    <a:srgbClr val="0563C1"/>
                  </a:solidFill>
                </a:uFill>
                <a:hlinkClick r:id="rId16"/>
              </a:rPr>
              <a:t>www.linkedin.com/company/texmedalliances/about/</a:t>
            </a:r>
          </a:p>
        </p:txBody>
      </p:sp>
      <p:pic>
        <p:nvPicPr>
          <p:cNvPr id="27" name="Imagen 26" descr="Logotipo, nombre de la empresa&#10;&#10;Descripción generada automáticamente">
            <a:extLst>
              <a:ext uri="{FF2B5EF4-FFF2-40B4-BE49-F238E27FC236}">
                <a16:creationId xmlns:a16="http://schemas.microsoft.com/office/drawing/2014/main" id="{BDC5CE1D-0AAC-483E-A002-6639DD0D3DB5}"/>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t="10538" b="6379"/>
          <a:stretch/>
        </p:blipFill>
        <p:spPr>
          <a:xfrm>
            <a:off x="2175509" y="2374381"/>
            <a:ext cx="1156095" cy="394738"/>
          </a:xfrm>
          <a:prstGeom prst="rect">
            <a:avLst/>
          </a:prstGeom>
        </p:spPr>
      </p:pic>
      <p:pic>
        <p:nvPicPr>
          <p:cNvPr id="29" name="Imagen 28" descr="Logotipo, nombre de la empresa&#10;&#10;Descripción generada automáticamente">
            <a:extLst>
              <a:ext uri="{FF2B5EF4-FFF2-40B4-BE49-F238E27FC236}">
                <a16:creationId xmlns:a16="http://schemas.microsoft.com/office/drawing/2014/main" id="{F14E3448-CB82-4743-9198-56D8971DD8E6}"/>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t="10538" b="6379"/>
          <a:stretch/>
        </p:blipFill>
        <p:spPr>
          <a:xfrm>
            <a:off x="7433309" y="101329"/>
            <a:ext cx="1156095" cy="394738"/>
          </a:xfrm>
          <a:prstGeom prst="rect">
            <a:avLst/>
          </a:prstGeom>
        </p:spPr>
      </p:pic>
    </p:spTree>
    <p:extLst>
      <p:ext uri="{BB962C8B-B14F-4D97-AF65-F5344CB8AC3E}">
        <p14:creationId xmlns:p14="http://schemas.microsoft.com/office/powerpoint/2010/main" val="2667606790"/>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4" name="Picture 2" descr="Picture 2"/>
          <p:cNvPicPr>
            <a:picLocks noChangeAspect="1"/>
          </p:cNvPicPr>
          <p:nvPr/>
        </p:nvPicPr>
        <p:blipFill>
          <a:blip r:embed="rId2"/>
          <a:stretch>
            <a:fillRect/>
          </a:stretch>
        </p:blipFill>
        <p:spPr>
          <a:xfrm>
            <a:off x="1389" y="0"/>
            <a:ext cx="9141193" cy="5143508"/>
          </a:xfrm>
          <a:prstGeom prst="rect">
            <a:avLst/>
          </a:prstGeom>
          <a:ln w="12700">
            <a:miter lim="400000"/>
          </a:ln>
        </p:spPr>
      </p:pic>
      <p:sp>
        <p:nvSpPr>
          <p:cNvPr id="725" name="CustomShape 2"/>
          <p:cNvSpPr txBox="1"/>
          <p:nvPr/>
        </p:nvSpPr>
        <p:spPr>
          <a:xfrm>
            <a:off x="259536" y="2013733"/>
            <a:ext cx="8624928" cy="438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199" tIns="34199" rIns="34199" bIns="34199">
            <a:spAutoFit/>
          </a:bodyPr>
          <a:lstStyle>
            <a:lvl1pPr algn="ctr">
              <a:defRPr sz="2400" b="1" spc="-1">
                <a:solidFill>
                  <a:srgbClr val="EA590D"/>
                </a:solidFill>
              </a:defRPr>
            </a:lvl1pPr>
          </a:lstStyle>
          <a:p>
            <a:pPr>
              <a:defRPr sz="2000" spc="-1"/>
            </a:pPr>
            <a:r>
              <a:rPr lang="es-ES" sz="2400" spc="-1" dirty="0"/>
              <a:t>Gracias por vuestra atención</a:t>
            </a:r>
            <a:endParaRPr sz="2400" spc="-1" dirty="0"/>
          </a:p>
        </p:txBody>
      </p:sp>
      <p:pic>
        <p:nvPicPr>
          <p:cNvPr id="726" name="Image 3" descr="Image 3"/>
          <p:cNvPicPr>
            <a:picLocks noChangeAspect="1"/>
          </p:cNvPicPr>
          <p:nvPr/>
        </p:nvPicPr>
        <p:blipFill>
          <a:blip r:embed="rId3"/>
          <a:stretch>
            <a:fillRect/>
          </a:stretch>
        </p:blipFill>
        <p:spPr>
          <a:xfrm>
            <a:off x="449822" y="338100"/>
            <a:ext cx="3281516" cy="1146832"/>
          </a:xfrm>
          <a:prstGeom prst="rect">
            <a:avLst/>
          </a:prstGeom>
          <a:ln w="12700">
            <a:miter lim="400000"/>
          </a:ln>
        </p:spPr>
      </p:pic>
      <p:pic>
        <p:nvPicPr>
          <p:cNvPr id="2" name="Imagen 1" descr="Logotipo, nombre de la empresa&#10;&#10;Descripción generada automáticamente">
            <a:extLst>
              <a:ext uri="{FF2B5EF4-FFF2-40B4-BE49-F238E27FC236}">
                <a16:creationId xmlns:a16="http://schemas.microsoft.com/office/drawing/2014/main" id="{A6E49B5E-4FAD-40FE-A081-C39BF8700D9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538" b="6379"/>
          <a:stretch/>
        </p:blipFill>
        <p:spPr>
          <a:xfrm>
            <a:off x="6831106" y="338100"/>
            <a:ext cx="1757137" cy="599958"/>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99" name="Line 1"/>
          <p:cNvSpPr/>
          <p:nvPr/>
        </p:nvSpPr>
        <p:spPr>
          <a:xfrm>
            <a:off x="2561039" y="681480"/>
            <a:ext cx="4021561" cy="1"/>
          </a:xfrm>
          <a:prstGeom prst="line">
            <a:avLst/>
          </a:prstGeom>
          <a:ln w="38160">
            <a:solidFill>
              <a:srgbClr val="FFFFFF"/>
            </a:solidFill>
            <a:miter/>
          </a:ln>
        </p:spPr>
        <p:txBody>
          <a:bodyPr lIns="45719" rIns="45719"/>
          <a:lstStyle/>
          <a:p>
            <a:endParaRPr/>
          </a:p>
        </p:txBody>
      </p:sp>
      <p:sp>
        <p:nvSpPr>
          <p:cNvPr id="400" name="CustomShape 2"/>
          <p:cNvSpPr txBox="1"/>
          <p:nvPr/>
        </p:nvSpPr>
        <p:spPr>
          <a:xfrm>
            <a:off x="507641" y="253712"/>
            <a:ext cx="5339522" cy="438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199" tIns="34199" rIns="34199" bIns="34199">
            <a:spAutoFit/>
          </a:bodyPr>
          <a:lstStyle>
            <a:lvl1pPr>
              <a:defRPr sz="2400" spc="-1">
                <a:solidFill>
                  <a:srgbClr val="7CCDF4"/>
                </a:solidFill>
              </a:defRPr>
            </a:lvl1pPr>
          </a:lstStyle>
          <a:p>
            <a:r>
              <a:rPr dirty="0" err="1"/>
              <a:t>Cont</a:t>
            </a:r>
            <a:r>
              <a:rPr lang="en-US" dirty="0" err="1"/>
              <a:t>enidos</a:t>
            </a:r>
            <a:r>
              <a:rPr lang="en-US" dirty="0"/>
              <a:t>:</a:t>
            </a:r>
            <a:endParaRPr dirty="0"/>
          </a:p>
        </p:txBody>
      </p:sp>
      <p:sp>
        <p:nvSpPr>
          <p:cNvPr id="401" name="CustomShape 3"/>
          <p:cNvSpPr txBox="1"/>
          <p:nvPr/>
        </p:nvSpPr>
        <p:spPr>
          <a:xfrm>
            <a:off x="161876" y="1108201"/>
            <a:ext cx="1472714" cy="42591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199" tIns="34199" rIns="34199" bIns="34199" anchor="ctr">
            <a:spAutoFit/>
          </a:bodyPr>
          <a:lstStyle/>
          <a:p>
            <a:pPr lvl="1" indent="228600">
              <a:lnSpc>
                <a:spcPct val="120000"/>
              </a:lnSpc>
              <a:defRPr sz="1200" b="1" spc="0">
                <a:solidFill>
                  <a:srgbClr val="8FCBF0"/>
                </a:solidFill>
              </a:defRPr>
            </a:pPr>
            <a:r>
              <a:rPr lang="es-ES" dirty="0"/>
              <a:t>Programa</a:t>
            </a:r>
            <a:r>
              <a:rPr dirty="0"/>
              <a:t>: </a:t>
            </a:r>
            <a:br>
              <a:rPr dirty="0"/>
            </a:br>
            <a:r>
              <a:rPr dirty="0"/>
              <a:t>    	 </a:t>
            </a:r>
            <a:endParaRPr spc="-1" dirty="0"/>
          </a:p>
          <a:p>
            <a:pPr lvl="1" indent="228600">
              <a:lnSpc>
                <a:spcPct val="120000"/>
              </a:lnSpc>
              <a:defRPr sz="1200" b="1" spc="0">
                <a:solidFill>
                  <a:srgbClr val="8FCBF0"/>
                </a:solidFill>
              </a:defRPr>
            </a:pPr>
            <a:r>
              <a:rPr lang="es-ES" dirty="0"/>
              <a:t>Título</a:t>
            </a:r>
            <a:r>
              <a:rPr dirty="0"/>
              <a:t>:</a:t>
            </a:r>
            <a:br>
              <a:rPr dirty="0"/>
            </a:br>
            <a:endParaRPr spc="-1" dirty="0"/>
          </a:p>
          <a:p>
            <a:pPr lvl="1" indent="228600">
              <a:lnSpc>
                <a:spcPct val="120000"/>
              </a:lnSpc>
              <a:defRPr sz="1200" b="1" spc="0">
                <a:solidFill>
                  <a:srgbClr val="8FCBF0"/>
                </a:solidFill>
              </a:defRPr>
            </a:pPr>
            <a:endParaRPr lang="es-ES" dirty="0"/>
          </a:p>
          <a:p>
            <a:pPr lvl="1" indent="228600">
              <a:lnSpc>
                <a:spcPct val="120000"/>
              </a:lnSpc>
              <a:defRPr sz="1200" b="1" spc="0">
                <a:solidFill>
                  <a:srgbClr val="8FCBF0"/>
                </a:solidFill>
              </a:defRPr>
            </a:pPr>
            <a:r>
              <a:rPr lang="es-ES" dirty="0"/>
              <a:t>Países</a:t>
            </a:r>
            <a:r>
              <a:rPr dirty="0"/>
              <a:t>: 				</a:t>
            </a:r>
          </a:p>
          <a:p>
            <a:pPr lvl="1" indent="228600">
              <a:lnSpc>
                <a:spcPct val="120000"/>
              </a:lnSpc>
              <a:defRPr sz="1200" b="1" spc="0">
                <a:solidFill>
                  <a:srgbClr val="8FCBF0"/>
                </a:solidFill>
              </a:defRPr>
            </a:pPr>
            <a:r>
              <a:rPr lang="es-ES" dirty="0"/>
              <a:t>Colaboradores</a:t>
            </a:r>
            <a:r>
              <a:rPr dirty="0"/>
              <a:t>:</a:t>
            </a:r>
            <a:br>
              <a:rPr dirty="0"/>
            </a:br>
            <a:br>
              <a:rPr dirty="0"/>
            </a:br>
            <a:r>
              <a:rPr dirty="0"/>
              <a:t> 				</a:t>
            </a:r>
          </a:p>
          <a:p>
            <a:pPr lvl="1" indent="228600">
              <a:lnSpc>
                <a:spcPct val="120000"/>
              </a:lnSpc>
              <a:defRPr sz="1200" b="1" spc="0">
                <a:solidFill>
                  <a:srgbClr val="8FCBF0"/>
                </a:solidFill>
              </a:defRPr>
            </a:pPr>
            <a:r>
              <a:rPr lang="es-ES" dirty="0"/>
              <a:t>Duración</a:t>
            </a:r>
            <a:r>
              <a:rPr dirty="0"/>
              <a:t>: 				</a:t>
            </a:r>
          </a:p>
          <a:p>
            <a:pPr lvl="1" indent="228600">
              <a:lnSpc>
                <a:spcPct val="120000"/>
              </a:lnSpc>
              <a:defRPr sz="1200" b="1" spc="0">
                <a:solidFill>
                  <a:srgbClr val="8FCBF0"/>
                </a:solidFill>
              </a:defRPr>
            </a:pPr>
            <a:r>
              <a:rPr lang="es-ES" dirty="0"/>
              <a:t>Presupuesto</a:t>
            </a:r>
            <a:r>
              <a:rPr dirty="0"/>
              <a:t>:</a:t>
            </a:r>
            <a:endParaRPr lang="es-ES" dirty="0"/>
          </a:p>
          <a:p>
            <a:pPr lvl="1" indent="228600">
              <a:lnSpc>
                <a:spcPct val="120000"/>
              </a:lnSpc>
              <a:defRPr sz="1200" b="1" spc="0">
                <a:solidFill>
                  <a:srgbClr val="8FCBF0"/>
                </a:solidFill>
              </a:defRPr>
            </a:pPr>
            <a:endParaRPr lang="es-ES" dirty="0"/>
          </a:p>
          <a:p>
            <a:pPr lvl="1" indent="0">
              <a:lnSpc>
                <a:spcPct val="120000"/>
              </a:lnSpc>
              <a:defRPr sz="1200" b="1" spc="0">
                <a:solidFill>
                  <a:srgbClr val="8FCBF0"/>
                </a:solidFill>
              </a:defRPr>
            </a:pPr>
            <a:r>
              <a:rPr lang="es-ES" sz="1200" dirty="0">
                <a:solidFill>
                  <a:srgbClr val="091F5C"/>
                </a:solidFill>
              </a:rPr>
              <a:t>*</a:t>
            </a:r>
            <a:r>
              <a:rPr lang="es-ES" dirty="0"/>
              <a:t>   Regiones   </a:t>
            </a:r>
          </a:p>
          <a:p>
            <a:pPr lvl="1" indent="0">
              <a:lnSpc>
                <a:spcPct val="120000"/>
              </a:lnSpc>
              <a:defRPr sz="1200" b="1" spc="0">
                <a:solidFill>
                  <a:srgbClr val="8FCBF0"/>
                </a:solidFill>
              </a:defRPr>
            </a:pPr>
            <a:r>
              <a:rPr lang="es-ES" dirty="0"/>
              <a:t>    Elegibles en  </a:t>
            </a:r>
          </a:p>
          <a:p>
            <a:pPr lvl="1" indent="0">
              <a:lnSpc>
                <a:spcPct val="120000"/>
              </a:lnSpc>
              <a:defRPr sz="1200" b="1" spc="0">
                <a:solidFill>
                  <a:srgbClr val="8FCBF0"/>
                </a:solidFill>
              </a:defRPr>
            </a:pPr>
            <a:r>
              <a:rPr lang="es-ES" dirty="0"/>
              <a:t>    España</a:t>
            </a:r>
          </a:p>
          <a:p>
            <a:pPr lvl="1" indent="228600">
              <a:lnSpc>
                <a:spcPct val="120000"/>
              </a:lnSpc>
              <a:defRPr sz="1200" b="1" spc="0">
                <a:solidFill>
                  <a:srgbClr val="8FCBF0"/>
                </a:solidFill>
              </a:defRPr>
            </a:pPr>
            <a:endParaRPr dirty="0"/>
          </a:p>
        </p:txBody>
      </p:sp>
      <p:sp>
        <p:nvSpPr>
          <p:cNvPr id="402" name="CustomShape 3"/>
          <p:cNvSpPr txBox="1"/>
          <p:nvPr/>
        </p:nvSpPr>
        <p:spPr>
          <a:xfrm>
            <a:off x="1527013" y="1119878"/>
            <a:ext cx="5620563" cy="40375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199" tIns="34199" rIns="34199" bIns="34199" anchor="ctr">
            <a:spAutoFit/>
          </a:bodyPr>
          <a:lstStyle/>
          <a:p>
            <a:pPr>
              <a:lnSpc>
                <a:spcPct val="120000"/>
              </a:lnSpc>
              <a:defRPr sz="1200" spc="0">
                <a:solidFill>
                  <a:srgbClr val="091F5C"/>
                </a:solidFill>
              </a:defRPr>
            </a:pPr>
            <a:r>
              <a:rPr dirty="0"/>
              <a:t>ENI CBCMED </a:t>
            </a:r>
            <a:r>
              <a:rPr u="sng" dirty="0">
                <a:hlinkClick r:id="rId3"/>
              </a:rPr>
              <a:t>www.enicbcmed.eu</a:t>
            </a:r>
            <a:r>
              <a:rPr dirty="0"/>
              <a:t>     	 </a:t>
            </a:r>
          </a:p>
          <a:p>
            <a:pPr>
              <a:lnSpc>
                <a:spcPct val="120000"/>
              </a:lnSpc>
              <a:defRPr sz="1200" spc="0">
                <a:solidFill>
                  <a:srgbClr val="091F5C"/>
                </a:solidFill>
              </a:defRPr>
            </a:pPr>
            <a:endParaRPr dirty="0"/>
          </a:p>
          <a:p>
            <a:pPr>
              <a:lnSpc>
                <a:spcPct val="120000"/>
              </a:lnSpc>
              <a:defRPr sz="1200" spc="0">
                <a:solidFill>
                  <a:srgbClr val="D9622C"/>
                </a:solidFill>
              </a:defRPr>
            </a:pPr>
            <a:r>
              <a:rPr lang="es-ES" b="1" dirty="0">
                <a:solidFill>
                  <a:srgbClr val="DA622B"/>
                </a:solidFill>
              </a:rPr>
              <a:t>Alianzas Textiles en el Mediterráneo para el desarrollo de nuevos Negocios, Internacionalización e Innovación</a:t>
            </a:r>
          </a:p>
          <a:p>
            <a:pPr>
              <a:lnSpc>
                <a:spcPct val="120000"/>
              </a:lnSpc>
              <a:defRPr sz="1200" spc="0">
                <a:solidFill>
                  <a:srgbClr val="D9622C"/>
                </a:solidFill>
              </a:defRPr>
            </a:pPr>
            <a:endParaRPr dirty="0">
              <a:solidFill>
                <a:srgbClr val="DA622B"/>
              </a:solidFill>
            </a:endParaRPr>
          </a:p>
          <a:p>
            <a:pPr>
              <a:lnSpc>
                <a:spcPct val="120000"/>
              </a:lnSpc>
              <a:defRPr sz="1200" spc="0">
                <a:solidFill>
                  <a:srgbClr val="091F5C"/>
                </a:solidFill>
              </a:defRPr>
            </a:pPr>
            <a:r>
              <a:rPr dirty="0"/>
              <a:t>7 (</a:t>
            </a:r>
            <a:r>
              <a:rPr lang="es-ES" dirty="0"/>
              <a:t>España</a:t>
            </a:r>
            <a:r>
              <a:rPr dirty="0"/>
              <a:t>, </a:t>
            </a:r>
            <a:r>
              <a:rPr lang="es-ES" dirty="0"/>
              <a:t>Italia</a:t>
            </a:r>
            <a:r>
              <a:rPr dirty="0"/>
              <a:t>, </a:t>
            </a:r>
            <a:r>
              <a:rPr lang="es-ES" dirty="0"/>
              <a:t>Grecia</a:t>
            </a:r>
            <a:r>
              <a:rPr dirty="0"/>
              <a:t>, </a:t>
            </a:r>
            <a:r>
              <a:rPr lang="es-ES" dirty="0"/>
              <a:t>Túnez</a:t>
            </a:r>
            <a:r>
              <a:rPr dirty="0"/>
              <a:t>, </a:t>
            </a:r>
            <a:r>
              <a:rPr lang="es-ES" dirty="0"/>
              <a:t>Egipto</a:t>
            </a:r>
            <a:r>
              <a:rPr dirty="0"/>
              <a:t>, </a:t>
            </a:r>
            <a:r>
              <a:rPr lang="es-ES" dirty="0"/>
              <a:t>Jordania</a:t>
            </a:r>
            <a:r>
              <a:rPr dirty="0"/>
              <a:t>, </a:t>
            </a:r>
            <a:r>
              <a:rPr lang="es-ES" dirty="0"/>
              <a:t>Palestina</a:t>
            </a:r>
            <a:r>
              <a:rPr dirty="0"/>
              <a:t>)</a:t>
            </a:r>
          </a:p>
          <a:p>
            <a:pPr>
              <a:lnSpc>
                <a:spcPct val="120000"/>
              </a:lnSpc>
              <a:defRPr sz="1200" spc="0">
                <a:solidFill>
                  <a:srgbClr val="091F5C"/>
                </a:solidFill>
              </a:defRPr>
            </a:pPr>
            <a:endParaRPr dirty="0"/>
          </a:p>
          <a:p>
            <a:pPr>
              <a:lnSpc>
                <a:spcPct val="120000"/>
              </a:lnSpc>
              <a:defRPr sz="1200">
                <a:solidFill>
                  <a:srgbClr val="091F5C"/>
                </a:solidFill>
              </a:defRPr>
            </a:pPr>
            <a:r>
              <a:rPr b="1" dirty="0"/>
              <a:t>8 </a:t>
            </a:r>
            <a:r>
              <a:rPr lang="es-ES" b="1" dirty="0"/>
              <a:t>Organizaciones</a:t>
            </a:r>
            <a:r>
              <a:rPr b="1" dirty="0"/>
              <a:t>: TEXFOR</a:t>
            </a:r>
            <a:r>
              <a:rPr dirty="0"/>
              <a:t> (</a:t>
            </a:r>
            <a:r>
              <a:rPr lang="es-ES" dirty="0"/>
              <a:t>ES</a:t>
            </a:r>
            <a:r>
              <a:rPr dirty="0"/>
              <a:t>), </a:t>
            </a:r>
            <a:r>
              <a:rPr b="1" dirty="0" err="1"/>
              <a:t>Confindustria</a:t>
            </a:r>
            <a:r>
              <a:rPr b="1" dirty="0"/>
              <a:t> Toscana Nord</a:t>
            </a:r>
            <a:r>
              <a:rPr dirty="0"/>
              <a:t> (IT), </a:t>
            </a:r>
            <a:br>
              <a:rPr dirty="0"/>
            </a:br>
            <a:r>
              <a:rPr b="1" dirty="0"/>
              <a:t>SEPEE</a:t>
            </a:r>
            <a:r>
              <a:rPr dirty="0"/>
              <a:t> (GR), </a:t>
            </a:r>
            <a:r>
              <a:rPr b="1" dirty="0"/>
              <a:t>CETTEX</a:t>
            </a:r>
            <a:r>
              <a:rPr dirty="0"/>
              <a:t> and </a:t>
            </a:r>
            <a:r>
              <a:rPr b="1" dirty="0" err="1"/>
              <a:t>mfcpole</a:t>
            </a:r>
            <a:r>
              <a:rPr dirty="0"/>
              <a:t> (TN), </a:t>
            </a:r>
            <a:r>
              <a:rPr b="1" dirty="0"/>
              <a:t>GACIC</a:t>
            </a:r>
            <a:r>
              <a:rPr dirty="0"/>
              <a:t> (EG), </a:t>
            </a:r>
            <a:r>
              <a:rPr b="1" dirty="0"/>
              <a:t>ACI</a:t>
            </a:r>
            <a:r>
              <a:rPr dirty="0"/>
              <a:t> (JO) et </a:t>
            </a:r>
            <a:r>
              <a:rPr b="1" dirty="0"/>
              <a:t>PFI</a:t>
            </a:r>
            <a:r>
              <a:rPr dirty="0"/>
              <a:t> (PAL)</a:t>
            </a:r>
          </a:p>
          <a:p>
            <a:pPr>
              <a:lnSpc>
                <a:spcPct val="120000"/>
              </a:lnSpc>
              <a:defRPr sz="1200" spc="0">
                <a:solidFill>
                  <a:srgbClr val="091F5C"/>
                </a:solidFill>
              </a:defRPr>
            </a:pPr>
            <a:endParaRPr lang="es-ES" dirty="0"/>
          </a:p>
          <a:p>
            <a:pPr>
              <a:lnSpc>
                <a:spcPct val="120000"/>
              </a:lnSpc>
              <a:defRPr sz="1200" spc="0">
                <a:solidFill>
                  <a:srgbClr val="091F5C"/>
                </a:solidFill>
              </a:defRPr>
            </a:pPr>
            <a:endParaRPr dirty="0"/>
          </a:p>
          <a:p>
            <a:pPr>
              <a:lnSpc>
                <a:spcPct val="120000"/>
              </a:lnSpc>
              <a:defRPr sz="1200" spc="0">
                <a:solidFill>
                  <a:srgbClr val="091F5C"/>
                </a:solidFill>
              </a:defRPr>
            </a:pPr>
            <a:r>
              <a:rPr dirty="0"/>
              <a:t>Sept</a:t>
            </a:r>
            <a:r>
              <a:rPr lang="es-ES" dirty="0"/>
              <a:t>i</a:t>
            </a:r>
            <a:r>
              <a:rPr dirty="0" err="1"/>
              <a:t>emb</a:t>
            </a:r>
            <a:r>
              <a:rPr lang="es-ES" dirty="0"/>
              <a:t>re</a:t>
            </a:r>
            <a:r>
              <a:rPr dirty="0"/>
              <a:t> 2019 – Sept</a:t>
            </a:r>
            <a:r>
              <a:rPr lang="es-ES" dirty="0" err="1"/>
              <a:t>iembre</a:t>
            </a:r>
            <a:r>
              <a:rPr dirty="0"/>
              <a:t> 2022 				</a:t>
            </a:r>
          </a:p>
          <a:p>
            <a:pPr>
              <a:lnSpc>
                <a:spcPct val="120000"/>
              </a:lnSpc>
              <a:defRPr sz="1200" spc="0">
                <a:solidFill>
                  <a:srgbClr val="091F5C"/>
                </a:solidFill>
              </a:defRPr>
            </a:pPr>
            <a:endParaRPr dirty="0"/>
          </a:p>
          <a:p>
            <a:pPr>
              <a:lnSpc>
                <a:spcPct val="120000"/>
              </a:lnSpc>
              <a:defRPr sz="1200" spc="0">
                <a:solidFill>
                  <a:srgbClr val="091F5C"/>
                </a:solidFill>
              </a:defRPr>
            </a:pPr>
            <a:r>
              <a:rPr dirty="0"/>
              <a:t>€ 2.8 </a:t>
            </a:r>
            <a:r>
              <a:rPr lang="es-ES" dirty="0"/>
              <a:t>millones</a:t>
            </a:r>
          </a:p>
          <a:p>
            <a:pPr>
              <a:lnSpc>
                <a:spcPct val="120000"/>
              </a:lnSpc>
              <a:defRPr sz="1200" spc="0">
                <a:solidFill>
                  <a:srgbClr val="091F5C"/>
                </a:solidFill>
              </a:defRPr>
            </a:pPr>
            <a:endParaRPr lang="es-ES" dirty="0"/>
          </a:p>
          <a:p>
            <a:pPr>
              <a:lnSpc>
                <a:spcPct val="120000"/>
              </a:lnSpc>
              <a:defRPr sz="1200" spc="0">
                <a:solidFill>
                  <a:srgbClr val="091F5C"/>
                </a:solidFill>
              </a:defRPr>
            </a:pPr>
            <a:r>
              <a:rPr lang="es-ES" dirty="0"/>
              <a:t>Andalucía, Cataluña, Ceuta, Comunidad Valenciana, Islas Baleares, Melilla, Murcia, </a:t>
            </a:r>
            <a:r>
              <a:rPr lang="es-ES" dirty="0" err="1"/>
              <a:t>Aragon</a:t>
            </a:r>
            <a:r>
              <a:rPr lang="es-ES" dirty="0"/>
              <a:t>, Castilla-</a:t>
            </a:r>
            <a:r>
              <a:rPr lang="es-ES" dirty="0" err="1"/>
              <a:t>LaMancha</a:t>
            </a:r>
            <a:r>
              <a:rPr lang="es-ES" dirty="0"/>
              <a:t>, Extremadura</a:t>
            </a:r>
          </a:p>
          <a:p>
            <a:pPr>
              <a:lnSpc>
                <a:spcPct val="120000"/>
              </a:lnSpc>
              <a:defRPr sz="1200" spc="0">
                <a:solidFill>
                  <a:srgbClr val="091F5C"/>
                </a:solidFill>
              </a:defRPr>
            </a:pPr>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4" name="Line 1"/>
          <p:cNvSpPr/>
          <p:nvPr/>
        </p:nvSpPr>
        <p:spPr>
          <a:xfrm>
            <a:off x="2561039" y="681480"/>
            <a:ext cx="4021561" cy="1"/>
          </a:xfrm>
          <a:prstGeom prst="line">
            <a:avLst/>
          </a:prstGeom>
          <a:ln w="38160">
            <a:solidFill>
              <a:srgbClr val="FFFFFF"/>
            </a:solidFill>
            <a:miter/>
          </a:ln>
        </p:spPr>
        <p:txBody>
          <a:bodyPr lIns="45719" rIns="45719"/>
          <a:lstStyle/>
          <a:p>
            <a:endParaRPr/>
          </a:p>
        </p:txBody>
      </p:sp>
      <p:sp>
        <p:nvSpPr>
          <p:cNvPr id="405" name="CasellaDiTesto 1"/>
          <p:cNvSpPr txBox="1"/>
          <p:nvPr/>
        </p:nvSpPr>
        <p:spPr>
          <a:xfrm>
            <a:off x="492008" y="759936"/>
            <a:ext cx="6725569" cy="3493264"/>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300">
                <a:solidFill>
                  <a:srgbClr val="081F5C"/>
                </a:solidFill>
              </a:defRPr>
            </a:pPr>
            <a:r>
              <a:rPr lang="en-US" dirty="0"/>
              <a:t>El </a:t>
            </a:r>
            <a:r>
              <a:rPr lang="en-US" dirty="0" err="1"/>
              <a:t>proyecto</a:t>
            </a:r>
            <a:r>
              <a:rPr lang="en-US" dirty="0"/>
              <a:t> </a:t>
            </a:r>
            <a:r>
              <a:rPr lang="en-US" dirty="0" err="1"/>
              <a:t>proporcionará</a:t>
            </a:r>
            <a:r>
              <a:rPr lang="en-US" dirty="0"/>
              <a:t> </a:t>
            </a:r>
            <a:r>
              <a:rPr lang="en-US" dirty="0" err="1"/>
              <a:t>recursos</a:t>
            </a:r>
            <a:r>
              <a:rPr lang="en-US" dirty="0"/>
              <a:t> </a:t>
            </a:r>
            <a:r>
              <a:rPr lang="en-US" i="1" u="sng" dirty="0" err="1"/>
              <a:t>técnicos</a:t>
            </a:r>
            <a:r>
              <a:rPr lang="en-US" i="1" u="sng" dirty="0"/>
              <a:t> y </a:t>
            </a:r>
            <a:r>
              <a:rPr lang="en-US" i="1" u="sng" dirty="0" err="1"/>
              <a:t>financieros</a:t>
            </a:r>
            <a:r>
              <a:rPr lang="en-US" i="1" dirty="0"/>
              <a:t> </a:t>
            </a:r>
            <a:r>
              <a:rPr lang="en-US" dirty="0"/>
              <a:t>para </a:t>
            </a:r>
            <a:r>
              <a:rPr lang="en-US" dirty="0" err="1"/>
              <a:t>desarrollar</a:t>
            </a:r>
            <a:r>
              <a:rPr lang="en-US" dirty="0"/>
              <a:t> </a:t>
            </a:r>
            <a:r>
              <a:rPr dirty="0">
                <a:solidFill>
                  <a:srgbClr val="DA622B"/>
                </a:solidFill>
              </a:rPr>
              <a:t>4 “</a:t>
            </a:r>
            <a:r>
              <a:rPr lang="es-ES" spc="0" dirty="0">
                <a:solidFill>
                  <a:srgbClr val="EA590D"/>
                </a:solidFill>
              </a:rPr>
              <a:t>Iniciativas transfronterizas</a:t>
            </a:r>
            <a:r>
              <a:rPr dirty="0">
                <a:solidFill>
                  <a:srgbClr val="DA622B"/>
                </a:solidFill>
              </a:rPr>
              <a:t>”</a:t>
            </a:r>
            <a:r>
              <a:rPr dirty="0"/>
              <a:t> </a:t>
            </a:r>
            <a:r>
              <a:rPr lang="es-ES" dirty="0"/>
              <a:t>entre empresas (micro, pequeñas, medianas y </a:t>
            </a:r>
            <a:r>
              <a:rPr lang="es-ES" dirty="0" err="1"/>
              <a:t>start</a:t>
            </a:r>
            <a:r>
              <a:rPr lang="es-ES" dirty="0"/>
              <a:t>-ups) y otras organizaciones empresariales de los países Mediterráneos en 3 grandes ámbitos:</a:t>
            </a:r>
          </a:p>
          <a:p>
            <a:pPr>
              <a:defRPr sz="1300">
                <a:solidFill>
                  <a:srgbClr val="081F5C"/>
                </a:solidFill>
              </a:defRPr>
            </a:pPr>
            <a:endParaRPr dirty="0"/>
          </a:p>
          <a:p>
            <a:pPr marL="130342" indent="-130342">
              <a:buSzPct val="100000"/>
              <a:buChar char="•"/>
              <a:defRPr sz="1300" i="1" spc="0">
                <a:solidFill>
                  <a:srgbClr val="081F5C"/>
                </a:solidFill>
              </a:defRPr>
            </a:pPr>
            <a:r>
              <a:rPr b="1" dirty="0" err="1"/>
              <a:t>Interna</a:t>
            </a:r>
            <a:r>
              <a:rPr lang="es-ES" b="1" dirty="0" err="1"/>
              <a:t>cionalización</a:t>
            </a:r>
            <a:endParaRPr b="1" dirty="0"/>
          </a:p>
          <a:p>
            <a:pPr marL="130342" indent="-130342">
              <a:buSzPct val="100000"/>
              <a:buChar char="•"/>
              <a:defRPr sz="1300" i="1" spc="0">
                <a:solidFill>
                  <a:srgbClr val="081F5C"/>
                </a:solidFill>
              </a:defRPr>
            </a:pPr>
            <a:r>
              <a:rPr b="1" dirty="0" err="1"/>
              <a:t>Innova</a:t>
            </a:r>
            <a:r>
              <a:rPr lang="es-ES" b="1" dirty="0" err="1"/>
              <a:t>ción</a:t>
            </a:r>
            <a:endParaRPr b="1" dirty="0"/>
          </a:p>
          <a:p>
            <a:pPr marL="130342" indent="-130342">
              <a:buSzPct val="100000"/>
              <a:buChar char="•"/>
              <a:defRPr sz="1300" i="1" spc="0">
                <a:solidFill>
                  <a:srgbClr val="081F5C"/>
                </a:solidFill>
              </a:defRPr>
            </a:pPr>
            <a:r>
              <a:rPr lang="es-ES" b="1" dirty="0"/>
              <a:t>Economía circular</a:t>
            </a:r>
            <a:endParaRPr b="1" dirty="0"/>
          </a:p>
          <a:p>
            <a:pPr>
              <a:defRPr sz="1300">
                <a:solidFill>
                  <a:srgbClr val="081F5C"/>
                </a:solidFill>
              </a:defRPr>
            </a:pPr>
            <a:endParaRPr lang="it-IT" dirty="0"/>
          </a:p>
          <a:p>
            <a:pPr>
              <a:defRPr sz="1300">
                <a:solidFill>
                  <a:srgbClr val="081F5C"/>
                </a:solidFill>
              </a:defRPr>
            </a:pPr>
            <a:r>
              <a:rPr lang="it-IT" dirty="0"/>
              <a:t>Todas las iniciativas se han diseñado teniendo en cuanto el impacto del Covid-19 en el sector del textil y la confección. Los objetivos son dar soporte a las empresas en: </a:t>
            </a:r>
            <a:r>
              <a:rPr lang="it-IT" b="1" dirty="0"/>
              <a:t>1. </a:t>
            </a:r>
            <a:r>
              <a:rPr lang="it-IT" dirty="0"/>
              <a:t>recuperarse rápidamente de la actual situación de declive </a:t>
            </a:r>
            <a:r>
              <a:rPr lang="it-IT" b="1" dirty="0"/>
              <a:t>2</a:t>
            </a:r>
            <a:r>
              <a:rPr lang="it-IT" dirty="0"/>
              <a:t>. captar nuevas oportunidades derivadas de la pandemia (textil sanitario, cierre de outlets de los grandes retailers, digitalización completa del negocio, etc.)</a:t>
            </a:r>
          </a:p>
          <a:p>
            <a:pPr>
              <a:defRPr sz="1300">
                <a:solidFill>
                  <a:srgbClr val="081F5C"/>
                </a:solidFill>
              </a:defRPr>
            </a:pPr>
            <a:endParaRPr dirty="0"/>
          </a:p>
          <a:p>
            <a:pPr>
              <a:defRPr sz="1300" i="1">
                <a:solidFill>
                  <a:srgbClr val="081F5C"/>
                </a:solidFill>
              </a:defRPr>
            </a:pPr>
            <a:r>
              <a:rPr lang="es-ES" dirty="0"/>
              <a:t>El </a:t>
            </a:r>
            <a:r>
              <a:rPr lang="es-ES" u="sng" dirty="0"/>
              <a:t>objetivo final</a:t>
            </a:r>
            <a:r>
              <a:rPr lang="es-ES" dirty="0"/>
              <a:t> de dichas iniciativas es establecer nuevas </a:t>
            </a:r>
            <a:r>
              <a:rPr dirty="0">
                <a:solidFill>
                  <a:srgbClr val="DA622C"/>
                </a:solidFill>
              </a:rPr>
              <a:t>“</a:t>
            </a:r>
            <a:r>
              <a:rPr lang="es-ES" i="0" spc="0" dirty="0">
                <a:solidFill>
                  <a:srgbClr val="EA590D"/>
                </a:solidFill>
              </a:rPr>
              <a:t>Alianzas </a:t>
            </a:r>
            <a:r>
              <a:rPr lang="es-ES" i="0" spc="0" dirty="0" err="1">
                <a:solidFill>
                  <a:srgbClr val="EA590D"/>
                </a:solidFill>
              </a:rPr>
              <a:t>euromediterráneas</a:t>
            </a:r>
            <a:r>
              <a:rPr dirty="0">
                <a:solidFill>
                  <a:srgbClr val="DA622C"/>
                </a:solidFill>
              </a:rPr>
              <a:t>”</a:t>
            </a:r>
            <a:r>
              <a:rPr dirty="0"/>
              <a:t> </a:t>
            </a:r>
            <a:r>
              <a:rPr lang="es-ES" dirty="0"/>
              <a:t>pequeñas y medianas empresas que a largo plazo puedan fortalecer su posición de mercado. </a:t>
            </a:r>
            <a:endParaRPr dirty="0"/>
          </a:p>
        </p:txBody>
      </p:sp>
      <p:sp>
        <p:nvSpPr>
          <p:cNvPr id="406" name="CasellaDiTesto 3"/>
          <p:cNvSpPr txBox="1"/>
          <p:nvPr/>
        </p:nvSpPr>
        <p:spPr>
          <a:xfrm>
            <a:off x="492008" y="4233009"/>
            <a:ext cx="7904606" cy="323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500" b="1" i="1">
                <a:solidFill>
                  <a:srgbClr val="DA622C"/>
                </a:solidFill>
              </a:defRPr>
            </a:lvl1pPr>
          </a:lstStyle>
          <a:p>
            <a:r>
              <a:rPr lang="es-ES" dirty="0"/>
              <a:t>¡Las empresas locales también están invitadas a participar!</a:t>
            </a:r>
            <a:endParaRPr dirty="0"/>
          </a:p>
        </p:txBody>
      </p:sp>
      <p:sp>
        <p:nvSpPr>
          <p:cNvPr id="407" name="CustomShape 2"/>
          <p:cNvSpPr txBox="1"/>
          <p:nvPr/>
        </p:nvSpPr>
        <p:spPr>
          <a:xfrm>
            <a:off x="507641" y="253712"/>
            <a:ext cx="4160575" cy="438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199" tIns="34199" rIns="34199" bIns="34199">
            <a:spAutoFit/>
          </a:bodyPr>
          <a:lstStyle>
            <a:lvl1pPr>
              <a:defRPr sz="2400" spc="-1">
                <a:solidFill>
                  <a:srgbClr val="7CCDF4"/>
                </a:solidFill>
              </a:defRPr>
            </a:lvl1pPr>
          </a:lstStyle>
          <a:p>
            <a:r>
              <a:rPr lang="es-ES" dirty="0"/>
              <a:t>Iniciativas del proyecto:</a:t>
            </a:r>
            <a:endParaRPr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12" name="CustomShape 1"/>
          <p:cNvSpPr txBox="1"/>
          <p:nvPr/>
        </p:nvSpPr>
        <p:spPr>
          <a:xfrm>
            <a:off x="411120" y="658606"/>
            <a:ext cx="8504040" cy="438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199" tIns="34199" rIns="34199" bIns="34199">
            <a:spAutoFit/>
          </a:bodyPr>
          <a:lstStyle>
            <a:lvl1pPr>
              <a:defRPr sz="2400" spc="-1">
                <a:solidFill>
                  <a:srgbClr val="7CCDF4"/>
                </a:solidFill>
              </a:defRPr>
            </a:lvl1pPr>
          </a:lstStyle>
          <a:p>
            <a:r>
              <a:rPr lang="es-ES" dirty="0">
                <a:solidFill>
                  <a:schemeClr val="accent5">
                    <a:lumMod val="75000"/>
                  </a:schemeClr>
                </a:solidFill>
              </a:rPr>
              <a:t>Las propuestas de las iniciativas:</a:t>
            </a:r>
            <a:endParaRPr dirty="0">
              <a:solidFill>
                <a:schemeClr val="accent5">
                  <a:lumMod val="75000"/>
                </a:schemeClr>
              </a:solidFill>
            </a:endParaRPr>
          </a:p>
        </p:txBody>
      </p:sp>
      <p:sp>
        <p:nvSpPr>
          <p:cNvPr id="413" name="Rettangolo 1"/>
          <p:cNvSpPr txBox="1"/>
          <p:nvPr/>
        </p:nvSpPr>
        <p:spPr>
          <a:xfrm>
            <a:off x="498479" y="1276352"/>
            <a:ext cx="7983178" cy="29510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120000"/>
              </a:lnSpc>
              <a:spcBef>
                <a:spcPts val="300"/>
              </a:spcBef>
              <a:defRPr sz="1200" spc="0">
                <a:solidFill>
                  <a:srgbClr val="081E5C"/>
                </a:solidFill>
              </a:defRPr>
            </a:pPr>
            <a:r>
              <a:rPr sz="1300" b="1" dirty="0">
                <a:solidFill>
                  <a:schemeClr val="accent5">
                    <a:lumMod val="75000"/>
                  </a:schemeClr>
                </a:solidFill>
              </a:rPr>
              <a:t>FASHION RESTART: </a:t>
            </a:r>
            <a:r>
              <a:rPr lang="es-ES" sz="1300" dirty="0">
                <a:solidFill>
                  <a:srgbClr val="091E5D"/>
                </a:solidFill>
              </a:rPr>
              <a:t>da soporte a las empresas para repensar las nuevas posibilidades tras el Covid-19, mediante una nueva oferta y un nuevo método de cooperación basado en las habilidades y energías de los diferentes países</a:t>
            </a:r>
            <a:r>
              <a:rPr sz="1300" dirty="0">
                <a:solidFill>
                  <a:srgbClr val="091E5D"/>
                </a:solidFill>
              </a:rPr>
              <a:t>.</a:t>
            </a:r>
            <a:r>
              <a:rPr lang="es-ES" sz="1300" dirty="0">
                <a:solidFill>
                  <a:srgbClr val="091E5D"/>
                </a:solidFill>
              </a:rPr>
              <a:t> La iniciativa pretende crear y lanzar una serie de colecciones piloto creadas por diseñadores locales y teniendo en cuenta el clima, los colores y la cultura del Mediterráneo.</a:t>
            </a:r>
            <a:r>
              <a:rPr sz="1300" dirty="0">
                <a:solidFill>
                  <a:srgbClr val="091E5D"/>
                </a:solidFill>
              </a:rPr>
              <a:t> </a:t>
            </a:r>
            <a:br>
              <a:rPr sz="1300" dirty="0">
                <a:solidFill>
                  <a:srgbClr val="081E5B"/>
                </a:solidFill>
              </a:rPr>
            </a:br>
            <a:r>
              <a:rPr sz="1300" i="1" dirty="0">
                <a:solidFill>
                  <a:srgbClr val="DA622B"/>
                </a:solidFill>
              </a:rPr>
              <a:t>The Amman Chamber of Industry (</a:t>
            </a:r>
            <a:r>
              <a:rPr sz="1300" i="1" dirty="0" err="1">
                <a:solidFill>
                  <a:srgbClr val="DA622B"/>
                </a:solidFill>
              </a:rPr>
              <a:t>Mr</a:t>
            </a:r>
            <a:r>
              <a:rPr sz="1300" i="1" dirty="0">
                <a:solidFill>
                  <a:srgbClr val="DA622B"/>
                </a:solidFill>
              </a:rPr>
              <a:t> </a:t>
            </a:r>
            <a:r>
              <a:rPr sz="1300" i="1" dirty="0" err="1">
                <a:solidFill>
                  <a:srgbClr val="DA622B"/>
                </a:solidFill>
              </a:rPr>
              <a:t>Fadel</a:t>
            </a:r>
            <a:r>
              <a:rPr sz="1300" i="1" dirty="0">
                <a:solidFill>
                  <a:srgbClr val="DA622B"/>
                </a:solidFill>
              </a:rPr>
              <a:t> </a:t>
            </a:r>
            <a:r>
              <a:rPr sz="1300" i="1" dirty="0" err="1">
                <a:solidFill>
                  <a:srgbClr val="DA622B"/>
                </a:solidFill>
              </a:rPr>
              <a:t>Labadi</a:t>
            </a:r>
            <a:r>
              <a:rPr sz="1300" i="1" dirty="0">
                <a:solidFill>
                  <a:srgbClr val="DA622B"/>
                </a:solidFill>
              </a:rPr>
              <a:t> / </a:t>
            </a:r>
            <a:r>
              <a:rPr sz="1300" i="1" dirty="0" err="1">
                <a:solidFill>
                  <a:srgbClr val="DA622B"/>
                </a:solidFill>
              </a:rPr>
              <a:t>Mr</a:t>
            </a:r>
            <a:r>
              <a:rPr sz="1300" i="1" dirty="0">
                <a:solidFill>
                  <a:srgbClr val="DA622B"/>
                </a:solidFill>
              </a:rPr>
              <a:t> Hani Mourad) </a:t>
            </a:r>
            <a:r>
              <a:rPr lang="es-ES" sz="1300" i="1" dirty="0">
                <a:solidFill>
                  <a:srgbClr val="DA622B"/>
                </a:solidFill>
              </a:rPr>
              <a:t>es el coordinador de la iniciativa</a:t>
            </a:r>
            <a:r>
              <a:rPr sz="1300" i="1" dirty="0">
                <a:solidFill>
                  <a:srgbClr val="DA622B"/>
                </a:solidFill>
              </a:rPr>
              <a:t>.</a:t>
            </a:r>
            <a:r>
              <a:rPr sz="1300" i="1" dirty="0"/>
              <a:t> </a:t>
            </a:r>
            <a:br>
              <a:rPr sz="1300" i="1" dirty="0"/>
            </a:br>
            <a:endParaRPr sz="1300" i="1" dirty="0"/>
          </a:p>
          <a:p>
            <a:pPr>
              <a:lnSpc>
                <a:spcPct val="120000"/>
              </a:lnSpc>
              <a:defRPr sz="1200" spc="0">
                <a:solidFill>
                  <a:srgbClr val="081E5C"/>
                </a:solidFill>
              </a:defRPr>
            </a:pPr>
            <a:r>
              <a:rPr lang="en-US" sz="1300" b="1" dirty="0">
                <a:solidFill>
                  <a:schemeClr val="accent5">
                    <a:lumMod val="75000"/>
                  </a:schemeClr>
                </a:solidFill>
              </a:rPr>
              <a:t>TINTURA DE PEQUEÑOS LOTES: </a:t>
            </a:r>
            <a:r>
              <a:rPr lang="en-US" sz="1300" dirty="0">
                <a:solidFill>
                  <a:srgbClr val="091E5D"/>
                </a:solidFill>
              </a:rPr>
              <a:t>la </a:t>
            </a:r>
            <a:r>
              <a:rPr lang="en-US" sz="1300" dirty="0" err="1">
                <a:solidFill>
                  <a:srgbClr val="091E5D"/>
                </a:solidFill>
              </a:rPr>
              <a:t>iniciativa</a:t>
            </a:r>
            <a:r>
              <a:rPr lang="en-US" sz="1300" dirty="0">
                <a:solidFill>
                  <a:srgbClr val="091E5D"/>
                </a:solidFill>
              </a:rPr>
              <a:t> </a:t>
            </a:r>
            <a:r>
              <a:rPr lang="en-US" sz="1300" dirty="0" err="1">
                <a:solidFill>
                  <a:srgbClr val="091E5D"/>
                </a:solidFill>
              </a:rPr>
              <a:t>está</a:t>
            </a:r>
            <a:r>
              <a:rPr lang="en-US" sz="1300" dirty="0">
                <a:solidFill>
                  <a:srgbClr val="091E5D"/>
                </a:solidFill>
              </a:rPr>
              <a:t> </a:t>
            </a:r>
            <a:r>
              <a:rPr lang="en-US" sz="1300" dirty="0" err="1">
                <a:solidFill>
                  <a:srgbClr val="091E5D"/>
                </a:solidFill>
              </a:rPr>
              <a:t>basada</a:t>
            </a:r>
            <a:r>
              <a:rPr lang="en-US" sz="1300" dirty="0">
                <a:solidFill>
                  <a:srgbClr val="091E5D"/>
                </a:solidFill>
              </a:rPr>
              <a:t> </a:t>
            </a:r>
            <a:r>
              <a:rPr lang="en-US" sz="1300" dirty="0" err="1">
                <a:solidFill>
                  <a:srgbClr val="091E5D"/>
                </a:solidFill>
              </a:rPr>
              <a:t>en</a:t>
            </a:r>
            <a:r>
              <a:rPr lang="en-US" sz="1300" dirty="0">
                <a:solidFill>
                  <a:srgbClr val="091E5D"/>
                </a:solidFill>
              </a:rPr>
              <a:t> una </a:t>
            </a:r>
            <a:r>
              <a:rPr lang="en-US" sz="1300" dirty="0" err="1">
                <a:solidFill>
                  <a:srgbClr val="091E5D"/>
                </a:solidFill>
              </a:rPr>
              <a:t>innovador</a:t>
            </a:r>
            <a:r>
              <a:rPr lang="en-US" sz="1300" dirty="0">
                <a:solidFill>
                  <a:srgbClr val="091E5D"/>
                </a:solidFill>
              </a:rPr>
              <a:t> </a:t>
            </a:r>
            <a:r>
              <a:rPr lang="en-US" sz="1300" dirty="0" err="1">
                <a:solidFill>
                  <a:srgbClr val="091E5D"/>
                </a:solidFill>
              </a:rPr>
              <a:t>equipo</a:t>
            </a:r>
            <a:r>
              <a:rPr lang="en-US" sz="1300" dirty="0">
                <a:solidFill>
                  <a:srgbClr val="091E5D"/>
                </a:solidFill>
              </a:rPr>
              <a:t> de </a:t>
            </a:r>
            <a:r>
              <a:rPr lang="en-US" sz="1300" dirty="0" err="1">
                <a:solidFill>
                  <a:srgbClr val="091E5D"/>
                </a:solidFill>
              </a:rPr>
              <a:t>tintura</a:t>
            </a:r>
            <a:r>
              <a:rPr lang="en-US" sz="1300" dirty="0">
                <a:solidFill>
                  <a:srgbClr val="091E5D"/>
                </a:solidFill>
              </a:rPr>
              <a:t> y </a:t>
            </a:r>
            <a:r>
              <a:rPr lang="en-US" sz="1300" dirty="0" err="1">
                <a:solidFill>
                  <a:srgbClr val="091E5D"/>
                </a:solidFill>
              </a:rPr>
              <a:t>acabados</a:t>
            </a:r>
            <a:r>
              <a:rPr lang="en-US" sz="1300" dirty="0">
                <a:solidFill>
                  <a:srgbClr val="091E5D"/>
                </a:solidFill>
              </a:rPr>
              <a:t> que </a:t>
            </a:r>
            <a:r>
              <a:rPr lang="en-US" sz="1300" dirty="0" err="1">
                <a:solidFill>
                  <a:srgbClr val="091E5D"/>
                </a:solidFill>
              </a:rPr>
              <a:t>permite</a:t>
            </a:r>
            <a:r>
              <a:rPr lang="en-US" sz="1300" dirty="0">
                <a:solidFill>
                  <a:srgbClr val="091E5D"/>
                </a:solidFill>
              </a:rPr>
              <a:t> </a:t>
            </a:r>
            <a:r>
              <a:rPr lang="en-US" sz="1300" dirty="0" err="1">
                <a:solidFill>
                  <a:srgbClr val="091E5D"/>
                </a:solidFill>
              </a:rPr>
              <a:t>tratar</a:t>
            </a:r>
            <a:r>
              <a:rPr lang="en-US" sz="1300" dirty="0">
                <a:solidFill>
                  <a:srgbClr val="091E5D"/>
                </a:solidFill>
              </a:rPr>
              <a:t> </a:t>
            </a:r>
            <a:r>
              <a:rPr lang="en-US" sz="1300" dirty="0" err="1">
                <a:solidFill>
                  <a:srgbClr val="091E5D"/>
                </a:solidFill>
              </a:rPr>
              <a:t>productos</a:t>
            </a:r>
            <a:r>
              <a:rPr lang="en-US" sz="1300" dirty="0">
                <a:solidFill>
                  <a:srgbClr val="091E5D"/>
                </a:solidFill>
              </a:rPr>
              <a:t> </a:t>
            </a:r>
            <a:r>
              <a:rPr lang="en-US" sz="1300" dirty="0" err="1">
                <a:solidFill>
                  <a:srgbClr val="091E5D"/>
                </a:solidFill>
              </a:rPr>
              <a:t>en</a:t>
            </a:r>
            <a:r>
              <a:rPr lang="en-US" sz="1300" dirty="0">
                <a:solidFill>
                  <a:srgbClr val="091E5D"/>
                </a:solidFill>
              </a:rPr>
              <a:t> </a:t>
            </a:r>
            <a:r>
              <a:rPr lang="en-US" sz="1300" dirty="0" err="1">
                <a:solidFill>
                  <a:srgbClr val="091E5D"/>
                </a:solidFill>
              </a:rPr>
              <a:t>menor</a:t>
            </a:r>
            <a:r>
              <a:rPr lang="en-US" sz="1300" dirty="0">
                <a:solidFill>
                  <a:srgbClr val="091E5D"/>
                </a:solidFill>
              </a:rPr>
              <a:t> </a:t>
            </a:r>
            <a:r>
              <a:rPr lang="en-US" sz="1300" dirty="0" err="1">
                <a:solidFill>
                  <a:srgbClr val="091E5D"/>
                </a:solidFill>
              </a:rPr>
              <a:t>cantidad</a:t>
            </a:r>
            <a:r>
              <a:rPr lang="en-US" sz="1300" dirty="0">
                <a:solidFill>
                  <a:srgbClr val="091E5D"/>
                </a:solidFill>
              </a:rPr>
              <a:t>, y que se </a:t>
            </a:r>
            <a:r>
              <a:rPr lang="en-US" sz="1300" dirty="0" err="1">
                <a:solidFill>
                  <a:srgbClr val="091E5D"/>
                </a:solidFill>
              </a:rPr>
              <a:t>instalará</a:t>
            </a:r>
            <a:r>
              <a:rPr lang="en-US" sz="1300" dirty="0">
                <a:solidFill>
                  <a:srgbClr val="091E5D"/>
                </a:solidFill>
              </a:rPr>
              <a:t> </a:t>
            </a:r>
            <a:r>
              <a:rPr lang="en-US" sz="1300" dirty="0" err="1">
                <a:solidFill>
                  <a:srgbClr val="091E5D"/>
                </a:solidFill>
              </a:rPr>
              <a:t>en</a:t>
            </a:r>
            <a:r>
              <a:rPr lang="en-US" sz="1300" dirty="0">
                <a:solidFill>
                  <a:srgbClr val="091E5D"/>
                </a:solidFill>
              </a:rPr>
              <a:t> los </a:t>
            </a:r>
            <a:r>
              <a:rPr lang="en-US" sz="1300" dirty="0" err="1">
                <a:solidFill>
                  <a:srgbClr val="091E5D"/>
                </a:solidFill>
              </a:rPr>
              <a:t>laboratorios</a:t>
            </a:r>
            <a:r>
              <a:rPr lang="en-US" sz="1300" dirty="0">
                <a:solidFill>
                  <a:srgbClr val="091E5D"/>
                </a:solidFill>
              </a:rPr>
              <a:t> de CETTEX, con el </a:t>
            </a:r>
            <a:r>
              <a:rPr lang="en-US" sz="1300" dirty="0" err="1">
                <a:solidFill>
                  <a:srgbClr val="091E5D"/>
                </a:solidFill>
              </a:rPr>
              <a:t>objetivo</a:t>
            </a:r>
            <a:r>
              <a:rPr lang="en-US" sz="1300" dirty="0">
                <a:solidFill>
                  <a:srgbClr val="091E5D"/>
                </a:solidFill>
              </a:rPr>
              <a:t> de </a:t>
            </a:r>
            <a:r>
              <a:rPr lang="en-US" sz="1300" dirty="0" err="1">
                <a:solidFill>
                  <a:srgbClr val="091E5D"/>
                </a:solidFill>
              </a:rPr>
              <a:t>ayudar</a:t>
            </a:r>
            <a:r>
              <a:rPr lang="en-US" sz="1300" dirty="0">
                <a:solidFill>
                  <a:srgbClr val="091E5D"/>
                </a:solidFill>
              </a:rPr>
              <a:t> a las micro, </a:t>
            </a:r>
            <a:r>
              <a:rPr lang="en-US" sz="1300" dirty="0" err="1">
                <a:solidFill>
                  <a:srgbClr val="091E5D"/>
                </a:solidFill>
              </a:rPr>
              <a:t>pequeñas</a:t>
            </a:r>
            <a:r>
              <a:rPr lang="en-US" sz="1300" dirty="0">
                <a:solidFill>
                  <a:srgbClr val="091E5D"/>
                </a:solidFill>
              </a:rPr>
              <a:t> y </a:t>
            </a:r>
            <a:r>
              <a:rPr lang="en-US" sz="1300" dirty="0" err="1">
                <a:solidFill>
                  <a:srgbClr val="091E5D"/>
                </a:solidFill>
              </a:rPr>
              <a:t>medianas</a:t>
            </a:r>
            <a:r>
              <a:rPr lang="en-US" sz="1300" dirty="0">
                <a:solidFill>
                  <a:srgbClr val="091E5D"/>
                </a:solidFill>
              </a:rPr>
              <a:t> </a:t>
            </a:r>
            <a:r>
              <a:rPr lang="en-US" sz="1300" dirty="0" err="1">
                <a:solidFill>
                  <a:srgbClr val="091E5D"/>
                </a:solidFill>
              </a:rPr>
              <a:t>empresas</a:t>
            </a:r>
            <a:r>
              <a:rPr lang="en-US" sz="1300" dirty="0">
                <a:solidFill>
                  <a:srgbClr val="091E5D"/>
                </a:solidFill>
              </a:rPr>
              <a:t> </a:t>
            </a:r>
            <a:r>
              <a:rPr lang="en-US" sz="1300" dirty="0" err="1">
                <a:solidFill>
                  <a:srgbClr val="091E5D"/>
                </a:solidFill>
              </a:rPr>
              <a:t>en</a:t>
            </a:r>
            <a:r>
              <a:rPr lang="en-US" sz="1300" dirty="0">
                <a:solidFill>
                  <a:srgbClr val="091E5D"/>
                </a:solidFill>
              </a:rPr>
              <a:t> el </a:t>
            </a:r>
            <a:r>
              <a:rPr lang="en-US" sz="1300" dirty="0" err="1">
                <a:solidFill>
                  <a:srgbClr val="091E5D"/>
                </a:solidFill>
              </a:rPr>
              <a:t>proceso</a:t>
            </a:r>
            <a:r>
              <a:rPr lang="en-US" sz="1300" dirty="0">
                <a:solidFill>
                  <a:srgbClr val="091E5D"/>
                </a:solidFill>
              </a:rPr>
              <a:t> de </a:t>
            </a:r>
            <a:r>
              <a:rPr lang="en-US" sz="1300" dirty="0" err="1">
                <a:solidFill>
                  <a:srgbClr val="091E5D"/>
                </a:solidFill>
              </a:rPr>
              <a:t>tintura</a:t>
            </a:r>
            <a:r>
              <a:rPr lang="en-US" sz="1300" dirty="0">
                <a:solidFill>
                  <a:srgbClr val="091E5D"/>
                </a:solidFill>
              </a:rPr>
              <a:t> y </a:t>
            </a:r>
            <a:r>
              <a:rPr lang="en-US" sz="1300" dirty="0" err="1">
                <a:solidFill>
                  <a:srgbClr val="091E5D"/>
                </a:solidFill>
              </a:rPr>
              <a:t>acabado</a:t>
            </a:r>
            <a:r>
              <a:rPr lang="en-US" sz="1300" dirty="0">
                <a:solidFill>
                  <a:srgbClr val="091E5D"/>
                </a:solidFill>
              </a:rPr>
              <a:t> para </a:t>
            </a:r>
            <a:r>
              <a:rPr lang="en-US" sz="1300" dirty="0" err="1">
                <a:solidFill>
                  <a:srgbClr val="091E5D"/>
                </a:solidFill>
              </a:rPr>
              <a:t>pequeños</a:t>
            </a:r>
            <a:r>
              <a:rPr lang="en-US" sz="1300" dirty="0">
                <a:solidFill>
                  <a:srgbClr val="091E5D"/>
                </a:solidFill>
              </a:rPr>
              <a:t> </a:t>
            </a:r>
            <a:r>
              <a:rPr lang="en-US" sz="1300" dirty="0" err="1">
                <a:solidFill>
                  <a:srgbClr val="091E5D"/>
                </a:solidFill>
              </a:rPr>
              <a:t>lotes</a:t>
            </a:r>
            <a:r>
              <a:rPr lang="en-US" sz="1300" dirty="0">
                <a:solidFill>
                  <a:srgbClr val="091E5D"/>
                </a:solidFill>
              </a:rPr>
              <a:t> de </a:t>
            </a:r>
            <a:r>
              <a:rPr lang="en-US" sz="1300" dirty="0" err="1">
                <a:solidFill>
                  <a:srgbClr val="091E5D"/>
                </a:solidFill>
              </a:rPr>
              <a:t>tejido</a:t>
            </a:r>
            <a:r>
              <a:rPr lang="en-US" sz="1300" dirty="0">
                <a:solidFill>
                  <a:srgbClr val="091E5D"/>
                </a:solidFill>
              </a:rPr>
              <a:t> y </a:t>
            </a:r>
            <a:r>
              <a:rPr lang="en-US" sz="1300" dirty="0" err="1">
                <a:solidFill>
                  <a:srgbClr val="091E5D"/>
                </a:solidFill>
              </a:rPr>
              <a:t>accesorios</a:t>
            </a:r>
            <a:r>
              <a:rPr lang="en-US" sz="1300" dirty="0">
                <a:solidFill>
                  <a:srgbClr val="091E5D"/>
                </a:solidFill>
              </a:rPr>
              <a:t>. </a:t>
            </a:r>
            <a:r>
              <a:rPr lang="en-US" sz="1300" dirty="0" err="1">
                <a:solidFill>
                  <a:srgbClr val="091E5D"/>
                </a:solidFill>
              </a:rPr>
              <a:t>Está</a:t>
            </a:r>
            <a:r>
              <a:rPr lang="en-US" sz="1300" dirty="0">
                <a:solidFill>
                  <a:srgbClr val="091E5D"/>
                </a:solidFill>
              </a:rPr>
              <a:t> </a:t>
            </a:r>
            <a:r>
              <a:rPr lang="en-US" sz="1300" dirty="0" err="1">
                <a:solidFill>
                  <a:srgbClr val="091E5D"/>
                </a:solidFill>
              </a:rPr>
              <a:t>posibilidad</a:t>
            </a:r>
            <a:r>
              <a:rPr lang="en-US" sz="1300" dirty="0">
                <a:solidFill>
                  <a:srgbClr val="091E5D"/>
                </a:solidFill>
              </a:rPr>
              <a:t> </a:t>
            </a:r>
            <a:r>
              <a:rPr lang="en-US" sz="1300" dirty="0" err="1">
                <a:solidFill>
                  <a:srgbClr val="091E5D"/>
                </a:solidFill>
              </a:rPr>
              <a:t>proporcionará</a:t>
            </a:r>
            <a:r>
              <a:rPr lang="en-US" sz="1300" dirty="0">
                <a:solidFill>
                  <a:srgbClr val="091E5D"/>
                </a:solidFill>
              </a:rPr>
              <a:t> </a:t>
            </a:r>
            <a:r>
              <a:rPr lang="en-US" sz="1300" dirty="0" err="1">
                <a:solidFill>
                  <a:srgbClr val="091E5D"/>
                </a:solidFill>
              </a:rPr>
              <a:t>combinaciones</a:t>
            </a:r>
            <a:r>
              <a:rPr lang="en-US" sz="1300" dirty="0">
                <a:solidFill>
                  <a:srgbClr val="091E5D"/>
                </a:solidFill>
              </a:rPr>
              <a:t> de </a:t>
            </a:r>
            <a:r>
              <a:rPr lang="en-US" sz="1300" dirty="0" err="1">
                <a:solidFill>
                  <a:srgbClr val="091E5D"/>
                </a:solidFill>
              </a:rPr>
              <a:t>colores</a:t>
            </a:r>
            <a:r>
              <a:rPr lang="en-US" sz="1300" dirty="0">
                <a:solidFill>
                  <a:srgbClr val="091E5D"/>
                </a:solidFill>
              </a:rPr>
              <a:t> para </a:t>
            </a:r>
            <a:r>
              <a:rPr lang="en-US" sz="1300" dirty="0" err="1">
                <a:solidFill>
                  <a:srgbClr val="091E5D"/>
                </a:solidFill>
              </a:rPr>
              <a:t>reforzar</a:t>
            </a:r>
            <a:r>
              <a:rPr lang="en-US" sz="1300" dirty="0">
                <a:solidFill>
                  <a:srgbClr val="091E5D"/>
                </a:solidFill>
              </a:rPr>
              <a:t> las </a:t>
            </a:r>
            <a:r>
              <a:rPr lang="en-US" sz="1300" dirty="0" err="1">
                <a:solidFill>
                  <a:srgbClr val="091E5D"/>
                </a:solidFill>
              </a:rPr>
              <a:t>diferentes</a:t>
            </a:r>
            <a:r>
              <a:rPr lang="en-US" sz="1300" dirty="0">
                <a:solidFill>
                  <a:srgbClr val="091E5D"/>
                </a:solidFill>
              </a:rPr>
              <a:t> </a:t>
            </a:r>
            <a:r>
              <a:rPr lang="en-US" sz="1300" dirty="0" err="1">
                <a:solidFill>
                  <a:srgbClr val="091E5D"/>
                </a:solidFill>
              </a:rPr>
              <a:t>colecciones</a:t>
            </a:r>
            <a:r>
              <a:rPr lang="en-US" sz="1300" dirty="0">
                <a:solidFill>
                  <a:srgbClr val="091E5D"/>
                </a:solidFill>
              </a:rPr>
              <a:t>. </a:t>
            </a:r>
          </a:p>
          <a:p>
            <a:pPr>
              <a:lnSpc>
                <a:spcPct val="120000"/>
              </a:lnSpc>
              <a:defRPr sz="1200" spc="0">
                <a:solidFill>
                  <a:srgbClr val="081E5C"/>
                </a:solidFill>
              </a:defRPr>
            </a:pPr>
            <a:r>
              <a:rPr lang="en-US" sz="1300" dirty="0">
                <a:solidFill>
                  <a:srgbClr val="D9622C"/>
                </a:solidFill>
              </a:rPr>
              <a:t>CETTEX (</a:t>
            </a:r>
            <a:r>
              <a:rPr lang="en-US" sz="1300" dirty="0" err="1">
                <a:solidFill>
                  <a:srgbClr val="D9622C"/>
                </a:solidFill>
              </a:rPr>
              <a:t>Mrs</a:t>
            </a:r>
            <a:r>
              <a:rPr lang="en-US" sz="1300" dirty="0">
                <a:solidFill>
                  <a:srgbClr val="D9622C"/>
                </a:solidFill>
              </a:rPr>
              <a:t> </a:t>
            </a:r>
            <a:r>
              <a:rPr lang="en-US" sz="1300" dirty="0" err="1">
                <a:solidFill>
                  <a:srgbClr val="D9622C"/>
                </a:solidFill>
              </a:rPr>
              <a:t>Rym</a:t>
            </a:r>
            <a:r>
              <a:rPr lang="en-US" sz="1300" dirty="0">
                <a:solidFill>
                  <a:srgbClr val="D9622C"/>
                </a:solidFill>
              </a:rPr>
              <a:t> </a:t>
            </a:r>
            <a:r>
              <a:rPr lang="en-US" sz="1300" dirty="0" err="1">
                <a:solidFill>
                  <a:srgbClr val="D9622C"/>
                </a:solidFill>
              </a:rPr>
              <a:t>Charradi</a:t>
            </a:r>
            <a:r>
              <a:rPr lang="en-US" sz="1300" dirty="0">
                <a:solidFill>
                  <a:srgbClr val="D9622C"/>
                </a:solidFill>
              </a:rPr>
              <a:t>)</a:t>
            </a:r>
            <a:r>
              <a:rPr lang="en-US" sz="1300" dirty="0">
                <a:solidFill>
                  <a:srgbClr val="DA622B"/>
                </a:solidFill>
              </a:rPr>
              <a:t> </a:t>
            </a:r>
            <a:r>
              <a:rPr lang="es-ES" sz="1300" i="1" dirty="0">
                <a:solidFill>
                  <a:srgbClr val="DA622B"/>
                </a:solidFill>
              </a:rPr>
              <a:t>es la coordinadora de la iniciativa.</a:t>
            </a:r>
            <a:r>
              <a:rPr lang="es-ES" sz="1300" i="1" dirty="0"/>
              <a:t> </a:t>
            </a:r>
            <a:endParaRPr dirty="0">
              <a:solidFill>
                <a:srgbClr val="DA622B"/>
              </a:solidFill>
            </a:endParaRPr>
          </a:p>
        </p:txBody>
      </p:sp>
      <p:pic>
        <p:nvPicPr>
          <p:cNvPr id="2" name="Imagen 1" descr="Logotipo, nombre de la empresa&#10;&#10;Descripción generada automáticamente">
            <a:extLst>
              <a:ext uri="{FF2B5EF4-FFF2-40B4-BE49-F238E27FC236}">
                <a16:creationId xmlns:a16="http://schemas.microsoft.com/office/drawing/2014/main" id="{8FAB0037-0F7F-473A-9138-3D5694D59F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538" b="6379"/>
          <a:stretch/>
        </p:blipFill>
        <p:spPr>
          <a:xfrm>
            <a:off x="7433309" y="101329"/>
            <a:ext cx="1156095" cy="394738"/>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9" name="CustomShape 1"/>
          <p:cNvSpPr txBox="1"/>
          <p:nvPr/>
        </p:nvSpPr>
        <p:spPr>
          <a:xfrm>
            <a:off x="472594" y="272029"/>
            <a:ext cx="8504040" cy="438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199" tIns="34199" rIns="34199" bIns="34199">
            <a:spAutoFit/>
          </a:bodyPr>
          <a:lstStyle>
            <a:lvl1pPr>
              <a:defRPr sz="2400" spc="-1">
                <a:solidFill>
                  <a:srgbClr val="7CCDF4"/>
                </a:solidFill>
              </a:defRPr>
            </a:lvl1pPr>
          </a:lstStyle>
          <a:p>
            <a:r>
              <a:rPr lang="en-US" dirty="0">
                <a:solidFill>
                  <a:schemeClr val="accent5">
                    <a:lumMod val="75000"/>
                  </a:schemeClr>
                </a:solidFill>
              </a:rPr>
              <a:t>The Framework Initiatives (2):</a:t>
            </a:r>
            <a:endParaRPr dirty="0">
              <a:solidFill>
                <a:schemeClr val="accent5">
                  <a:lumMod val="75000"/>
                </a:schemeClr>
              </a:solidFill>
            </a:endParaRPr>
          </a:p>
        </p:txBody>
      </p:sp>
      <p:sp>
        <p:nvSpPr>
          <p:cNvPr id="410" name="Rettangolo 1"/>
          <p:cNvSpPr txBox="1"/>
          <p:nvPr/>
        </p:nvSpPr>
        <p:spPr>
          <a:xfrm>
            <a:off x="472594" y="710427"/>
            <a:ext cx="7983178" cy="4055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120000"/>
              </a:lnSpc>
              <a:defRPr sz="1200" spc="0">
                <a:solidFill>
                  <a:srgbClr val="081E5C"/>
                </a:solidFill>
              </a:defRPr>
            </a:pPr>
            <a:r>
              <a:rPr lang="en-US" sz="1300" b="1" dirty="0">
                <a:solidFill>
                  <a:schemeClr val="accent5">
                    <a:lumMod val="75000"/>
                  </a:schemeClr>
                </a:solidFill>
              </a:rPr>
              <a:t>ECONOMÍA CIRCULAR </a:t>
            </a:r>
            <a:r>
              <a:rPr lang="en-US" sz="1300" b="1" dirty="0" err="1">
                <a:solidFill>
                  <a:schemeClr val="accent5">
                    <a:lumMod val="75000"/>
                  </a:schemeClr>
                </a:solidFill>
              </a:rPr>
              <a:t>en</a:t>
            </a:r>
            <a:r>
              <a:rPr lang="en-US" sz="1300" b="1" dirty="0">
                <a:solidFill>
                  <a:schemeClr val="accent5">
                    <a:lumMod val="75000"/>
                  </a:schemeClr>
                </a:solidFill>
              </a:rPr>
              <a:t> el sector del </a:t>
            </a:r>
            <a:r>
              <a:rPr lang="en-US" sz="1300" b="1" dirty="0" err="1">
                <a:solidFill>
                  <a:schemeClr val="accent5">
                    <a:lumMod val="75000"/>
                  </a:schemeClr>
                </a:solidFill>
              </a:rPr>
              <a:t>Textil</a:t>
            </a:r>
            <a:r>
              <a:rPr lang="en-US" sz="1300" b="1" dirty="0">
                <a:solidFill>
                  <a:schemeClr val="accent5">
                    <a:lumMod val="75000"/>
                  </a:schemeClr>
                </a:solidFill>
              </a:rPr>
              <a:t> y la </a:t>
            </a:r>
            <a:r>
              <a:rPr lang="en-US" sz="1300" b="1" dirty="0" err="1">
                <a:solidFill>
                  <a:schemeClr val="accent5">
                    <a:lumMod val="75000"/>
                  </a:schemeClr>
                </a:solidFill>
              </a:rPr>
              <a:t>Confección</a:t>
            </a:r>
            <a:r>
              <a:rPr lang="en-US" sz="1300" b="1" dirty="0">
                <a:solidFill>
                  <a:schemeClr val="accent5">
                    <a:lumMod val="75000"/>
                  </a:schemeClr>
                </a:solidFill>
              </a:rPr>
              <a:t>: </a:t>
            </a:r>
            <a:r>
              <a:rPr lang="es-ES" sz="1300" dirty="0">
                <a:solidFill>
                  <a:schemeClr val="accent1">
                    <a:lumMod val="50000"/>
                  </a:schemeClr>
                </a:solidFill>
                <a:effectLst/>
                <a:latin typeface="Arial" panose="020B0604020202020204" pitchFamily="34" charset="0"/>
                <a:ea typeface="Calibri" panose="020F0502020204030204" pitchFamily="34" charset="0"/>
              </a:rPr>
              <a:t>Esta propuesta tiene el objetivo de aumentar la concienciación y el conocimiento de la Economía Circular, además de promover prácticas innovadoras y sostenibles para crear sinergias en el reciclaje de fibras, tejidos y productos acabados y en el uso eficiente de los stocks del textil. </a:t>
            </a:r>
          </a:p>
          <a:p>
            <a:pPr>
              <a:lnSpc>
                <a:spcPct val="120000"/>
              </a:lnSpc>
              <a:defRPr sz="1200" spc="0">
                <a:solidFill>
                  <a:srgbClr val="081E5C"/>
                </a:solidFill>
              </a:defRPr>
            </a:pPr>
            <a:r>
              <a:rPr lang="en-US" sz="1300" dirty="0">
                <a:solidFill>
                  <a:srgbClr val="DA622B"/>
                </a:solidFill>
              </a:rPr>
              <a:t>Confindustria Toscana Nord (Mr. Lorenzo </a:t>
            </a:r>
            <a:r>
              <a:rPr lang="en-US" sz="1300" dirty="0" err="1">
                <a:solidFill>
                  <a:srgbClr val="DA622B"/>
                </a:solidFill>
              </a:rPr>
              <a:t>Incagli</a:t>
            </a:r>
            <a:r>
              <a:rPr lang="en-US" sz="1300" dirty="0">
                <a:solidFill>
                  <a:srgbClr val="DA622B"/>
                </a:solidFill>
              </a:rPr>
              <a:t>) </a:t>
            </a:r>
            <a:r>
              <a:rPr lang="es-ES" sz="1300" i="1" dirty="0">
                <a:solidFill>
                  <a:srgbClr val="DA622B"/>
                </a:solidFill>
              </a:rPr>
              <a:t>es el coordinador de la iniciativa</a:t>
            </a:r>
          </a:p>
          <a:p>
            <a:pPr>
              <a:spcBef>
                <a:spcPts val="800"/>
              </a:spcBef>
              <a:defRPr sz="1200" i="1">
                <a:solidFill>
                  <a:srgbClr val="091E5C"/>
                </a:solidFill>
              </a:defRPr>
            </a:pPr>
            <a:endParaRPr lang="en-US" sz="1300" b="1" dirty="0">
              <a:solidFill>
                <a:srgbClr val="8FCAF0"/>
              </a:solidFill>
            </a:endParaRPr>
          </a:p>
          <a:p>
            <a:pPr>
              <a:lnSpc>
                <a:spcPct val="120000"/>
              </a:lnSpc>
              <a:spcBef>
                <a:spcPts val="300"/>
              </a:spcBef>
              <a:defRPr sz="1200" spc="0">
                <a:solidFill>
                  <a:srgbClr val="081E5C"/>
                </a:solidFill>
              </a:defRPr>
            </a:pPr>
            <a:r>
              <a:rPr lang="es-ES" sz="1300" b="1" dirty="0">
                <a:solidFill>
                  <a:schemeClr val="accent5">
                    <a:lumMod val="75000"/>
                  </a:schemeClr>
                </a:solidFill>
              </a:rPr>
              <a:t>EMERGENCIAS SANITARIAS</a:t>
            </a:r>
            <a:r>
              <a:rPr sz="1300" b="1" dirty="0">
                <a:solidFill>
                  <a:schemeClr val="accent5">
                    <a:lumMod val="75000"/>
                  </a:schemeClr>
                </a:solidFill>
              </a:rPr>
              <a:t>: </a:t>
            </a:r>
            <a:r>
              <a:rPr lang="es-ES" sz="1300" dirty="0"/>
              <a:t>pretende crear un “</a:t>
            </a:r>
            <a:r>
              <a:rPr lang="es-ES" sz="1300" dirty="0" err="1"/>
              <a:t>Cluster</a:t>
            </a:r>
            <a:r>
              <a:rPr lang="es-ES" sz="1300" dirty="0"/>
              <a:t> Textil del Mediterráneo para Emergencias” , constituido por empresas especializadas en la cadena de valor del sector sanitario y de protección, capaces de reorientar su producción de manera urgente y con garantías en sus productos sanitarios. También promueve la colaboración entre empresas y centros de investigación e innovación del Mediterráneo para desarrollar productos innovadores de protección individual para una pandemia. Incluye la creación de una base de datos de empresas del Mediterráneo que participen en cualquier proceso de la cadena producción de material textil de uso sanitario</a:t>
            </a:r>
            <a:r>
              <a:rPr sz="1300" dirty="0">
                <a:solidFill>
                  <a:srgbClr val="091E5D"/>
                </a:solidFill>
              </a:rPr>
              <a:t>.</a:t>
            </a:r>
            <a:br>
              <a:rPr sz="1300" dirty="0">
                <a:solidFill>
                  <a:srgbClr val="091E5D"/>
                </a:solidFill>
              </a:rPr>
            </a:br>
            <a:r>
              <a:rPr sz="1300" i="1" dirty="0" err="1">
                <a:solidFill>
                  <a:srgbClr val="DA622C"/>
                </a:solidFill>
              </a:rPr>
              <a:t>Mfcpole</a:t>
            </a:r>
            <a:r>
              <a:rPr sz="1300" i="1" dirty="0">
                <a:solidFill>
                  <a:srgbClr val="DA622C"/>
                </a:solidFill>
              </a:rPr>
              <a:t> (</a:t>
            </a:r>
            <a:r>
              <a:rPr sz="1300" i="1" dirty="0" err="1">
                <a:solidFill>
                  <a:srgbClr val="DA622C"/>
                </a:solidFill>
              </a:rPr>
              <a:t>Mr</a:t>
            </a:r>
            <a:r>
              <a:rPr sz="1300" i="1" dirty="0">
                <a:solidFill>
                  <a:srgbClr val="DA622C"/>
                </a:solidFill>
              </a:rPr>
              <a:t> Ramzi </a:t>
            </a:r>
            <a:r>
              <a:rPr sz="1300" i="1" dirty="0" err="1">
                <a:solidFill>
                  <a:srgbClr val="DA622C"/>
                </a:solidFill>
              </a:rPr>
              <a:t>Zammali</a:t>
            </a:r>
            <a:r>
              <a:rPr sz="1300" i="1" dirty="0">
                <a:solidFill>
                  <a:srgbClr val="DA622C"/>
                </a:solidFill>
              </a:rPr>
              <a:t>) </a:t>
            </a:r>
            <a:r>
              <a:rPr lang="es-ES" sz="1300" i="1" dirty="0">
                <a:solidFill>
                  <a:srgbClr val="DA622B"/>
                </a:solidFill>
              </a:rPr>
              <a:t>es el coordinador de la iniciativa</a:t>
            </a:r>
            <a:endParaRPr lang="en-US" b="1" dirty="0">
              <a:solidFill>
                <a:srgbClr val="8FCAF0"/>
              </a:solidFill>
            </a:endParaRPr>
          </a:p>
          <a:p>
            <a:pPr>
              <a:lnSpc>
                <a:spcPct val="120000"/>
              </a:lnSpc>
              <a:spcBef>
                <a:spcPts val="300"/>
              </a:spcBef>
              <a:defRPr sz="1200" spc="0">
                <a:solidFill>
                  <a:srgbClr val="081E5C"/>
                </a:solidFill>
              </a:defRPr>
            </a:pPr>
            <a:endParaRPr i="1" dirty="0">
              <a:solidFill>
                <a:srgbClr val="DA622C"/>
              </a:solidFill>
            </a:endParaRPr>
          </a:p>
          <a:p>
            <a:pPr>
              <a:lnSpc>
                <a:spcPct val="120000"/>
              </a:lnSpc>
              <a:defRPr sz="1200">
                <a:solidFill>
                  <a:srgbClr val="081E5C"/>
                </a:solidFill>
              </a:defRPr>
            </a:pPr>
            <a:endParaRPr i="1" dirty="0">
              <a:solidFill>
                <a:srgbClr val="DA622C"/>
              </a:solidFill>
            </a:endParaRPr>
          </a:p>
        </p:txBody>
      </p:sp>
      <p:pic>
        <p:nvPicPr>
          <p:cNvPr id="2" name="Imagen 1" descr="Logotipo, nombre de la empresa&#10;&#10;Descripción generada automáticamente">
            <a:extLst>
              <a:ext uri="{FF2B5EF4-FFF2-40B4-BE49-F238E27FC236}">
                <a16:creationId xmlns:a16="http://schemas.microsoft.com/office/drawing/2014/main" id="{8D4B6D10-820D-4EAD-A558-FE2BD3C0CD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538" b="6379"/>
          <a:stretch/>
        </p:blipFill>
        <p:spPr>
          <a:xfrm>
            <a:off x="7433309" y="101329"/>
            <a:ext cx="1156095" cy="394738"/>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15" name="CustomShape 1"/>
          <p:cNvSpPr txBox="1"/>
          <p:nvPr/>
        </p:nvSpPr>
        <p:spPr>
          <a:xfrm>
            <a:off x="487320" y="224280"/>
            <a:ext cx="8504040" cy="8077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199" tIns="34199" rIns="34199" bIns="34199">
            <a:spAutoFit/>
          </a:bodyPr>
          <a:lstStyle/>
          <a:p>
            <a:pPr>
              <a:defRPr sz="2400" spc="-1">
                <a:solidFill>
                  <a:srgbClr val="7CCDF4"/>
                </a:solidFill>
              </a:defRPr>
            </a:pPr>
            <a:r>
              <a:rPr lang="es-ES" dirty="0">
                <a:solidFill>
                  <a:schemeClr val="accent5">
                    <a:lumMod val="75000"/>
                  </a:schemeClr>
                </a:solidFill>
              </a:rPr>
              <a:t>Herramientas para las empresas/organizaciones</a:t>
            </a:r>
          </a:p>
          <a:p>
            <a:pPr>
              <a:defRPr sz="2400" spc="-1">
                <a:solidFill>
                  <a:srgbClr val="7CCDF4"/>
                </a:solidFill>
              </a:defRPr>
            </a:pPr>
            <a:r>
              <a:rPr lang="es-ES" dirty="0">
                <a:solidFill>
                  <a:schemeClr val="accent5">
                    <a:lumMod val="75000"/>
                  </a:schemeClr>
                </a:solidFill>
              </a:rPr>
              <a:t>que participan en las iniciativas</a:t>
            </a:r>
            <a:endParaRPr dirty="0">
              <a:solidFill>
                <a:schemeClr val="accent5">
                  <a:lumMod val="75000"/>
                </a:schemeClr>
              </a:solidFill>
            </a:endParaRPr>
          </a:p>
        </p:txBody>
      </p:sp>
      <p:sp>
        <p:nvSpPr>
          <p:cNvPr id="416" name="Rettangolo 1"/>
          <p:cNvSpPr txBox="1"/>
          <p:nvPr/>
        </p:nvSpPr>
        <p:spPr>
          <a:xfrm>
            <a:off x="511422" y="1398442"/>
            <a:ext cx="8269239" cy="2710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120000"/>
              </a:lnSpc>
              <a:spcBef>
                <a:spcPts val="300"/>
              </a:spcBef>
              <a:defRPr sz="1200" spc="0">
                <a:solidFill>
                  <a:srgbClr val="081E5C"/>
                </a:solidFill>
              </a:defRPr>
            </a:pPr>
            <a:r>
              <a:rPr lang="es-ES" sz="1300" b="1" dirty="0">
                <a:solidFill>
                  <a:schemeClr val="accent5">
                    <a:lumMod val="75000"/>
                  </a:schemeClr>
                </a:solidFill>
              </a:rPr>
              <a:t>Asistencia técnica</a:t>
            </a:r>
            <a:r>
              <a:rPr sz="1300" b="1" dirty="0">
                <a:solidFill>
                  <a:schemeClr val="accent5">
                    <a:lumMod val="75000"/>
                  </a:schemeClr>
                </a:solidFill>
              </a:rPr>
              <a:t>:</a:t>
            </a:r>
            <a:r>
              <a:rPr sz="1300" dirty="0">
                <a:solidFill>
                  <a:schemeClr val="accent5">
                    <a:lumMod val="75000"/>
                  </a:schemeClr>
                </a:solidFill>
              </a:rPr>
              <a:t> </a:t>
            </a:r>
            <a:r>
              <a:rPr lang="es-ES" sz="1300" dirty="0">
                <a:solidFill>
                  <a:srgbClr val="091E5D"/>
                </a:solidFill>
              </a:rPr>
              <a:t>del proyecto</a:t>
            </a:r>
            <a:r>
              <a:rPr sz="1300" dirty="0">
                <a:solidFill>
                  <a:srgbClr val="091E5D"/>
                </a:solidFill>
              </a:rPr>
              <a:t>: </a:t>
            </a:r>
            <a:r>
              <a:rPr lang="es-ES" sz="1300" dirty="0">
                <a:solidFill>
                  <a:srgbClr val="091E5D"/>
                </a:solidFill>
              </a:rPr>
              <a:t>soporte del equipo del proyecto y de las entidades colaboradoras en la implicación e implementación de las iniciativas. </a:t>
            </a:r>
            <a:br>
              <a:rPr sz="1300" i="1" dirty="0"/>
            </a:br>
            <a:endParaRPr sz="1300" i="1" dirty="0"/>
          </a:p>
          <a:p>
            <a:pPr>
              <a:lnSpc>
                <a:spcPct val="120000"/>
              </a:lnSpc>
              <a:defRPr sz="1200" spc="0">
                <a:solidFill>
                  <a:srgbClr val="081E5C"/>
                </a:solidFill>
              </a:defRPr>
            </a:pPr>
            <a:r>
              <a:rPr lang="es-ES" sz="1300" b="1" dirty="0">
                <a:solidFill>
                  <a:schemeClr val="accent5">
                    <a:lumMod val="75000"/>
                  </a:schemeClr>
                </a:solidFill>
              </a:rPr>
              <a:t>Servicios de consultoría ofrecidos por expertos: </a:t>
            </a:r>
            <a:r>
              <a:rPr lang="es-ES" sz="1300" dirty="0">
                <a:solidFill>
                  <a:srgbClr val="091E5D"/>
                </a:solidFill>
              </a:rPr>
              <a:t>dependiendo del área de actuación de las iniciativas: técnico experto (</a:t>
            </a:r>
            <a:r>
              <a:rPr lang="es-ES" sz="1300" dirty="0" err="1">
                <a:solidFill>
                  <a:srgbClr val="091E5D"/>
                </a:solidFill>
              </a:rPr>
              <a:t>ej</a:t>
            </a:r>
            <a:r>
              <a:rPr lang="es-ES" sz="1300" dirty="0">
                <a:solidFill>
                  <a:srgbClr val="091E5D"/>
                </a:solidFill>
              </a:rPr>
              <a:t>: para hacer pruebas, certificados...); desarrollo de producto; creación y diseño de patrones y experto en tendencias; soporte en el abastecimiento…</a:t>
            </a:r>
            <a:br>
              <a:rPr sz="1300" spc="0" dirty="0">
                <a:solidFill>
                  <a:srgbClr val="081E5D"/>
                </a:solidFill>
              </a:rPr>
            </a:br>
            <a:endParaRPr sz="1300" spc="0" dirty="0">
              <a:solidFill>
                <a:srgbClr val="081E5D"/>
              </a:solidFill>
            </a:endParaRPr>
          </a:p>
          <a:p>
            <a:pPr>
              <a:lnSpc>
                <a:spcPct val="120000"/>
              </a:lnSpc>
              <a:defRPr sz="1200" spc="0">
                <a:solidFill>
                  <a:srgbClr val="081E5C"/>
                </a:solidFill>
              </a:defRPr>
            </a:pPr>
            <a:r>
              <a:rPr lang="es-ES" sz="1300" b="1" dirty="0">
                <a:solidFill>
                  <a:schemeClr val="accent5">
                    <a:lumMod val="75000"/>
                  </a:schemeClr>
                </a:solidFill>
              </a:rPr>
              <a:t>Soporte financiero </a:t>
            </a:r>
            <a:r>
              <a:rPr sz="1300" b="1" dirty="0">
                <a:solidFill>
                  <a:schemeClr val="accent5">
                    <a:lumMod val="75000"/>
                  </a:schemeClr>
                </a:solidFill>
              </a:rPr>
              <a:t>(sub</a:t>
            </a:r>
            <a:r>
              <a:rPr lang="es-ES" sz="1300" b="1" dirty="0" err="1">
                <a:solidFill>
                  <a:schemeClr val="accent5">
                    <a:lumMod val="75000"/>
                  </a:schemeClr>
                </a:solidFill>
              </a:rPr>
              <a:t>venciones</a:t>
            </a:r>
            <a:r>
              <a:rPr sz="1300" b="1" dirty="0">
                <a:solidFill>
                  <a:schemeClr val="accent5">
                    <a:lumMod val="75000"/>
                  </a:schemeClr>
                </a:solidFill>
              </a:rPr>
              <a:t>)</a:t>
            </a:r>
            <a:r>
              <a:rPr sz="1300" dirty="0">
                <a:solidFill>
                  <a:schemeClr val="accent5">
                    <a:lumMod val="75000"/>
                  </a:schemeClr>
                </a:solidFill>
              </a:rPr>
              <a:t> </a:t>
            </a:r>
            <a:r>
              <a:rPr lang="es-ES" sz="1300" dirty="0"/>
              <a:t>de hasta</a:t>
            </a:r>
            <a:r>
              <a:rPr sz="1300" spc="0" dirty="0">
                <a:solidFill>
                  <a:srgbClr val="000000"/>
                </a:solidFill>
              </a:rPr>
              <a:t> </a:t>
            </a:r>
            <a:r>
              <a:rPr sz="1300" b="1" dirty="0">
                <a:solidFill>
                  <a:srgbClr val="DA622B"/>
                </a:solidFill>
              </a:rPr>
              <a:t>10.000 </a:t>
            </a:r>
            <a:r>
              <a:rPr lang="es-ES" sz="1300" b="1" dirty="0">
                <a:solidFill>
                  <a:srgbClr val="DA622B"/>
                </a:solidFill>
              </a:rPr>
              <a:t>e</a:t>
            </a:r>
            <a:r>
              <a:rPr sz="1300" b="1" dirty="0" err="1">
                <a:solidFill>
                  <a:srgbClr val="DA622B"/>
                </a:solidFill>
              </a:rPr>
              <a:t>uro</a:t>
            </a:r>
            <a:r>
              <a:rPr lang="es-ES" sz="1300" b="1" dirty="0">
                <a:solidFill>
                  <a:srgbClr val="DA622B"/>
                </a:solidFill>
              </a:rPr>
              <a:t>s</a:t>
            </a:r>
            <a:r>
              <a:rPr sz="1300" b="1" dirty="0"/>
              <a:t> </a:t>
            </a:r>
            <a:r>
              <a:rPr lang="es-ES" sz="1300" spc="0" dirty="0">
                <a:solidFill>
                  <a:srgbClr val="000000"/>
                </a:solidFill>
              </a:rPr>
              <a:t>para una serie de costes específicos</a:t>
            </a:r>
            <a:r>
              <a:rPr sz="1300" spc="0" dirty="0">
                <a:solidFill>
                  <a:srgbClr val="000000"/>
                </a:solidFill>
              </a:rPr>
              <a:t>.</a:t>
            </a:r>
            <a:r>
              <a:rPr lang="es-ES" sz="1300" dirty="0"/>
              <a:t> </a:t>
            </a:r>
            <a:r>
              <a:rPr lang="es-ES" sz="1300" dirty="0">
                <a:solidFill>
                  <a:schemeClr val="tx1"/>
                </a:solidFill>
              </a:rPr>
              <a:t>Dependiendo de </a:t>
            </a:r>
            <a:r>
              <a:rPr lang="es-ES" sz="1300" spc="0" dirty="0">
                <a:solidFill>
                  <a:schemeClr val="tx1"/>
                </a:solidFill>
              </a:rPr>
              <a:t>la iniciativa </a:t>
            </a:r>
            <a:r>
              <a:rPr lang="es-ES" sz="1300" spc="0" dirty="0">
                <a:solidFill>
                  <a:srgbClr val="000000"/>
                </a:solidFill>
              </a:rPr>
              <a:t>seleccionada: costes de los viajes, preproducción (modelos, muestras o prototipos), pruebas técnicas y certificados, consumibles de tintura, digitalización de muestras, modelos o colecciones.</a:t>
            </a:r>
            <a:endParaRPr sz="1300" spc="0" dirty="0">
              <a:solidFill>
                <a:srgbClr val="000000"/>
              </a:solidFill>
            </a:endParaRPr>
          </a:p>
        </p:txBody>
      </p:sp>
      <p:pic>
        <p:nvPicPr>
          <p:cNvPr id="2" name="Imagen 1" descr="Logotipo, nombre de la empresa&#10;&#10;Descripción generada automáticamente">
            <a:extLst>
              <a:ext uri="{FF2B5EF4-FFF2-40B4-BE49-F238E27FC236}">
                <a16:creationId xmlns:a16="http://schemas.microsoft.com/office/drawing/2014/main" id="{2E7C252D-FC42-4A37-9792-DF2E3AF03E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538" b="6379"/>
          <a:stretch/>
        </p:blipFill>
        <p:spPr>
          <a:xfrm>
            <a:off x="7433309" y="101329"/>
            <a:ext cx="1156095" cy="394738"/>
          </a:xfrm>
          <a:prstGeom prst="rect">
            <a:avLst/>
          </a:prstGeom>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1598</TotalTime>
  <Words>4342</Words>
  <Application>Microsoft Office PowerPoint</Application>
  <PresentationFormat>Presentación en pantalla (16:9)</PresentationFormat>
  <Paragraphs>404</Paragraphs>
  <Slides>48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48</vt:i4>
      </vt:variant>
    </vt:vector>
  </HeadingPairs>
  <TitlesOfParts>
    <vt:vector size="53" baseType="lpstr">
      <vt:lpstr>Arial</vt:lpstr>
      <vt:lpstr>Calibri</vt:lpstr>
      <vt:lpstr>Helvetica</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Monica</dc:creator>
  <cp:lastModifiedBy>Monica Olmos</cp:lastModifiedBy>
  <cp:revision>117</cp:revision>
  <dcterms:modified xsi:type="dcterms:W3CDTF">2020-10-22T07:25:20Z</dcterms:modified>
</cp:coreProperties>
</file>