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  <p:sldMasterId id="2147483672" r:id="rId2"/>
    <p:sldMasterId id="2147483681" r:id="rId3"/>
    <p:sldMasterId id="2147483690" r:id="rId4"/>
    <p:sldMasterId id="2147483699" r:id="rId5"/>
    <p:sldMasterId id="2147483708" r:id="rId6"/>
    <p:sldMasterId id="2147483717" r:id="rId7"/>
    <p:sldMasterId id="2147483756" r:id="rId8"/>
  </p:sldMasterIdLst>
  <p:notesMasterIdLst>
    <p:notesMasterId r:id="rId29"/>
  </p:notesMasterIdLst>
  <p:sldIdLst>
    <p:sldId id="665" r:id="rId9"/>
    <p:sldId id="601" r:id="rId10"/>
    <p:sldId id="654" r:id="rId11"/>
    <p:sldId id="620" r:id="rId12"/>
    <p:sldId id="293" r:id="rId13"/>
    <p:sldId id="624" r:id="rId14"/>
    <p:sldId id="625" r:id="rId15"/>
    <p:sldId id="628" r:id="rId16"/>
    <p:sldId id="629" r:id="rId17"/>
    <p:sldId id="630" r:id="rId18"/>
    <p:sldId id="633" r:id="rId19"/>
    <p:sldId id="634" r:id="rId20"/>
    <p:sldId id="636" r:id="rId21"/>
    <p:sldId id="637" r:id="rId22"/>
    <p:sldId id="638" r:id="rId23"/>
    <p:sldId id="639" r:id="rId24"/>
    <p:sldId id="640" r:id="rId25"/>
    <p:sldId id="626" r:id="rId26"/>
    <p:sldId id="627" r:id="rId27"/>
    <p:sldId id="65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802D"/>
    <a:srgbClr val="2D5371"/>
    <a:srgbClr val="1D2B55"/>
    <a:srgbClr val="509067"/>
    <a:srgbClr val="D85744"/>
    <a:srgbClr val="58595B"/>
    <a:srgbClr val="1393AB"/>
    <a:srgbClr val="E5D022"/>
    <a:srgbClr val="0C6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14" autoAdjust="0"/>
    <p:restoredTop sz="72934" autoAdjust="0"/>
  </p:normalViewPr>
  <p:slideViewPr>
    <p:cSldViewPr snapToGrid="0">
      <p:cViewPr varScale="1">
        <p:scale>
          <a:sx n="78" d="100"/>
          <a:sy n="78" d="100"/>
        </p:scale>
        <p:origin x="19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075A9-2148-4EBB-8E17-C90C973804B7}" type="datetimeFigureOut">
              <a:rPr lang="de-DE" smtClean="0"/>
              <a:t>27.07.2022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A35BF-BFFA-4929-8AFA-6D9D493942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478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ra-ewv-ferp.org/lqt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orumandersreisen.de/startseite/aktuelles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A35BF-BFFA-4929-8AFA-6D9D493942E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913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>
                <a:solidFill>
                  <a:srgbClr val="D85744"/>
                </a:solidFill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The main approach is Showing local hosts and their authentic personal stories.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rgbClr val="262626"/>
                </a:solidFill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2021 campaign </a:t>
            </a:r>
            <a:r>
              <a:rPr lang="en-US" sz="1200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“And have you been to our place?” </a:t>
            </a:r>
            <a:r>
              <a:rPr lang="en-US" sz="1200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showcases </a:t>
            </a:r>
            <a:r>
              <a:rPr lang="en-US" sz="1200" dirty="0">
                <a:solidFill>
                  <a:srgbClr val="262626"/>
                </a:solidFill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local hosts from lesser-know destinations around Lithuania. </a:t>
            </a:r>
            <a:endParaRPr lang="de-DE" sz="1200" dirty="0">
              <a:solidFill>
                <a:schemeClr val="tx1"/>
              </a:solidFill>
              <a:uFillTx/>
              <a:ea typeface="+mn-ea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rgbClr val="262626"/>
                </a:solidFill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In a series of professional videos these locals </a:t>
            </a:r>
            <a:r>
              <a:rPr lang="en-US" sz="1200" b="0" kern="1200" dirty="0">
                <a:solidFill>
                  <a:srgbClr val="262626"/>
                </a:solidFill>
                <a:effectLst/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share their personal stories – why they created the specific unique service, their connection to the place, as well as what their big life moments connected to this experience/place (for example, the love story etc.).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Experiences offered by these hosts are very unique and diverse.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They vary from 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forest bathing experience with a licensed local guide, visiting a bunker, enjoying sauna in an authentic </a:t>
            </a:r>
            <a:r>
              <a:rPr lang="en-US" dirty="0" err="1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XIXth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 century mill etc.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b="1" kern="1200" dirty="0">
              <a:solidFill>
                <a:srgbClr val="262626"/>
              </a:solidFill>
              <a:effectLst/>
              <a:uFill>
                <a:solidFill>
                  <a:srgbClr val="0070C0"/>
                </a:solidFill>
              </a:uFill>
              <a:ea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A35BF-BFFA-4929-8AFA-6D9D493942EA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638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It is a leading DMC in Iceland</a:t>
            </a:r>
            <a:r>
              <a:rPr lang="en-US" sz="3600" b="0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, operating since 1937, </a:t>
            </a:r>
            <a:r>
              <a:rPr lang="en-US" sz="3600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offering nature, culture, and adventure tours in Iceland, such as Volcano hiking tour, Northern Lights tour, kayaking by the glacier and others.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1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This practice is an example for </a:t>
            </a:r>
            <a:r>
              <a:rPr lang="en-GB" sz="1800" b="0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Use</a:t>
            </a:r>
            <a:r>
              <a:rPr lang="en-GB" sz="1800" b="1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4000" b="0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de-DE" sz="4000" dirty="0"/>
              <a:t>ocial media for direct market access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4000" dirty="0"/>
              <a:t>This company </a:t>
            </a:r>
            <a:r>
              <a:rPr lang="en-US" sz="6600" b="1" dirty="0">
                <a:solidFill>
                  <a:srgbClr val="D85744"/>
                </a:solidFill>
                <a:uFill>
                  <a:solidFill>
                    <a:srgbClr val="0070C0"/>
                  </a:solidFill>
                </a:uFill>
                <a:ea typeface="DengXian" panose="02010600030101010101" pitchFamily="2" charset="-122"/>
                <a:cs typeface="Arial" panose="020B0604020202020204" pitchFamily="34" charset="0"/>
              </a:rPr>
              <a:t>reaches around 300,000 people through its social media channel, of which 215,000 only on Instagram.</a:t>
            </a:r>
            <a:endParaRPr lang="de-DE" sz="66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40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A35BF-BFFA-4929-8AFA-6D9D493942EA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9543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>
                <a:solidFill>
                  <a:srgbClr val="D85744"/>
                </a:solidFill>
              </a:rPr>
              <a:t>Iceland Travel invests in visibility on social media.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>
                <a:solidFill>
                  <a:srgbClr val="D85744"/>
                </a:solidFill>
              </a:rPr>
              <a:t>They have </a:t>
            </a:r>
            <a:r>
              <a:rPr lang="en-US" sz="1200" b="1" dirty="0">
                <a:solidFill>
                  <a:srgbClr val="1D2B55"/>
                </a:solidFill>
              </a:rPr>
              <a:t>Daily posts</a:t>
            </a:r>
            <a:r>
              <a:rPr lang="en-US" sz="1200" dirty="0">
                <a:solidFill>
                  <a:srgbClr val="1D2B55"/>
                </a:solidFill>
              </a:rPr>
              <a:t> on social media channels, especially </a:t>
            </a:r>
            <a:r>
              <a:rPr lang="en-US" sz="1200" b="1" dirty="0">
                <a:solidFill>
                  <a:srgbClr val="1D2B55"/>
                </a:solidFill>
              </a:rPr>
              <a:t>Instagram</a:t>
            </a:r>
            <a:r>
              <a:rPr lang="en-US" sz="1200" dirty="0">
                <a:solidFill>
                  <a:srgbClr val="1D2B55"/>
                </a:solidFill>
              </a:rPr>
              <a:t> – sharing stunning Iceland’s landscapes, impressions from their tours, insider tips, but also using user generated content, such as photos of Iceland by other Instagram users (attributing the authorship)</a:t>
            </a:r>
            <a:endParaRPr lang="de-DE" sz="1200" b="0" dirty="0">
              <a:solidFill>
                <a:srgbClr val="1D2B55"/>
              </a:solidFill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b="0" dirty="0">
                <a:solidFill>
                  <a:srgbClr val="1D2B55"/>
                </a:solidFill>
              </a:rPr>
              <a:t>Additionally, they also create </a:t>
            </a:r>
            <a:r>
              <a:rPr lang="en-US" sz="1200" b="1" dirty="0">
                <a:solidFill>
                  <a:srgbClr val="D85744"/>
                </a:solidFill>
              </a:rPr>
              <a:t>Live tour videos</a:t>
            </a:r>
            <a:r>
              <a:rPr lang="en-US" sz="1200" dirty="0">
                <a:solidFill>
                  <a:srgbClr val="D85744"/>
                </a:solidFill>
              </a:rPr>
              <a:t>. It is </a:t>
            </a:r>
            <a:r>
              <a:rPr lang="en-US" sz="1200" dirty="0"/>
              <a:t>A series of short videos where a </a:t>
            </a:r>
            <a:r>
              <a:rPr lang="en-US" sz="1200" b="1" dirty="0"/>
              <a:t>local guide shows different places </a:t>
            </a:r>
            <a:r>
              <a:rPr lang="en-US" sz="1200" dirty="0"/>
              <a:t>around the country</a:t>
            </a:r>
            <a:r>
              <a:rPr lang="en-US" sz="1200" b="1" dirty="0"/>
              <a:t> </a:t>
            </a:r>
            <a:r>
              <a:rPr lang="en-US" sz="1200" dirty="0"/>
              <a:t>and shares </a:t>
            </a:r>
            <a:r>
              <a:rPr lang="en-US" sz="1200" b="1" dirty="0"/>
              <a:t>what to expect on the tours </a:t>
            </a:r>
            <a:r>
              <a:rPr lang="en-US" sz="1200" dirty="0"/>
              <a:t>(for example, the guide goes to the hot springs place and shows the place around).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A35BF-BFFA-4929-8AFA-6D9D493942EA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267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Visit Good Place is a </a:t>
            </a:r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Slovenian tour operator 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for active and responsible tourists offering </a:t>
            </a:r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cycling, hiking and wildlife watching 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tours.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their biggest focus is on </a:t>
            </a:r>
            <a:r>
              <a:rPr lang="en-GB" sz="12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cycling</a:t>
            </a:r>
            <a:r>
              <a:rPr lang="en-GB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2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tours</a:t>
            </a:r>
            <a:r>
              <a:rPr lang="en-GB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lasting from three days to two weeks – e.g., Trans Slovenia tours on a </a:t>
            </a:r>
            <a:r>
              <a:rPr lang="en-GB" sz="12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mountain bike (MTB)</a:t>
            </a:r>
            <a:r>
              <a:rPr lang="en-GB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easy and moderate cycling tours through </a:t>
            </a:r>
            <a:r>
              <a:rPr lang="en-GB" sz="12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Alpe-Adria</a:t>
            </a:r>
            <a:r>
              <a:rPr lang="en-GB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region, </a:t>
            </a:r>
            <a:r>
              <a:rPr lang="en-GB" sz="12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gravel biking</a:t>
            </a:r>
            <a:r>
              <a:rPr lang="en-GB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tours in Slovenia. </a:t>
            </a:r>
            <a:endParaRPr lang="en-US" dirty="0">
              <a:solidFill>
                <a:srgbClr val="2D5371"/>
              </a:solidFill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are certified by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Travelife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a holder of the SLOVENIA GREEN label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1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This practice is an example for efficiently </a:t>
            </a:r>
            <a:r>
              <a:rPr lang="en-US" sz="4000" dirty="0"/>
              <a:t>M</a:t>
            </a:r>
            <a:r>
              <a:rPr lang="de-DE" sz="4000" dirty="0"/>
              <a:t>arketing tours on specialized travel media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4000" dirty="0"/>
              <a:t>They have a great </a:t>
            </a:r>
            <a:r>
              <a:rPr lang="en-US" sz="6600" b="1" dirty="0">
                <a:solidFill>
                  <a:srgbClr val="D85744"/>
                </a:solidFill>
                <a:uFill>
                  <a:solidFill>
                    <a:srgbClr val="0070C0"/>
                  </a:solidFill>
                </a:uFill>
                <a:ea typeface="DengXian" panose="02010600030101010101" pitchFamily="2" charset="-122"/>
                <a:cs typeface="Arial" panose="020B0604020202020204" pitchFamily="34" charset="0"/>
              </a:rPr>
              <a:t>Coverage in the main specialized cycling and mountain biking adventures magazines, </a:t>
            </a:r>
            <a:r>
              <a:rPr lang="en-US" sz="6600" b="0" dirty="0">
                <a:solidFill>
                  <a:srgbClr val="D85744"/>
                </a:solidFill>
                <a:uFill>
                  <a:solidFill>
                    <a:srgbClr val="0070C0"/>
                  </a:solidFill>
                </a:uFill>
                <a:ea typeface="DengXian" panose="02010600030101010101" pitchFamily="2" charset="-122"/>
                <a:cs typeface="Arial" panose="020B0604020202020204" pitchFamily="34" charset="0"/>
              </a:rPr>
              <a:t>since it is their main product</a:t>
            </a:r>
            <a:endParaRPr lang="de-DE" sz="6600" b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40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A35BF-BFFA-4929-8AFA-6D9D493942EA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2391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/>
              <a:t>Since their main </a:t>
            </a:r>
            <a:r>
              <a:rPr lang="en-US" sz="1800" b="1" dirty="0"/>
              <a:t>target group is cyclists and bikers</a:t>
            </a:r>
            <a:r>
              <a:rPr lang="en-US" sz="1800" dirty="0"/>
              <a:t>, a great focus is placed on media outlets tailored directly to active </a:t>
            </a:r>
            <a:r>
              <a:rPr lang="en-US" sz="1800" dirty="0" err="1"/>
              <a:t>travellers</a:t>
            </a:r>
            <a:r>
              <a:rPr lang="en-US" sz="1800" dirty="0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dirty="0">
                <a:solidFill>
                  <a:srgbClr val="D85744"/>
                </a:solidFill>
              </a:rPr>
              <a:t>Also, they are  targeting special markets and are Featured </a:t>
            </a:r>
            <a:r>
              <a:rPr lang="en-US" sz="1800" dirty="0"/>
              <a:t>in specialized German and French media for Mountain biking. </a:t>
            </a:r>
            <a:endParaRPr lang="de-DE" sz="1800" dirty="0">
              <a:effectLst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have been 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featured in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such media as Adventure cyclist, Bicycling, Mountain Bike rider, Prime Mountain biking Magazine, Mountain biking UK, Active Traveller magazine, Big Bike.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Besides the specialized media, </a:t>
            </a:r>
            <a:r>
              <a:rPr lang="en-US" sz="1200" b="1" dirty="0">
                <a:solidFill>
                  <a:srgbClr val="D85744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US" sz="1200" b="1" dirty="0">
                <a:solidFill>
                  <a:srgbClr val="D85744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rticles </a:t>
            </a:r>
            <a:r>
              <a:rPr lang="en-US" sz="1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on their tours and destinations can also be found on Lonely Planet, National Geographic, The Guardian.</a:t>
            </a:r>
            <a:endParaRPr lang="de-DE" sz="1200" b="1" kern="1200" dirty="0">
              <a:effectLst/>
              <a:uFill>
                <a:solidFill>
                  <a:srgbClr val="0070C0"/>
                </a:solidFill>
              </a:uFill>
              <a:ea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A35BF-BFFA-4929-8AFA-6D9D493942EA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3607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Alpine Pearls is a </a:t>
            </a:r>
            <a:r>
              <a:rPr lang="en-US" sz="3600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marketing partnership cooperation </a:t>
            </a:r>
            <a:r>
              <a:rPr lang="en-US" sz="3600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uniting</a:t>
            </a:r>
            <a:r>
              <a:rPr lang="en-US" sz="3600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 19 unique villages </a:t>
            </a:r>
            <a:r>
              <a:rPr lang="en-US" sz="3600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in the Alps. </a:t>
            </a:r>
            <a:r>
              <a:rPr lang="en-GB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across the entire Alpine area of Germany, Austria, Italy, Slovenia, and Switzerland.</a:t>
            </a:r>
            <a:endParaRPr lang="en-US" sz="3600" dirty="0">
              <a:solidFill>
                <a:srgbClr val="2D5371"/>
              </a:solidFill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handpicked villages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provide a variety of mobility options ensuring one’s ability to get around in ways that do not adversely affect the environment.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They focus on Soft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mobili</a:t>
            </a:r>
            <a:r>
              <a:rPr lang="en-US" sz="18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ty concept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 At each Pearl, numerous shuttle services, hikers’ and ski buses, taxicab services, e-cars, bicycles and e-bikes</a:t>
            </a:r>
            <a:r>
              <a:rPr lang="en-GB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ensure that you can 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get around easily, yet without adversely affecting the environment.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They also offer Guest &amp; Mobility Cards, which allow free access to local public transportation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1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This practice is an example for</a:t>
            </a:r>
            <a:r>
              <a:rPr lang="en-US" sz="4000" dirty="0"/>
              <a:t> </a:t>
            </a:r>
            <a:r>
              <a:rPr lang="en-US" sz="7200" dirty="0"/>
              <a:t>Umbrella organization for joint brand marketing: sustainable destinations – slow motion</a:t>
            </a:r>
            <a:endParaRPr lang="de-DE" sz="72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6600" b="1" dirty="0">
                <a:solidFill>
                  <a:srgbClr val="D85744"/>
                </a:solidFill>
                <a:uFill>
                  <a:solidFill>
                    <a:srgbClr val="0070C0"/>
                  </a:solidFill>
                </a:uFill>
                <a:ea typeface="DengXian" panose="02010600030101010101" pitchFamily="2" charset="-122"/>
                <a:cs typeface="Arial" panose="020B0604020202020204" pitchFamily="34" charset="0"/>
              </a:rPr>
              <a:t>Alpine Pearls count the offer of 150 environmentally-friendly adventures in both, summer and winter.</a:t>
            </a:r>
            <a:endParaRPr lang="en-US" sz="40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dirty="0"/>
              <a:t>It is a strong network and brand reaching a huge audience, for example </a:t>
            </a:r>
            <a:r>
              <a:rPr lang="en-US" sz="6600" b="1" dirty="0">
                <a:solidFill>
                  <a:srgbClr val="D85744"/>
                </a:solidFill>
                <a:uFill>
                  <a:solidFill>
                    <a:srgbClr val="0070C0"/>
                  </a:solidFill>
                </a:uFill>
                <a:ea typeface="DengXian" panose="02010600030101010101" pitchFamily="2" charset="-122"/>
                <a:cs typeface="Arial" panose="020B0604020202020204" pitchFamily="34" charset="0"/>
              </a:rPr>
              <a:t>The free Alpine Pearls newsletter is delivered to 60,000 contacts.</a:t>
            </a:r>
            <a:endParaRPr lang="de-DE" sz="66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40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A35BF-BFFA-4929-8AFA-6D9D493942EA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87305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Idea behind it was to 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create innovative tourist packages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that 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protect the environment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The </a:t>
            </a:r>
            <a:r>
              <a:rPr lang="en-GB" sz="18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concept:</a:t>
            </a:r>
            <a:r>
              <a:rPr lang="en-GB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environmentally friendly activities, outdoor fun and regional culinary delights wrapped around adventure, variety and quality. </a:t>
            </a:r>
            <a:endParaRPr lang="de-DE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affiliated villages have to comply with a set of quality and environmental criteria to be selected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There is an Entry </a:t>
            </a:r>
            <a:r>
              <a:rPr lang="en-GB" sz="12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fee</a:t>
            </a:r>
            <a:r>
              <a:rPr lang="en-GB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for destinations, which is 8,000 EUR as well as a yearly membership fee for the destinations 12,000 EUR per year.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rgbClr val="1D2B55"/>
                </a:solidFill>
                <a:uFill>
                  <a:solidFill>
                    <a:srgbClr val="0070C0"/>
                  </a:solidFill>
                </a:uFill>
                <a:latin typeface="Akrobat" panose="00000600000000000000"/>
                <a:ea typeface="Calibri" panose="020F0502020204030204" pitchFamily="34" charset="0"/>
              </a:rPr>
              <a:t>There is a Great offer of numerous premium adventure activities and </a:t>
            </a:r>
            <a:r>
              <a:rPr lang="en-US" sz="1200" b="1" dirty="0">
                <a:solidFill>
                  <a:srgbClr val="D85744"/>
                </a:solidFill>
                <a:uFill>
                  <a:solidFill>
                    <a:srgbClr val="0070C0"/>
                  </a:solidFill>
                </a:uFill>
                <a:latin typeface="Akrobat" panose="00000600000000000000"/>
                <a:ea typeface="Calibri" panose="020F0502020204030204" pitchFamily="34" charset="0"/>
              </a:rPr>
              <a:t>holiday packages</a:t>
            </a:r>
            <a:r>
              <a:rPr lang="en-US" sz="1200" dirty="0">
                <a:solidFill>
                  <a:srgbClr val="1D2B55"/>
                </a:solidFill>
                <a:uFill>
                  <a:solidFill>
                    <a:srgbClr val="0070C0"/>
                  </a:solidFill>
                </a:uFill>
                <a:latin typeface="Akrobat" panose="00000600000000000000"/>
                <a:ea typeface="Calibri" panose="020F0502020204030204" pitchFamily="34" charset="0"/>
              </a:rPr>
              <a:t>, both in </a:t>
            </a:r>
            <a:r>
              <a:rPr lang="en-US" sz="1200" b="1" dirty="0">
                <a:solidFill>
                  <a:srgbClr val="1D2B55"/>
                </a:solidFill>
                <a:uFill>
                  <a:solidFill>
                    <a:srgbClr val="0070C0"/>
                  </a:solidFill>
                </a:uFill>
                <a:latin typeface="Akrobat" panose="00000600000000000000"/>
                <a:ea typeface="Calibri" panose="020F0502020204030204" pitchFamily="34" charset="0"/>
              </a:rPr>
              <a:t>summer and winter seasons</a:t>
            </a:r>
            <a:r>
              <a:rPr lang="en-US" sz="1200" dirty="0">
                <a:solidFill>
                  <a:srgbClr val="1D2B55"/>
                </a:solidFill>
                <a:uFill>
                  <a:solidFill>
                    <a:srgbClr val="0070C0"/>
                  </a:solidFill>
                </a:uFill>
                <a:latin typeface="Akrobat" panose="00000600000000000000"/>
                <a:ea typeface="Calibri" panose="020F0502020204030204" pitchFamily="34" charset="0"/>
              </a:rPr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2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b="1" kern="1200" dirty="0">
              <a:solidFill>
                <a:srgbClr val="262626"/>
              </a:solidFill>
              <a:effectLst/>
              <a:uFill>
                <a:solidFill>
                  <a:srgbClr val="0070C0"/>
                </a:solidFill>
              </a:uFill>
              <a:ea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A35BF-BFFA-4929-8AFA-6D9D493942EA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25730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Rota </a:t>
            </a:r>
            <a:r>
              <a:rPr lang="en-US" dirty="0" err="1"/>
              <a:t>Vicentina</a:t>
            </a:r>
            <a:r>
              <a:rPr lang="en-US" dirty="0"/>
              <a:t> is 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Sustainable tourism project in the </a:t>
            </a:r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Southwest of Portugal, 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run by </a:t>
            </a:r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non-profit association.</a:t>
            </a:r>
            <a:endParaRPr lang="en-US" dirty="0">
              <a:solidFill>
                <a:srgbClr val="2D5371"/>
              </a:solidFill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It has an Integrated network of </a:t>
            </a:r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740 km of hiking paths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, over </a:t>
            </a:r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1000 km of mountain biking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 trails, and Nature, Culture and Wellness activities. Some of its coastal trails are recognized as one of the most beautiful in the world by Conde Nast </a:t>
            </a:r>
            <a:r>
              <a:rPr lang="en-US" dirty="0" err="1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Traveller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 magazine.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Since 2019 they are certified as Leading Quality Trails- Best of Europe (By European Ramblers Association, </a:t>
            </a:r>
            <a:r>
              <a:rPr lang="en-US" dirty="0">
                <a:hlinkClick r:id="rId3"/>
              </a:rPr>
              <a:t>Leading Quality Trails, Best of Europe - European Ramblers Association (era-ewv-ferp.org)</a:t>
            </a:r>
            <a:r>
              <a:rPr lang="en-US" dirty="0"/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This practice is an example for </a:t>
            </a:r>
            <a:r>
              <a:rPr lang="de-DE" dirty="0"/>
              <a:t>Establishing local Partners network and joint branding, strong market positioning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There are more than 200 local businesses that are part of this network. They all benefit from the 24000 hikers each year, with the average stay of 11 nights.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A35BF-BFFA-4929-8AFA-6D9D493942EA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41509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The </a:t>
            </a:r>
            <a:r>
              <a:rPr lang="en-GB" sz="12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branded partner network</a:t>
            </a:r>
            <a:r>
              <a:rPr lang="en-GB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consists of small local businesses that support the Rota </a:t>
            </a:r>
            <a:r>
              <a:rPr lang="en-GB" sz="12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Vicentina</a:t>
            </a:r>
            <a:r>
              <a:rPr lang="en-GB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association and promote sustainability and quality standards in their business.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Businesses include accommodation, car rental, taxis and luggage transfer, restaurants, local commerce, activities, agencies and operators.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Partners receive a special ‘Project partner’ logo.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/>
              <a:t>Partners of the project are highlighted, booking with them is highly promoted.</a:t>
            </a:r>
            <a:endParaRPr lang="en-GB" sz="12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lt-LT" sz="1200" dirty="0"/>
              <a:t>Boo</a:t>
            </a:r>
            <a:r>
              <a:rPr lang="en-US" sz="1200" dirty="0"/>
              <a:t>k</a:t>
            </a:r>
            <a:r>
              <a:rPr lang="lt-LT" sz="1200" dirty="0"/>
              <a:t>ing directly </a:t>
            </a:r>
            <a:r>
              <a:rPr lang="en-US" sz="1200" dirty="0"/>
              <a:t>with partners also </a:t>
            </a:r>
            <a:r>
              <a:rPr lang="lt-LT" sz="1200" dirty="0"/>
              <a:t>ensures </a:t>
            </a:r>
            <a:r>
              <a:rPr lang="en-US" sz="1200" dirty="0"/>
              <a:t>contribution to </a:t>
            </a:r>
            <a:r>
              <a:rPr lang="en-US" sz="1200" dirty="0" err="1"/>
              <a:t>th</a:t>
            </a:r>
            <a:r>
              <a:rPr lang="lt-LT" sz="1200" dirty="0"/>
              <a:t>is</a:t>
            </a:r>
            <a:r>
              <a:rPr lang="en-US" sz="1200" dirty="0"/>
              <a:t> non-profit association</a:t>
            </a:r>
            <a:r>
              <a:rPr lang="lt-LT" sz="1200" dirty="0"/>
              <a:t>.</a:t>
            </a:r>
            <a:endParaRPr lang="en-US" sz="1200" dirty="0"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A35BF-BFFA-4929-8AFA-6D9D493942EA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50353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You will find selected </a:t>
            </a:r>
            <a:r>
              <a:rPr lang="en-GB"/>
              <a:t>marketing practices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You can find further information on sustainable tourism marketing platforms,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Marketing events and fairs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And guidelines and inspiration on how to get to your target market in the marketing handbook that will be provided next week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Bevor we learn more about the Marketing Tools of the Mediterranean Adventures in session 4 I will hand over now to Lina al </a:t>
            </a:r>
            <a:r>
              <a:rPr lang="en-GB" dirty="0" err="1"/>
              <a:t>Kahled</a:t>
            </a:r>
            <a:r>
              <a:rPr lang="en-GB" dirty="0"/>
              <a:t> from Jordan, the MEDUSA Marketing Coordinator to give us an insight on the newly set up Brand to promote Sustainable Adventure Tourism in the Mediterranean: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The Mediterranean Adventures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A35BF-BFFA-4929-8AFA-6D9D493942EA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8958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D8493-F013-7F40-BAA2-93F73CCD4373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6646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T</a:t>
            </a:r>
            <a:r>
              <a:rPr lang="en-US" sz="3600" dirty="0">
                <a:solidFill>
                  <a:srgbClr val="2D5371"/>
                </a:solidFill>
                <a:latin typeface="Akrobat" panose="00000600000000000000"/>
                <a:ea typeface="DengXian" panose="02010600030101010101" pitchFamily="2" charset="-122"/>
                <a:cs typeface="Arial" panose="020B0604020202020204" pitchFamily="34" charset="0"/>
              </a:rPr>
              <a:t>his company offers a </a:t>
            </a:r>
            <a:r>
              <a:rPr lang="en-US" sz="3600" b="1" dirty="0">
                <a:solidFill>
                  <a:srgbClr val="2D5371"/>
                </a:solidFill>
                <a:latin typeface="Akrobat" panose="00000600000000000000"/>
                <a:ea typeface="DengXian" panose="02010600030101010101" pitchFamily="2" charset="-122"/>
                <a:cs typeface="Arial" panose="020B0604020202020204" pitchFamily="34" charset="0"/>
              </a:rPr>
              <a:t>wide range of adventure holidays and wilderness experiences</a:t>
            </a:r>
            <a:r>
              <a:rPr lang="en-US" sz="3600" dirty="0">
                <a:solidFill>
                  <a:srgbClr val="2D5371"/>
                </a:solidFill>
                <a:latin typeface="Akrobat" panose="00000600000000000000"/>
                <a:ea typeface="DengXian" panose="02010600030101010101" pitchFamily="2" charset="-122"/>
                <a:cs typeface="Arial" panose="020B0604020202020204" pitchFamily="34" charset="0"/>
              </a:rPr>
              <a:t> in the most remote regions of the Highlands and Islands of Scotland.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Among the activities offered, there are 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walking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cycling and mountain biking, 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sea kayaking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canoeing or 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photography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tours.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Wilderness Scotland is </a:t>
            </a:r>
            <a:r>
              <a:rPr lang="en-US" sz="3600" dirty="0">
                <a:solidFill>
                  <a:srgbClr val="2D5371"/>
                </a:solidFill>
                <a:latin typeface="Akrobat" panose="00000600000000000000"/>
                <a:ea typeface="DengXian" panose="02010600030101010101" pitchFamily="2" charset="-122"/>
                <a:cs typeface="Arial" panose="020B0604020202020204" pitchFamily="34" charset="0"/>
              </a:rPr>
              <a:t>Twice winner of </a:t>
            </a:r>
            <a:r>
              <a:rPr lang="en-US" sz="3600" b="1" dirty="0">
                <a:solidFill>
                  <a:srgbClr val="2D5371"/>
                </a:solidFill>
                <a:latin typeface="Akrobat" panose="00000600000000000000"/>
                <a:ea typeface="DengXian" panose="02010600030101010101" pitchFamily="2" charset="-122"/>
                <a:cs typeface="Arial" panose="020B0604020202020204" pitchFamily="34" charset="0"/>
              </a:rPr>
              <a:t>the Best Green Tour Operator </a:t>
            </a:r>
            <a:r>
              <a:rPr lang="en-US" sz="3600" dirty="0">
                <a:solidFill>
                  <a:srgbClr val="2D5371"/>
                </a:solidFill>
                <a:latin typeface="Akrobat" panose="00000600000000000000"/>
                <a:ea typeface="DengXian" panose="02010600030101010101" pitchFamily="2" charset="-122"/>
                <a:cs typeface="Arial" panose="020B0604020202020204" pitchFamily="34" charset="0"/>
              </a:rPr>
              <a:t>in the World Travel Awards.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also run a 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carbon labelling project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calculate the kg of carbon per traveller, they collect funds for different 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conservation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initiatives and more.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This practice is an example for </a:t>
            </a:r>
            <a:r>
              <a:rPr lang="de-DE" dirty="0"/>
              <a:t>Using clients‘ reviews as promotional tool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Currently they have </a:t>
            </a:r>
            <a:r>
              <a:rPr lang="en-US" b="1" dirty="0">
                <a:solidFill>
                  <a:srgbClr val="D85744"/>
                </a:solidFill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More than</a:t>
            </a:r>
            <a:r>
              <a:rPr lang="en-US" b="1" kern="1200" dirty="0">
                <a:solidFill>
                  <a:srgbClr val="D85744"/>
                </a:solidFill>
                <a:effectLst/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 5000 reviews </a:t>
            </a:r>
            <a:r>
              <a:rPr lang="en-US" b="0" kern="1200" dirty="0">
                <a:solidFill>
                  <a:srgbClr val="D85744"/>
                </a:solidFill>
                <a:effectLst/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with average rating of </a:t>
            </a:r>
            <a:r>
              <a:rPr lang="en-US" b="1" kern="1200" dirty="0">
                <a:solidFill>
                  <a:srgbClr val="D85744"/>
                </a:solidFill>
                <a:effectLst/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4.88 out of 5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A35BF-BFFA-4929-8AFA-6D9D493942EA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8900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The have a system to collect the reviews - </a:t>
            </a:r>
            <a:r>
              <a:rPr lang="en-US" sz="1200" b="1" dirty="0">
                <a:solidFill>
                  <a:srgbClr val="D85744"/>
                </a:solidFill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Every client receives a feedback survey </a:t>
            </a:r>
            <a:r>
              <a:rPr lang="en-US" sz="1200" dirty="0"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when they return from their guided, self-guided or tailor-made holiday with Wilderness Scotland.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They showcase clients’</a:t>
            </a:r>
            <a:r>
              <a:rPr lang="en-US" sz="1200" b="0" kern="1200" dirty="0">
                <a:effectLst/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 reviews </a:t>
            </a:r>
            <a:r>
              <a:rPr lang="en-US" sz="1200" b="1" kern="1200" dirty="0">
                <a:solidFill>
                  <a:srgbClr val="D85744"/>
                </a:solidFill>
                <a:effectLst/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on </a:t>
            </a:r>
            <a:r>
              <a:rPr lang="en-US" sz="1200" b="1" dirty="0">
                <a:solidFill>
                  <a:srgbClr val="D85744"/>
                </a:solidFill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central </a:t>
            </a:r>
            <a:r>
              <a:rPr lang="en-US" sz="1200" b="1" kern="1200" dirty="0">
                <a:solidFill>
                  <a:srgbClr val="D85744"/>
                </a:solidFill>
                <a:effectLst/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places of the website</a:t>
            </a:r>
            <a:r>
              <a:rPr lang="en-US" sz="1200" b="0" kern="1200" dirty="0">
                <a:effectLst/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, including on the top of the homepage. It is the first think one sees on their website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b="1" kern="1200" dirty="0">
                <a:effectLst/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Plus, they have a whole page with reviews. It serves as a </a:t>
            </a:r>
            <a:r>
              <a:rPr lang="en-US" sz="1200" b="1" kern="1200" dirty="0">
                <a:solidFill>
                  <a:srgbClr val="D85744"/>
                </a:solidFill>
                <a:effectLst/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en-US" sz="1200" b="1" dirty="0">
                <a:solidFill>
                  <a:srgbClr val="D85744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reat resource for future clients </a:t>
            </a:r>
            <a:r>
              <a:rPr lang="en-US" sz="1200" dirty="0">
                <a:ea typeface="Calibri" panose="020F0502020204030204" pitchFamily="34" charset="0"/>
                <a:cs typeface="Arial" panose="020B0604020202020204" pitchFamily="34" charset="0"/>
              </a:rPr>
              <a:t>to check what other </a:t>
            </a:r>
            <a:r>
              <a:rPr lang="en-US" sz="1200" dirty="0" err="1">
                <a:ea typeface="Calibri" panose="020F0502020204030204" pitchFamily="34" charset="0"/>
                <a:cs typeface="Arial" panose="020B0604020202020204" pitchFamily="34" charset="0"/>
              </a:rPr>
              <a:t>travellers</a:t>
            </a:r>
            <a:r>
              <a:rPr lang="en-US" sz="1200" dirty="0">
                <a:ea typeface="Calibri" panose="020F0502020204030204" pitchFamily="34" charset="0"/>
                <a:cs typeface="Arial" panose="020B0604020202020204" pitchFamily="34" charset="0"/>
              </a:rPr>
              <a:t> from </a:t>
            </a:r>
            <a:r>
              <a:rPr lang="en-US" sz="1200" b="1" dirty="0">
                <a:ea typeface="Calibri" panose="020F0502020204030204" pitchFamily="34" charset="0"/>
                <a:cs typeface="Arial" panose="020B0604020202020204" pitchFamily="34" charset="0"/>
              </a:rPr>
              <a:t>different countries </a:t>
            </a:r>
            <a:r>
              <a:rPr lang="en-US" sz="1200" dirty="0"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US" sz="1200" b="1" dirty="0">
                <a:ea typeface="Calibri" panose="020F0502020204030204" pitchFamily="34" charset="0"/>
                <a:cs typeface="Arial" panose="020B0604020202020204" pitchFamily="34" charset="0"/>
              </a:rPr>
              <a:t>age groups </a:t>
            </a:r>
            <a:r>
              <a:rPr lang="en-US" sz="1200" dirty="0">
                <a:ea typeface="Calibri" panose="020F0502020204030204" pitchFamily="34" charset="0"/>
                <a:cs typeface="Arial" panose="020B0604020202020204" pitchFamily="34" charset="0"/>
              </a:rPr>
              <a:t>enjoyed and why and filter reviews according to the </a:t>
            </a:r>
            <a:r>
              <a:rPr lang="en-US" sz="1200" b="1" dirty="0">
                <a:ea typeface="Calibri" panose="020F0502020204030204" pitchFamily="34" charset="0"/>
                <a:cs typeface="Arial" panose="020B0604020202020204" pitchFamily="34" charset="0"/>
              </a:rPr>
              <a:t>type of the trip</a:t>
            </a:r>
            <a:r>
              <a:rPr lang="en-US" sz="1200" dirty="0">
                <a:ea typeface="Calibri" panose="020F0502020204030204" pitchFamily="34" charset="0"/>
                <a:cs typeface="Arial" panose="020B0604020202020204" pitchFamily="34" charset="0"/>
              </a:rPr>
              <a:t>!</a:t>
            </a:r>
            <a:endParaRPr lang="de-DE" sz="12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200" b="1" kern="1200" dirty="0">
              <a:effectLst/>
              <a:uFill>
                <a:solidFill>
                  <a:srgbClr val="0070C0"/>
                </a:solidFill>
              </a:uFill>
              <a:ea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A35BF-BFFA-4929-8AFA-6D9D493942EA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4741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Active Albania is a 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responsible tour operator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based in Tirana, Albania’s capital, which runs tours around the country and its neighbours.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They have </a:t>
            </a: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 great offer of </a:t>
            </a:r>
            <a:r>
              <a:rPr lang="en-GB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adventure tours</a:t>
            </a: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on land and on water – hiking, cycling, rafting, snorkelling, kayaking, horseback riding and more. </a:t>
            </a:r>
            <a:endParaRPr lang="de-DE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the company works with </a:t>
            </a:r>
            <a:r>
              <a:rPr lang="en-GB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small local businesses,</a:t>
            </a: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thus travellers can experience the genuine hospitality and </a:t>
            </a:r>
            <a:r>
              <a:rPr lang="en-GB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authenticity </a:t>
            </a: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of small, often family-run accommodation and taste local food.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1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This practice is an example for </a:t>
            </a:r>
            <a:r>
              <a:rPr lang="de-DE" sz="4000" dirty="0"/>
              <a:t>Using storytelling for creative marketing campaigns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4000" dirty="0"/>
              <a:t>Their most successful campaign is Taken by Albania, with </a:t>
            </a:r>
            <a:r>
              <a:rPr lang="en-US" sz="6600" b="1" dirty="0">
                <a:solidFill>
                  <a:srgbClr val="D85744"/>
                </a:solidFill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More than</a:t>
            </a:r>
            <a:r>
              <a:rPr lang="en-US" sz="6600" b="1" kern="1200" dirty="0">
                <a:solidFill>
                  <a:srgbClr val="D85744"/>
                </a:solidFill>
                <a:effectLst/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 450.000 views on YouTube of their ‘Taken by Albania’ campaign video</a:t>
            </a:r>
            <a:r>
              <a:rPr lang="en-US" sz="6600" b="0" kern="1200" dirty="0">
                <a:solidFill>
                  <a:srgbClr val="D85744"/>
                </a:solidFill>
                <a:effectLst/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.</a:t>
            </a:r>
            <a:endParaRPr lang="de-DE" sz="6600" b="1" kern="1200" dirty="0">
              <a:solidFill>
                <a:srgbClr val="D85744"/>
              </a:solidFill>
              <a:effectLst/>
              <a:uFill>
                <a:solidFill>
                  <a:srgbClr val="0070C0"/>
                </a:solidFill>
              </a:uFill>
              <a:ea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4000" dirty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A35BF-BFFA-4929-8AFA-6D9D493942EA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9207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>
                <a:solidFill>
                  <a:srgbClr val="D85744"/>
                </a:solidFill>
              </a:rPr>
              <a:t>They deliver Creative marketing campaigns with a clear message!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>
                <a:solidFill>
                  <a:srgbClr val="D85744"/>
                </a:solidFill>
              </a:rPr>
              <a:t>For example, </a:t>
            </a:r>
            <a:r>
              <a:rPr lang="en-US" sz="1200" b="1" dirty="0"/>
              <a:t>Taken by Albania </a:t>
            </a:r>
            <a:r>
              <a:rPr lang="en-US" sz="1200" dirty="0"/>
              <a:t>campaign combats negative stereotypes from the </a:t>
            </a:r>
            <a:r>
              <a:rPr lang="en-US" sz="1200" b="1" dirty="0"/>
              <a:t>Hollywood movie Taken </a:t>
            </a:r>
            <a:r>
              <a:rPr lang="en-US" sz="1200" dirty="0"/>
              <a:t>by </a:t>
            </a:r>
            <a:r>
              <a:rPr lang="en-US" sz="1200" b="1" dirty="0"/>
              <a:t>showcasing Albania’s spectacular landscapes</a:t>
            </a:r>
            <a:r>
              <a:rPr lang="en-US" sz="1200" dirty="0"/>
              <a:t>, outdoor activities, </a:t>
            </a:r>
            <a:r>
              <a:rPr lang="en-US" sz="1200" b="1" dirty="0"/>
              <a:t>local people</a:t>
            </a:r>
            <a:r>
              <a:rPr lang="en-US" sz="1200" dirty="0"/>
              <a:t>, culture and food.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2022</a:t>
            </a:r>
            <a:r>
              <a:rPr lang="en-GB" sz="1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campaign uses </a:t>
            </a:r>
            <a:r>
              <a:rPr lang="en-GB" sz="1200" b="1" dirty="0">
                <a:solidFill>
                  <a:srgbClr val="D85744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storytelling of Albania as authentic, wild and rugged country </a:t>
            </a:r>
            <a:r>
              <a:rPr lang="en-GB" sz="1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compared to other destinations in Europe.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>
                <a:solidFill>
                  <a:srgbClr val="D85744"/>
                </a:solidFill>
                <a:cs typeface="Arial" panose="020B0604020202020204" pitchFamily="34" charset="0"/>
              </a:rPr>
              <a:t>Local voices play the key role</a:t>
            </a:r>
            <a:r>
              <a:rPr lang="en-US" sz="1200" dirty="0">
                <a:cs typeface="Arial" panose="020B0604020202020204" pitchFamily="34" charset="0"/>
              </a:rPr>
              <a:t> both in their campaigns and on their website, such as </a:t>
            </a:r>
            <a:r>
              <a:rPr lang="en-US" sz="1200" b="1" dirty="0">
                <a:cs typeface="Arial" panose="020B0604020202020204" pitchFamily="34" charset="0"/>
              </a:rPr>
              <a:t>testimonials </a:t>
            </a:r>
            <a:r>
              <a:rPr lang="en-US" sz="1200" dirty="0">
                <a:cs typeface="Arial" panose="020B0604020202020204" pitchFamily="34" charset="0"/>
              </a:rPr>
              <a:t>of small local </a:t>
            </a:r>
            <a:r>
              <a:rPr lang="en-GB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family run businesses.</a:t>
            </a:r>
            <a:endParaRPr lang="de-DE" sz="12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200" b="1" kern="1200" dirty="0">
              <a:effectLst/>
              <a:uFill>
                <a:solidFill>
                  <a:srgbClr val="0070C0"/>
                </a:solidFill>
              </a:uFill>
              <a:ea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200" dirty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A35BF-BFFA-4929-8AFA-6D9D493942EA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947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It is a brand by the DMO that highlights </a:t>
            </a:r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local, authentic 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and often </a:t>
            </a:r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lesser-known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 producers and service providers (local culinary experiences, arts and crafts, nature and cultural experiences) from Amalfi coast.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It unites </a:t>
            </a:r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94 local private, non-profit, and public actors 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seeking to offer an authentic and sustainable tourism alternative.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touristic offer includes a range of 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soft and cultural activities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including hiking and cycling tours, cultural tours and workshops, culinary experiences, wildlife observation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1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This practice is an example for </a:t>
            </a:r>
            <a:r>
              <a:rPr lang="de-DE" sz="4000" dirty="0"/>
              <a:t>Joint branding and direct market access via targeted cooperation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July 2021, a cooperation was launched between the National Tourism Board ENIT, local district administration and the </a:t>
            </a:r>
            <a:r>
              <a:rPr lang="en-GB" sz="18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forum </a:t>
            </a:r>
            <a:r>
              <a:rPr lang="en-GB" sz="1800" b="1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anders</a:t>
            </a:r>
            <a:r>
              <a:rPr lang="en-GB" sz="18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 </a:t>
            </a:r>
            <a:r>
              <a:rPr lang="en-GB" sz="1800" b="1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reisen</a:t>
            </a:r>
            <a:r>
              <a:rPr lang="en-GB" sz="18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 </a:t>
            </a:r>
            <a:r>
              <a:rPr lang="en-GB" sz="1800" b="1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e.v.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a Germany-based business and trade association uniting 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137 small and medium-sized tour operators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dedicated to socially just, ecologically and economically sustainable tourism.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A35BF-BFFA-4929-8AFA-6D9D493942EA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1857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dirty="0">
                <a:solidFill>
                  <a:srgbClr val="D85744"/>
                </a:solidFill>
              </a:rPr>
              <a:t>They have a Clearly defined target group. </a:t>
            </a:r>
            <a:r>
              <a:rPr lang="en-US" sz="1800" b="1" dirty="0">
                <a:solidFill>
                  <a:srgbClr val="1D2B55"/>
                </a:solidFill>
              </a:rPr>
              <a:t>Higher end sustainable </a:t>
            </a:r>
            <a:r>
              <a:rPr lang="en-US" sz="1800" b="1" dirty="0" err="1">
                <a:solidFill>
                  <a:srgbClr val="1D2B55"/>
                </a:solidFill>
              </a:rPr>
              <a:t>travellers</a:t>
            </a:r>
            <a:r>
              <a:rPr lang="en-US" sz="1800" b="1" dirty="0">
                <a:solidFill>
                  <a:srgbClr val="1D2B55"/>
                </a:solidFill>
              </a:rPr>
              <a:t> </a:t>
            </a:r>
            <a:r>
              <a:rPr lang="en-US" sz="1800" dirty="0">
                <a:solidFill>
                  <a:srgbClr val="1D2B55"/>
                </a:solidFill>
              </a:rPr>
              <a:t>looking for authentic, slow travel experiences.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srgbClr val="1D2B55"/>
                </a:solidFill>
              </a:rPr>
              <a:t>Specifically targeted to German speaking market, thus established the partnership with forum </a:t>
            </a:r>
            <a:r>
              <a:rPr lang="en-US" sz="1800" dirty="0" err="1">
                <a:solidFill>
                  <a:srgbClr val="1D2B55"/>
                </a:solidFill>
              </a:rPr>
              <a:t>anders</a:t>
            </a:r>
            <a:r>
              <a:rPr lang="en-US" sz="1800" dirty="0">
                <a:solidFill>
                  <a:srgbClr val="1D2B55"/>
                </a:solidFill>
              </a:rPr>
              <a:t> </a:t>
            </a:r>
            <a:r>
              <a:rPr lang="en-US" sz="1800" dirty="0" err="1">
                <a:solidFill>
                  <a:srgbClr val="1D2B55"/>
                </a:solidFill>
              </a:rPr>
              <a:t>reisen</a:t>
            </a:r>
            <a:r>
              <a:rPr lang="en-US" sz="1800" dirty="0">
                <a:solidFill>
                  <a:srgbClr val="1D2B55"/>
                </a:solidFill>
              </a:rPr>
              <a:t>.</a:t>
            </a:r>
            <a:endParaRPr lang="de-DE" sz="1800" dirty="0">
              <a:solidFill>
                <a:srgbClr val="1D2B55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In September 2021 a group of </a:t>
            </a:r>
            <a:r>
              <a:rPr lang="en-GB" sz="18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German press</a:t>
            </a:r>
            <a:r>
              <a:rPr lang="en-GB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representatives were introduced to the destination and the project; in October 2021 a </a:t>
            </a:r>
            <a:r>
              <a:rPr lang="en-GB" sz="18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FAM trip</a:t>
            </a:r>
            <a:r>
              <a:rPr lang="en-GB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for tour operators was organized, presenting the local sustainable service providers and the offer of authentic activities – both events providing direct opportunities for local service providers. </a:t>
            </a:r>
            <a:endParaRPr lang="de-DE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A35BF-BFFA-4929-8AFA-6D9D493942EA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601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Lithuania travel,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 official tourism development agency of Lithuania launched </a:t>
            </a:r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a marketing campaign 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“And have you been here?” to highlight lesser visited regions and boost d</a:t>
            </a:r>
            <a:r>
              <a:rPr lang="en-US" dirty="0"/>
              <a:t>omestic tourism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This campaign 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consists of </a:t>
            </a:r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series of smaller creative campaigns 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showcasing</a:t>
            </a:r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 lesser-known Lithuanian destinations 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and regions through their </a:t>
            </a:r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interesting people 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and unique experiences created by so called local heroes.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This practice is an example for creative </a:t>
            </a:r>
            <a:r>
              <a:rPr lang="de-DE" dirty="0"/>
              <a:t>Marketing through personal stories of local hosts</a:t>
            </a:r>
            <a:endParaRPr lang="en-US" dirty="0">
              <a:solidFill>
                <a:srgbClr val="2D5371"/>
              </a:solidFill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Campaigns Aimed to attract domestic tourists to </a:t>
            </a:r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lesser-known destinations 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through the offer of </a:t>
            </a:r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unique and local 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nature, cultural and accommodation </a:t>
            </a:r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experiences.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srgbClr val="2D5371"/>
                </a:solidFill>
                <a:uFill>
                  <a:solidFill>
                    <a:srgbClr val="0070C0"/>
                  </a:solidFill>
                </a:uFill>
                <a:ea typeface="DengXian" panose="02010600030101010101" pitchFamily="2" charset="-122"/>
                <a:cs typeface="Arial" panose="020B0604020202020204" pitchFamily="34" charset="0"/>
              </a:rPr>
              <a:t>Results show that </a:t>
            </a:r>
            <a:r>
              <a:rPr lang="en-US" b="1" dirty="0">
                <a:solidFill>
                  <a:srgbClr val="D85744"/>
                </a:solidFill>
                <a:uFill>
                  <a:solidFill>
                    <a:srgbClr val="0070C0"/>
                  </a:solidFill>
                </a:uFill>
                <a:ea typeface="DengXian" panose="02010600030101010101" pitchFamily="2" charset="-122"/>
                <a:cs typeface="Arial" panose="020B0604020202020204" pitchFamily="34" charset="0"/>
              </a:rPr>
              <a:t>Tourism growth increased in lesser-known destinations by up to 111.9 %*.</a:t>
            </a:r>
            <a:endParaRPr lang="de-DE" dirty="0">
              <a:effectLst/>
              <a:latin typeface="Akrobat" panose="0000060000000000000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1" dirty="0">
              <a:solidFill>
                <a:srgbClr val="D85744"/>
              </a:solidFill>
              <a:uFill>
                <a:solidFill>
                  <a:srgbClr val="0070C0"/>
                </a:solidFill>
              </a:uFill>
              <a:ea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A35BF-BFFA-4929-8AFA-6D9D493942E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487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35" y="0"/>
            <a:ext cx="7297783" cy="6858000"/>
          </a:xfrm>
          <a:prstGeom prst="rect">
            <a:avLst/>
          </a:prstGeom>
          <a:solidFill>
            <a:srgbClr val="509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97784" y="0"/>
            <a:ext cx="489421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849" y="2094186"/>
            <a:ext cx="4415245" cy="130764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849" y="3497536"/>
            <a:ext cx="4415245" cy="1655762"/>
          </a:xfrm>
        </p:spPr>
        <p:txBody>
          <a:bodyPr>
            <a:normAutofit/>
          </a:bodyPr>
          <a:lstStyle>
            <a:lvl1pPr marL="0" indent="0" algn="l">
              <a:buNone/>
              <a:defRPr sz="2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74849" y="3401832"/>
            <a:ext cx="4489334" cy="0"/>
          </a:xfrm>
          <a:prstGeom prst="line">
            <a:avLst/>
          </a:prstGeom>
          <a:ln w="28575">
            <a:solidFill>
              <a:srgbClr val="D380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902" y="5275218"/>
            <a:ext cx="1499746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90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509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550560" y="1489442"/>
            <a:ext cx="4415245" cy="47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1232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ext + 4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3"/>
          <p:cNvSpPr>
            <a:spLocks noGrp="1"/>
          </p:cNvSpPr>
          <p:nvPr>
            <p:ph sz="quarter" idx="18" hasCustomPrompt="1"/>
          </p:nvPr>
        </p:nvSpPr>
        <p:spPr>
          <a:xfrm>
            <a:off x="338667" y="1103315"/>
            <a:ext cx="11465211" cy="431800"/>
          </a:xfrm>
        </p:spPr>
        <p:txBody>
          <a:bodyPr anchor="t" anchorCtr="1">
            <a:noAutofit/>
          </a:bodyPr>
          <a:lstStyle>
            <a:lvl1pPr marL="0" indent="0">
              <a:buNone/>
              <a:defRPr sz="2700" b="1" i="0" baseline="0">
                <a:solidFill>
                  <a:srgbClr val="D85744"/>
                </a:solidFill>
                <a:latin typeface="Montserrat Light" panose="00000400000000000000" pitchFamily="2" charset="0"/>
              </a:defRPr>
            </a:lvl1pPr>
          </a:lstStyle>
          <a:p>
            <a:pPr lvl="0"/>
            <a:r>
              <a:rPr lang="en-GB" dirty="0"/>
              <a:t>Text</a:t>
            </a:r>
          </a:p>
        </p:txBody>
      </p:sp>
      <p:sp>
        <p:nvSpPr>
          <p:cNvPr id="4" name="Inhaltsplatzhalter 2"/>
          <p:cNvSpPr>
            <a:spLocks noGrp="1"/>
          </p:cNvSpPr>
          <p:nvPr>
            <p:ph idx="13" hasCustomPrompt="1"/>
          </p:nvPr>
        </p:nvSpPr>
        <p:spPr>
          <a:xfrm>
            <a:off x="335361" y="1845789"/>
            <a:ext cx="7558825" cy="2296007"/>
          </a:xfrm>
        </p:spPr>
        <p:txBody>
          <a:bodyPr>
            <a:noAutofit/>
          </a:bodyPr>
          <a:lstStyle>
            <a:lvl1pPr marL="180975" indent="-180975" algn="l" defTabSz="914400" rtl="0" eaLnBrk="1" latinLnBrk="0" hangingPunct="1">
              <a:spcBef>
                <a:spcPct val="20000"/>
              </a:spcBef>
              <a:buClr>
                <a:srgbClr val="2D5371"/>
              </a:buClr>
              <a:buFont typeface="Arial" panose="020B0604020202020204" pitchFamily="34" charset="0"/>
              <a:buChar char="•"/>
              <a:defRPr lang="en-GB" sz="2200" b="0" i="0" kern="1200" noProof="0" dirty="0" smtClean="0">
                <a:solidFill>
                  <a:srgbClr val="676767"/>
                </a:solidFill>
                <a:latin typeface="Akrobat"/>
                <a:ea typeface="+mn-ea"/>
                <a:cs typeface="Open Sans"/>
              </a:defRPr>
            </a:lvl1pPr>
            <a:lvl2pPr indent="-180975" algn="l" defTabSz="914400" rtl="0" eaLnBrk="1" latinLnBrk="0" hangingPunct="1">
              <a:spcBef>
                <a:spcPct val="20000"/>
              </a:spcBef>
              <a:buClr>
                <a:srgbClr val="E6A429"/>
              </a:buClr>
              <a:buFont typeface="Trebuchet MS" pitchFamily="34" charset="0"/>
              <a:buChar char="–"/>
              <a:defRPr lang="de-DE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180975" algn="l" defTabSz="914400" rtl="0" eaLnBrk="1" latinLnBrk="0" hangingPunct="1">
              <a:spcBef>
                <a:spcPct val="20000"/>
              </a:spcBef>
              <a:buClr>
                <a:srgbClr val="E6A429"/>
              </a:buClr>
              <a:buFont typeface="Trebuchet MS" pitchFamily="34" charset="0"/>
              <a:buChar char="–"/>
              <a:defRPr lang="de-DE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180975" algn="l" defTabSz="914400" rtl="0" eaLnBrk="1" latinLnBrk="0" hangingPunct="1">
              <a:spcBef>
                <a:spcPct val="20000"/>
              </a:spcBef>
              <a:buClr>
                <a:srgbClr val="E6A429"/>
              </a:buClr>
              <a:buFont typeface="Trebuchet MS" pitchFamily="34" charset="0"/>
              <a:buChar char="–"/>
              <a:defRPr lang="de-DE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180975" algn="l" defTabSz="914400" rtl="0" eaLnBrk="1" latinLnBrk="0" hangingPunct="1">
              <a:spcBef>
                <a:spcPct val="20000"/>
              </a:spcBef>
              <a:buClr>
                <a:srgbClr val="E6A429"/>
              </a:buClr>
              <a:defRPr lang="en-GB" sz="2000" kern="1200" dirty="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 noProof="0" dirty="0"/>
              <a:t>Click to insert text</a:t>
            </a:r>
          </a:p>
          <a:p>
            <a:pPr lvl="0"/>
            <a:endParaRPr lang="de-DE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9" hasCustomPrompt="1"/>
          </p:nvPr>
        </p:nvSpPr>
        <p:spPr>
          <a:xfrm>
            <a:off x="338667" y="4438769"/>
            <a:ext cx="3645827" cy="1872357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pic</a:t>
            </a:r>
            <a:endParaRPr lang="de-DE" dirty="0"/>
          </a:p>
          <a:p>
            <a:endParaRPr lang="en-GB" dirty="0"/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20" hasCustomPrompt="1"/>
          </p:nvPr>
        </p:nvSpPr>
        <p:spPr>
          <a:xfrm>
            <a:off x="4245052" y="4437113"/>
            <a:ext cx="3649133" cy="1872357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Click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to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insert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pic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endParaRPr lang="en-GB" dirty="0"/>
          </a:p>
        </p:txBody>
      </p:sp>
      <p:sp>
        <p:nvSpPr>
          <p:cNvPr id="8" name="Bildplatzhalter 5"/>
          <p:cNvSpPr>
            <a:spLocks noGrp="1"/>
          </p:cNvSpPr>
          <p:nvPr>
            <p:ph type="pic" sz="quarter" idx="21" hasCustomPrompt="1"/>
          </p:nvPr>
        </p:nvSpPr>
        <p:spPr>
          <a:xfrm>
            <a:off x="8154746" y="4437113"/>
            <a:ext cx="3649132" cy="1872357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Click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to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insert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pic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endParaRPr lang="en-GB" dirty="0"/>
          </a:p>
        </p:txBody>
      </p:sp>
      <p:sp>
        <p:nvSpPr>
          <p:cNvPr id="11" name="Bildplatzhalter 5"/>
          <p:cNvSpPr>
            <a:spLocks noGrp="1"/>
          </p:cNvSpPr>
          <p:nvPr>
            <p:ph type="pic" sz="quarter" idx="22" hasCustomPrompt="1"/>
          </p:nvPr>
        </p:nvSpPr>
        <p:spPr>
          <a:xfrm>
            <a:off x="8154746" y="1845789"/>
            <a:ext cx="3649132" cy="2296007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Click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to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insert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pic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endParaRPr lang="en-GB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38668" y="130699"/>
            <a:ext cx="7134577" cy="969962"/>
          </a:xfrm>
        </p:spPr>
        <p:txBody>
          <a:bodyPr>
            <a:normAutofit/>
          </a:bodyPr>
          <a:lstStyle>
            <a:lvl1pPr>
              <a:defRPr sz="3400">
                <a:latin typeface="Montserrat" panose="00000500000000000000" pitchFamily="2" charset="0"/>
              </a:defRPr>
            </a:lvl1pPr>
          </a:lstStyle>
          <a:p>
            <a:r>
              <a:rPr lang="en-GB" noProof="0" dirty="0"/>
              <a:t>MASTER TITLE</a:t>
            </a:r>
          </a:p>
        </p:txBody>
      </p:sp>
    </p:spTree>
    <p:extLst>
      <p:ext uri="{BB962C8B-B14F-4D97-AF65-F5344CB8AC3E}">
        <p14:creationId xmlns:p14="http://schemas.microsoft.com/office/powerpoint/2010/main" val="1660994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509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550560" y="1489442"/>
            <a:ext cx="4415245" cy="47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025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509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93806" y="3671368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61554" y="1119723"/>
            <a:ext cx="11277600" cy="213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524433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319885" y="1171585"/>
            <a:ext cx="2742427" cy="20190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115337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8919498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TextBox 2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75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95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0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Columns (text+picture)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088063" y="2360613"/>
            <a:ext cx="4937125" cy="37179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95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7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just one big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59636" y="188842"/>
            <a:ext cx="2315816" cy="2047461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/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pic</a:t>
            </a:r>
            <a:endParaRPr lang="de-DE" dirty="0"/>
          </a:p>
        </p:txBody>
      </p:sp>
      <p:sp>
        <p:nvSpPr>
          <p:cNvPr id="14" name="Bildplatzhalter 2">
            <a:extLst>
              <a:ext uri="{FF2B5EF4-FFF2-40B4-BE49-F238E27FC236}">
                <a16:creationId xmlns:a16="http://schemas.microsoft.com/office/drawing/2014/main" id="{FDB2789A-24F1-4ED0-A7AB-621EF75684D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9636" y="2405270"/>
            <a:ext cx="2315816" cy="2047461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/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pic</a:t>
            </a:r>
            <a:endParaRPr lang="de-DE" dirty="0"/>
          </a:p>
        </p:txBody>
      </p:sp>
      <p:sp>
        <p:nvSpPr>
          <p:cNvPr id="15" name="Bildplatzhalter 2">
            <a:extLst>
              <a:ext uri="{FF2B5EF4-FFF2-40B4-BE49-F238E27FC236}">
                <a16:creationId xmlns:a16="http://schemas.microsoft.com/office/drawing/2014/main" id="{5CD94DB7-BCD4-4CD9-B982-DD28E7EF1A8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9636" y="4634949"/>
            <a:ext cx="2315816" cy="2047461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/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pic</a:t>
            </a:r>
            <a:endParaRPr lang="de-DE" dirty="0"/>
          </a:p>
        </p:txBody>
      </p:sp>
      <p:sp>
        <p:nvSpPr>
          <p:cNvPr id="17" name="Bildplatzhalter 2">
            <a:extLst>
              <a:ext uri="{FF2B5EF4-FFF2-40B4-BE49-F238E27FC236}">
                <a16:creationId xmlns:a16="http://schemas.microsoft.com/office/drawing/2014/main" id="{479731D8-C3CA-47B6-B249-1EA531414445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2475949" y="188842"/>
            <a:ext cx="2315816" cy="2047461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/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pic</a:t>
            </a:r>
            <a:endParaRPr lang="de-DE" dirty="0"/>
          </a:p>
        </p:txBody>
      </p:sp>
      <p:sp>
        <p:nvSpPr>
          <p:cNvPr id="18" name="Bildplatzhalter 2">
            <a:extLst>
              <a:ext uri="{FF2B5EF4-FFF2-40B4-BE49-F238E27FC236}">
                <a16:creationId xmlns:a16="http://schemas.microsoft.com/office/drawing/2014/main" id="{36F19A6A-5C4A-4966-AD84-5C9C2FAD8369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2475949" y="2405270"/>
            <a:ext cx="2315816" cy="2047461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/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pic</a:t>
            </a:r>
            <a:endParaRPr lang="de-DE" dirty="0"/>
          </a:p>
        </p:txBody>
      </p:sp>
      <p:sp>
        <p:nvSpPr>
          <p:cNvPr id="19" name="Bildplatzhalter 2">
            <a:extLst>
              <a:ext uri="{FF2B5EF4-FFF2-40B4-BE49-F238E27FC236}">
                <a16:creationId xmlns:a16="http://schemas.microsoft.com/office/drawing/2014/main" id="{653DF29E-3FAF-41C0-A855-BD31C62F695E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2475949" y="4634949"/>
            <a:ext cx="2315816" cy="2047461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/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pic</a:t>
            </a:r>
            <a:endParaRPr lang="de-DE" dirty="0"/>
          </a:p>
        </p:txBody>
      </p:sp>
      <p:sp>
        <p:nvSpPr>
          <p:cNvPr id="20" name="Bildplatzhalter 2">
            <a:extLst>
              <a:ext uri="{FF2B5EF4-FFF2-40B4-BE49-F238E27FC236}">
                <a16:creationId xmlns:a16="http://schemas.microsoft.com/office/drawing/2014/main" id="{B200F001-66B2-49F9-926F-60879CA4BA78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4938092" y="188842"/>
            <a:ext cx="2315816" cy="2047461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/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pic</a:t>
            </a:r>
            <a:endParaRPr lang="de-DE" dirty="0"/>
          </a:p>
        </p:txBody>
      </p:sp>
      <p:sp>
        <p:nvSpPr>
          <p:cNvPr id="21" name="Bildplatzhalter 2">
            <a:extLst>
              <a:ext uri="{FF2B5EF4-FFF2-40B4-BE49-F238E27FC236}">
                <a16:creationId xmlns:a16="http://schemas.microsoft.com/office/drawing/2014/main" id="{9559D995-BC45-4A2A-ADC2-3F82711796BB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4938092" y="2405270"/>
            <a:ext cx="2315816" cy="2047461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/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pic</a:t>
            </a:r>
            <a:endParaRPr lang="de-DE" dirty="0"/>
          </a:p>
        </p:txBody>
      </p:sp>
      <p:sp>
        <p:nvSpPr>
          <p:cNvPr id="22" name="Bildplatzhalter 2">
            <a:extLst>
              <a:ext uri="{FF2B5EF4-FFF2-40B4-BE49-F238E27FC236}">
                <a16:creationId xmlns:a16="http://schemas.microsoft.com/office/drawing/2014/main" id="{1ABE8504-9B3F-470E-9E79-BC4FD5BE0BBD}"/>
              </a:ext>
            </a:extLst>
          </p:cNvPr>
          <p:cNvSpPr>
            <a:spLocks noGrp="1"/>
          </p:cNvSpPr>
          <p:nvPr>
            <p:ph type="pic" idx="21" hasCustomPrompt="1"/>
          </p:nvPr>
        </p:nvSpPr>
        <p:spPr>
          <a:xfrm>
            <a:off x="4938092" y="4634949"/>
            <a:ext cx="2315816" cy="2047461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/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pic</a:t>
            </a:r>
            <a:endParaRPr lang="de-DE" dirty="0"/>
          </a:p>
        </p:txBody>
      </p:sp>
      <p:sp>
        <p:nvSpPr>
          <p:cNvPr id="23" name="Bildplatzhalter 2">
            <a:extLst>
              <a:ext uri="{FF2B5EF4-FFF2-40B4-BE49-F238E27FC236}">
                <a16:creationId xmlns:a16="http://schemas.microsoft.com/office/drawing/2014/main" id="{01A71F8B-9123-49BA-9FA9-AAC761CFEF5B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7400235" y="188842"/>
            <a:ext cx="2315816" cy="2047461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/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pic</a:t>
            </a:r>
            <a:endParaRPr lang="de-DE" dirty="0"/>
          </a:p>
        </p:txBody>
      </p:sp>
      <p:sp>
        <p:nvSpPr>
          <p:cNvPr id="24" name="Bildplatzhalter 2">
            <a:extLst>
              <a:ext uri="{FF2B5EF4-FFF2-40B4-BE49-F238E27FC236}">
                <a16:creationId xmlns:a16="http://schemas.microsoft.com/office/drawing/2014/main" id="{C3DD992F-4EBE-4BA6-8B30-C233C1FF52C5}"/>
              </a:ext>
            </a:extLst>
          </p:cNvPr>
          <p:cNvSpPr>
            <a:spLocks noGrp="1"/>
          </p:cNvSpPr>
          <p:nvPr>
            <p:ph type="pic" idx="23" hasCustomPrompt="1"/>
          </p:nvPr>
        </p:nvSpPr>
        <p:spPr>
          <a:xfrm>
            <a:off x="7400235" y="2405270"/>
            <a:ext cx="2315816" cy="2047461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/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pic</a:t>
            </a:r>
            <a:endParaRPr lang="de-DE" dirty="0"/>
          </a:p>
        </p:txBody>
      </p:sp>
      <p:sp>
        <p:nvSpPr>
          <p:cNvPr id="25" name="Bildplatzhalter 2">
            <a:extLst>
              <a:ext uri="{FF2B5EF4-FFF2-40B4-BE49-F238E27FC236}">
                <a16:creationId xmlns:a16="http://schemas.microsoft.com/office/drawing/2014/main" id="{9FBB9A40-7BC0-4D6D-9D7B-8BEC01740FE9}"/>
              </a:ext>
            </a:extLst>
          </p:cNvPr>
          <p:cNvSpPr>
            <a:spLocks noGrp="1"/>
          </p:cNvSpPr>
          <p:nvPr>
            <p:ph type="pic" idx="24" hasCustomPrompt="1"/>
          </p:nvPr>
        </p:nvSpPr>
        <p:spPr>
          <a:xfrm>
            <a:off x="7400235" y="4634949"/>
            <a:ext cx="2315816" cy="2047461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/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pic</a:t>
            </a:r>
            <a:endParaRPr lang="de-DE" dirty="0"/>
          </a:p>
        </p:txBody>
      </p:sp>
      <p:sp>
        <p:nvSpPr>
          <p:cNvPr id="26" name="Bildplatzhalter 2">
            <a:extLst>
              <a:ext uri="{FF2B5EF4-FFF2-40B4-BE49-F238E27FC236}">
                <a16:creationId xmlns:a16="http://schemas.microsoft.com/office/drawing/2014/main" id="{6CF80294-5B84-4761-82CB-D7EBBD0946BB}"/>
              </a:ext>
            </a:extLst>
          </p:cNvPr>
          <p:cNvSpPr>
            <a:spLocks noGrp="1"/>
          </p:cNvSpPr>
          <p:nvPr>
            <p:ph type="pic" idx="25" hasCustomPrompt="1"/>
          </p:nvPr>
        </p:nvSpPr>
        <p:spPr>
          <a:xfrm>
            <a:off x="9816548" y="215347"/>
            <a:ext cx="2315816" cy="2047461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/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pic</a:t>
            </a:r>
            <a:endParaRPr lang="de-DE" dirty="0"/>
          </a:p>
        </p:txBody>
      </p:sp>
      <p:sp>
        <p:nvSpPr>
          <p:cNvPr id="27" name="Bildplatzhalter 2">
            <a:extLst>
              <a:ext uri="{FF2B5EF4-FFF2-40B4-BE49-F238E27FC236}">
                <a16:creationId xmlns:a16="http://schemas.microsoft.com/office/drawing/2014/main" id="{C1D597EC-4A36-4917-8A23-B16389E6257D}"/>
              </a:ext>
            </a:extLst>
          </p:cNvPr>
          <p:cNvSpPr>
            <a:spLocks noGrp="1"/>
          </p:cNvSpPr>
          <p:nvPr>
            <p:ph type="pic" idx="26" hasCustomPrompt="1"/>
          </p:nvPr>
        </p:nvSpPr>
        <p:spPr>
          <a:xfrm>
            <a:off x="9816548" y="2405269"/>
            <a:ext cx="2315816" cy="2047461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/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pic</a:t>
            </a:r>
            <a:endParaRPr lang="de-DE" dirty="0"/>
          </a:p>
        </p:txBody>
      </p:sp>
      <p:sp>
        <p:nvSpPr>
          <p:cNvPr id="28" name="Bildplatzhalter 2">
            <a:extLst>
              <a:ext uri="{FF2B5EF4-FFF2-40B4-BE49-F238E27FC236}">
                <a16:creationId xmlns:a16="http://schemas.microsoft.com/office/drawing/2014/main" id="{A4881503-99C3-43F9-98A7-F3868107D517}"/>
              </a:ext>
            </a:extLst>
          </p:cNvPr>
          <p:cNvSpPr>
            <a:spLocks noGrp="1"/>
          </p:cNvSpPr>
          <p:nvPr>
            <p:ph type="pic" idx="27" hasCustomPrompt="1"/>
          </p:nvPr>
        </p:nvSpPr>
        <p:spPr>
          <a:xfrm>
            <a:off x="9816548" y="4638262"/>
            <a:ext cx="2315816" cy="2047461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/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pic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004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ext + 4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3"/>
          <p:cNvSpPr>
            <a:spLocks noGrp="1"/>
          </p:cNvSpPr>
          <p:nvPr>
            <p:ph sz="quarter" idx="18" hasCustomPrompt="1"/>
          </p:nvPr>
        </p:nvSpPr>
        <p:spPr>
          <a:xfrm>
            <a:off x="338667" y="1103315"/>
            <a:ext cx="11465211" cy="431800"/>
          </a:xfrm>
        </p:spPr>
        <p:txBody>
          <a:bodyPr anchor="t" anchorCtr="1">
            <a:noAutofit/>
          </a:bodyPr>
          <a:lstStyle>
            <a:lvl1pPr marL="0" indent="0">
              <a:buNone/>
              <a:defRPr sz="2700" b="1" i="0" baseline="0">
                <a:solidFill>
                  <a:srgbClr val="D85744"/>
                </a:solidFill>
                <a:latin typeface="Montserrat Light" panose="00000400000000000000" pitchFamily="2" charset="0"/>
              </a:defRPr>
            </a:lvl1pPr>
          </a:lstStyle>
          <a:p>
            <a:pPr lvl="0"/>
            <a:r>
              <a:rPr lang="en-GB" dirty="0"/>
              <a:t>Text</a:t>
            </a:r>
          </a:p>
        </p:txBody>
      </p:sp>
      <p:sp>
        <p:nvSpPr>
          <p:cNvPr id="4" name="Inhaltsplatzhalter 2"/>
          <p:cNvSpPr>
            <a:spLocks noGrp="1"/>
          </p:cNvSpPr>
          <p:nvPr>
            <p:ph idx="13" hasCustomPrompt="1"/>
          </p:nvPr>
        </p:nvSpPr>
        <p:spPr>
          <a:xfrm>
            <a:off x="335361" y="1845789"/>
            <a:ext cx="7558825" cy="2296007"/>
          </a:xfrm>
        </p:spPr>
        <p:txBody>
          <a:bodyPr>
            <a:noAutofit/>
          </a:bodyPr>
          <a:lstStyle>
            <a:lvl1pPr marL="180975" indent="-180975" algn="l" defTabSz="914400" rtl="0" eaLnBrk="1" latinLnBrk="0" hangingPunct="1">
              <a:spcBef>
                <a:spcPct val="20000"/>
              </a:spcBef>
              <a:buClr>
                <a:srgbClr val="2D5371"/>
              </a:buClr>
              <a:buFont typeface="Arial" panose="020B0604020202020204" pitchFamily="34" charset="0"/>
              <a:buChar char="•"/>
              <a:defRPr lang="en-GB" sz="2200" b="0" i="0" kern="1200" noProof="0" dirty="0" smtClean="0">
                <a:solidFill>
                  <a:srgbClr val="676767"/>
                </a:solidFill>
                <a:latin typeface="Akrobat"/>
                <a:ea typeface="+mn-ea"/>
                <a:cs typeface="Open Sans"/>
              </a:defRPr>
            </a:lvl1pPr>
            <a:lvl2pPr indent="-180975" algn="l" defTabSz="914400" rtl="0" eaLnBrk="1" latinLnBrk="0" hangingPunct="1">
              <a:spcBef>
                <a:spcPct val="20000"/>
              </a:spcBef>
              <a:buClr>
                <a:srgbClr val="E6A429"/>
              </a:buClr>
              <a:buFont typeface="Trebuchet MS" pitchFamily="34" charset="0"/>
              <a:buChar char="–"/>
              <a:defRPr lang="de-DE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180975" algn="l" defTabSz="914400" rtl="0" eaLnBrk="1" latinLnBrk="0" hangingPunct="1">
              <a:spcBef>
                <a:spcPct val="20000"/>
              </a:spcBef>
              <a:buClr>
                <a:srgbClr val="E6A429"/>
              </a:buClr>
              <a:buFont typeface="Trebuchet MS" pitchFamily="34" charset="0"/>
              <a:buChar char="–"/>
              <a:defRPr lang="de-DE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180975" algn="l" defTabSz="914400" rtl="0" eaLnBrk="1" latinLnBrk="0" hangingPunct="1">
              <a:spcBef>
                <a:spcPct val="20000"/>
              </a:spcBef>
              <a:buClr>
                <a:srgbClr val="E6A429"/>
              </a:buClr>
              <a:buFont typeface="Trebuchet MS" pitchFamily="34" charset="0"/>
              <a:buChar char="–"/>
              <a:defRPr lang="de-DE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180975" algn="l" defTabSz="914400" rtl="0" eaLnBrk="1" latinLnBrk="0" hangingPunct="1">
              <a:spcBef>
                <a:spcPct val="20000"/>
              </a:spcBef>
              <a:buClr>
                <a:srgbClr val="E6A429"/>
              </a:buClr>
              <a:defRPr lang="en-GB" sz="2000" kern="1200" dirty="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 noProof="0" dirty="0"/>
              <a:t>Click to insert text</a:t>
            </a:r>
          </a:p>
          <a:p>
            <a:pPr lvl="0"/>
            <a:endParaRPr lang="de-DE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9" hasCustomPrompt="1"/>
          </p:nvPr>
        </p:nvSpPr>
        <p:spPr>
          <a:xfrm>
            <a:off x="338667" y="4438769"/>
            <a:ext cx="3645827" cy="1872357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pic</a:t>
            </a:r>
            <a:endParaRPr lang="de-DE" dirty="0"/>
          </a:p>
          <a:p>
            <a:endParaRPr lang="en-GB" dirty="0"/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20" hasCustomPrompt="1"/>
          </p:nvPr>
        </p:nvSpPr>
        <p:spPr>
          <a:xfrm>
            <a:off x="4245052" y="4437113"/>
            <a:ext cx="3649133" cy="1872357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Click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to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insert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pic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endParaRPr lang="en-GB" dirty="0"/>
          </a:p>
        </p:txBody>
      </p:sp>
      <p:sp>
        <p:nvSpPr>
          <p:cNvPr id="8" name="Bildplatzhalter 5"/>
          <p:cNvSpPr>
            <a:spLocks noGrp="1"/>
          </p:cNvSpPr>
          <p:nvPr>
            <p:ph type="pic" sz="quarter" idx="21" hasCustomPrompt="1"/>
          </p:nvPr>
        </p:nvSpPr>
        <p:spPr>
          <a:xfrm>
            <a:off x="8154746" y="4437113"/>
            <a:ext cx="3649132" cy="1872357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Click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to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insert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pic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endParaRPr lang="en-GB" dirty="0"/>
          </a:p>
        </p:txBody>
      </p:sp>
      <p:sp>
        <p:nvSpPr>
          <p:cNvPr id="11" name="Bildplatzhalter 5"/>
          <p:cNvSpPr>
            <a:spLocks noGrp="1"/>
          </p:cNvSpPr>
          <p:nvPr>
            <p:ph type="pic" sz="quarter" idx="22" hasCustomPrompt="1"/>
          </p:nvPr>
        </p:nvSpPr>
        <p:spPr>
          <a:xfrm>
            <a:off x="8154746" y="1845789"/>
            <a:ext cx="3649132" cy="2296007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Click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to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insert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pic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endParaRPr lang="en-GB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38668" y="130699"/>
            <a:ext cx="7134577" cy="969962"/>
          </a:xfrm>
        </p:spPr>
        <p:txBody>
          <a:bodyPr>
            <a:normAutofit/>
          </a:bodyPr>
          <a:lstStyle>
            <a:lvl1pPr>
              <a:defRPr sz="3400">
                <a:latin typeface="Montserrat" panose="00000500000000000000" pitchFamily="2" charset="0"/>
              </a:defRPr>
            </a:lvl1pPr>
          </a:lstStyle>
          <a:p>
            <a:r>
              <a:rPr lang="en-GB" noProof="0" dirty="0"/>
              <a:t>MASTER TITLE</a:t>
            </a:r>
          </a:p>
        </p:txBody>
      </p:sp>
    </p:spTree>
    <p:extLst>
      <p:ext uri="{BB962C8B-B14F-4D97-AF65-F5344CB8AC3E}">
        <p14:creationId xmlns:p14="http://schemas.microsoft.com/office/powerpoint/2010/main" val="1728667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3 pics + text/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1" hasCustomPrompt="1"/>
          </p:nvPr>
        </p:nvSpPr>
        <p:spPr>
          <a:xfrm>
            <a:off x="338668" y="1268760"/>
            <a:ext cx="2924541" cy="144016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342900" marR="0" lvl="0" indent="-34290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tabLst/>
              <a:defRPr/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pic</a:t>
            </a:r>
            <a:endParaRPr lang="de-DE" dirty="0"/>
          </a:p>
          <a:p>
            <a:endParaRPr lang="en-US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2" hasCustomPrompt="1"/>
          </p:nvPr>
        </p:nvSpPr>
        <p:spPr>
          <a:xfrm>
            <a:off x="338668" y="2996952"/>
            <a:ext cx="2924541" cy="144016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 sz="1600"/>
            </a:lvl1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/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pic</a:t>
            </a:r>
            <a:endParaRPr lang="de-DE" dirty="0"/>
          </a:p>
          <a:p>
            <a:endParaRPr lang="en-US" dirty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3" hasCustomPrompt="1"/>
          </p:nvPr>
        </p:nvSpPr>
        <p:spPr>
          <a:xfrm>
            <a:off x="338668" y="4797152"/>
            <a:ext cx="2924541" cy="144016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 sz="1600"/>
            </a:lvl1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/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pic</a:t>
            </a:r>
            <a:endParaRPr lang="de-DE" dirty="0"/>
          </a:p>
          <a:p>
            <a:endParaRPr lang="en-US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1" hasCustomPrompt="1"/>
          </p:nvPr>
        </p:nvSpPr>
        <p:spPr>
          <a:xfrm>
            <a:off x="3600450" y="1268413"/>
            <a:ext cx="8163460" cy="1440000"/>
          </a:xfrm>
        </p:spPr>
        <p:txBody>
          <a:bodyPr>
            <a:normAutofit/>
          </a:bodyPr>
          <a:lstStyle>
            <a:lvl1pPr>
              <a:buClr>
                <a:srgbClr val="2D5371"/>
              </a:buClr>
              <a:defRPr sz="1700">
                <a:solidFill>
                  <a:srgbClr val="2D5371"/>
                </a:solidFill>
                <a:latin typeface="Akrobat"/>
              </a:defRPr>
            </a:lvl1pPr>
          </a:lstStyle>
          <a:p>
            <a:pPr lvl="0"/>
            <a:r>
              <a:rPr lang="en-GB" noProof="0" dirty="0"/>
              <a:t>Click to insert format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600450" y="2997200"/>
            <a:ext cx="8162572" cy="1439863"/>
          </a:xfrm>
        </p:spPr>
        <p:txBody>
          <a:bodyPr>
            <a:normAutofit/>
          </a:bodyPr>
          <a:lstStyle>
            <a:lvl1pPr>
              <a:buClr>
                <a:srgbClr val="2D5371"/>
              </a:buClr>
              <a:defRPr sz="1700">
                <a:solidFill>
                  <a:srgbClr val="2D5371"/>
                </a:solidFill>
                <a:latin typeface="Akrobat"/>
              </a:defRPr>
            </a:lvl1pPr>
          </a:lstStyle>
          <a:p>
            <a:pPr lvl="0"/>
            <a:r>
              <a:rPr lang="en-GB" noProof="0" dirty="0"/>
              <a:t>Click to insert format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38668" y="130699"/>
            <a:ext cx="7134577" cy="969962"/>
          </a:xfrm>
        </p:spPr>
        <p:txBody>
          <a:bodyPr>
            <a:normAutofit/>
          </a:bodyPr>
          <a:lstStyle>
            <a:lvl1pPr>
              <a:defRPr sz="3400">
                <a:solidFill>
                  <a:srgbClr val="2D537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GB" noProof="0" dirty="0"/>
              <a:t>MASTER TITLE</a:t>
            </a:r>
          </a:p>
        </p:txBody>
      </p:sp>
      <p:sp>
        <p:nvSpPr>
          <p:cNvPr id="12" name="Textplatzhalter 17">
            <a:extLst>
              <a:ext uri="{FF2B5EF4-FFF2-40B4-BE49-F238E27FC236}">
                <a16:creationId xmlns:a16="http://schemas.microsoft.com/office/drawing/2014/main" id="{B4ABB1FB-24C3-EF2C-A0EE-FAB0B924627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00450" y="4797449"/>
            <a:ext cx="8162572" cy="1439863"/>
          </a:xfrm>
        </p:spPr>
        <p:txBody>
          <a:bodyPr>
            <a:normAutofit/>
          </a:bodyPr>
          <a:lstStyle>
            <a:lvl1pPr>
              <a:buClr>
                <a:srgbClr val="2D5371"/>
              </a:buClr>
              <a:defRPr sz="1700">
                <a:solidFill>
                  <a:srgbClr val="2D5371"/>
                </a:solidFill>
                <a:latin typeface="Akrobat"/>
              </a:defRPr>
            </a:lvl1pPr>
          </a:lstStyle>
          <a:p>
            <a:pPr lvl="0"/>
            <a:r>
              <a:rPr lang="en-GB" noProof="0" dirty="0"/>
              <a:t>Click to insert format</a:t>
            </a:r>
          </a:p>
        </p:txBody>
      </p:sp>
    </p:spTree>
    <p:extLst>
      <p:ext uri="{BB962C8B-B14F-4D97-AF65-F5344CB8AC3E}">
        <p14:creationId xmlns:p14="http://schemas.microsoft.com/office/powerpoint/2010/main" val="1821793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35" y="0"/>
            <a:ext cx="7297783" cy="6858000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97784" y="0"/>
            <a:ext cx="489421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849" y="2094186"/>
            <a:ext cx="4415245" cy="130764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849" y="3497536"/>
            <a:ext cx="4415245" cy="1655762"/>
          </a:xfrm>
        </p:spPr>
        <p:txBody>
          <a:bodyPr>
            <a:normAutofit/>
          </a:bodyPr>
          <a:lstStyle>
            <a:lvl1pPr marL="0" indent="0" algn="l">
              <a:buNone/>
              <a:defRPr sz="2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74849" y="3401832"/>
            <a:ext cx="4489334" cy="0"/>
          </a:xfrm>
          <a:prstGeom prst="line">
            <a:avLst/>
          </a:prstGeom>
          <a:ln w="28575">
            <a:solidFill>
              <a:srgbClr val="1393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707" y="5275218"/>
            <a:ext cx="1498941" cy="17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69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97784" y="0"/>
            <a:ext cx="489421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849" y="2094186"/>
            <a:ext cx="4415245" cy="130764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849" y="3497536"/>
            <a:ext cx="4415245" cy="1655762"/>
          </a:xfrm>
        </p:spPr>
        <p:txBody>
          <a:bodyPr>
            <a:normAutofit/>
          </a:bodyPr>
          <a:lstStyle>
            <a:lvl1pPr marL="0" indent="0" algn="l">
              <a:buNone/>
              <a:defRPr sz="2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74849" y="3401832"/>
            <a:ext cx="4489334" cy="0"/>
          </a:xfrm>
          <a:prstGeom prst="line">
            <a:avLst/>
          </a:prstGeom>
          <a:ln w="28575">
            <a:solidFill>
              <a:srgbClr val="1393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324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509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128704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  <a:p>
            <a:pPr lvl="0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45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  <a:p>
            <a:pPr lvl="0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46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2304005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2786881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1393AB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0413" cy="195103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3426202"/>
            <a:ext cx="9960686" cy="2800427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245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8748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75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Subtitle 2"/>
          <p:cNvSpPr txBox="1">
            <a:spLocks/>
          </p:cNvSpPr>
          <p:nvPr userDrawn="1"/>
        </p:nvSpPr>
        <p:spPr>
          <a:xfrm>
            <a:off x="550560" y="1489442"/>
            <a:ext cx="4415245" cy="47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SUBTITLE GOES HERE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088063" y="2360613"/>
            <a:ext cx="4937125" cy="37179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46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983223" y="0"/>
            <a:ext cx="720877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567978" y="1872481"/>
            <a:ext cx="4082400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1393AB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567977" y="2517019"/>
            <a:ext cx="3969189" cy="3466568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570346" y="1424441"/>
            <a:ext cx="4080032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57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298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88274" y="5312229"/>
            <a:ext cx="10371909" cy="661851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96938" y="714375"/>
            <a:ext cx="10398125" cy="447516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92776" y="5390605"/>
            <a:ext cx="9884229" cy="513307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chemeClr val="bg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701" y="4611720"/>
            <a:ext cx="1384615" cy="201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67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550560" y="1489442"/>
            <a:ext cx="4415245" cy="47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SUBTITLE GOES HERE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459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550560" y="1489442"/>
            <a:ext cx="4415245" cy="47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401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93806" y="3671368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61554" y="1119723"/>
            <a:ext cx="11277600" cy="213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524433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319885" y="1171585"/>
            <a:ext cx="2742427" cy="20190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115337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8919498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13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509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3185417" cy="1199381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3"/>
              </a:buBlip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8053501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ple Pictures &amp;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93806" y="3671368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61554" y="1119723"/>
            <a:ext cx="11277600" cy="213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524433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319885" y="1171585"/>
            <a:ext cx="2742427" cy="20190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115337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8919498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0165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35" y="0"/>
            <a:ext cx="7297783" cy="6858000"/>
          </a:xfrm>
          <a:prstGeom prst="rect">
            <a:avLst/>
          </a:prstGeom>
          <a:solidFill>
            <a:srgbClr val="139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97784" y="0"/>
            <a:ext cx="489421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849" y="2094186"/>
            <a:ext cx="4415245" cy="130764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849" y="3497536"/>
            <a:ext cx="4415245" cy="1655762"/>
          </a:xfrm>
        </p:spPr>
        <p:txBody>
          <a:bodyPr>
            <a:normAutofit/>
          </a:bodyPr>
          <a:lstStyle>
            <a:lvl1pPr marL="0" indent="0" algn="l">
              <a:buNone/>
              <a:defRPr sz="2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74849" y="3401832"/>
            <a:ext cx="448933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004" y="5271923"/>
            <a:ext cx="1511644" cy="17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810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39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508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64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39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508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174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2304005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2786881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509067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0413" cy="195103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3426202"/>
            <a:ext cx="9960686" cy="2800427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508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846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39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8748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508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909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39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Subtitle 2"/>
          <p:cNvSpPr txBox="1">
            <a:spLocks/>
          </p:cNvSpPr>
          <p:nvPr userDrawn="1"/>
        </p:nvSpPr>
        <p:spPr>
          <a:xfrm>
            <a:off x="550560" y="1489442"/>
            <a:ext cx="4415245" cy="47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SUBTITLE GOES HERE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088063" y="2360613"/>
            <a:ext cx="4937125" cy="37179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508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89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983223" y="0"/>
            <a:ext cx="720877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567978" y="1872481"/>
            <a:ext cx="4082400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509067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567977" y="2517019"/>
            <a:ext cx="3969189" cy="3466568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570346" y="1424441"/>
            <a:ext cx="4080032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57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46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88274" y="5312229"/>
            <a:ext cx="10371909" cy="661851"/>
          </a:xfrm>
          <a:prstGeom prst="rect">
            <a:avLst/>
          </a:prstGeom>
          <a:solidFill>
            <a:srgbClr val="139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96938" y="714375"/>
            <a:ext cx="10398125" cy="447516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92776" y="5390605"/>
            <a:ext cx="9884229" cy="513307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chemeClr val="bg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701" y="4611720"/>
            <a:ext cx="1384615" cy="201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663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39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550560" y="1489442"/>
            <a:ext cx="4415245" cy="47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SUBTITLE GOES HERE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508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81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2304005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2786881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D3802D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0413" cy="195103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3426202"/>
            <a:ext cx="9960686" cy="2800427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003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39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550560" y="1489442"/>
            <a:ext cx="4415245" cy="47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508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18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39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93806" y="3671368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61554" y="1119723"/>
            <a:ext cx="11277600" cy="213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524433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319885" y="1171585"/>
            <a:ext cx="2742427" cy="20190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115337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8919498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508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163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35" y="0"/>
            <a:ext cx="7297783" cy="6858000"/>
          </a:xfrm>
          <a:prstGeom prst="rect">
            <a:avLst/>
          </a:prstGeom>
          <a:solidFill>
            <a:srgbClr val="E5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97784" y="0"/>
            <a:ext cx="489421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849" y="2094186"/>
            <a:ext cx="4415245" cy="130764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849" y="3497536"/>
            <a:ext cx="4415245" cy="1655762"/>
          </a:xfrm>
        </p:spPr>
        <p:txBody>
          <a:bodyPr>
            <a:normAutofit/>
          </a:bodyPr>
          <a:lstStyle>
            <a:lvl1pPr marL="0" indent="0" algn="l">
              <a:buNone/>
              <a:defRPr sz="2900">
                <a:solidFill>
                  <a:srgbClr val="2D537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74849" y="3401832"/>
            <a:ext cx="4489334" cy="0"/>
          </a:xfrm>
          <a:prstGeom prst="line">
            <a:avLst/>
          </a:prstGeom>
          <a:ln w="28575">
            <a:solidFill>
              <a:srgbClr val="0C6C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970" y="5275218"/>
            <a:ext cx="1499746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96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E5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2D537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0203565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E5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2D537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3"/>
              </a:buBlip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6369389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2304005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2786881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0C6C80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0413" cy="195103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3426202"/>
            <a:ext cx="9960686" cy="2800427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0169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E5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2D537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8748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9371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088063" y="2360613"/>
            <a:ext cx="4937125" cy="3717925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E5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2D537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1267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983223" y="0"/>
            <a:ext cx="720877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567978" y="1872481"/>
            <a:ext cx="4082400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0C6C80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57" y="5754528"/>
            <a:ext cx="890093" cy="1103472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567977" y="2517019"/>
            <a:ext cx="3969189" cy="3466568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570346" y="1424441"/>
            <a:ext cx="4080032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4731769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88274" y="5312229"/>
            <a:ext cx="10371909" cy="661851"/>
          </a:xfrm>
          <a:prstGeom prst="rect">
            <a:avLst/>
          </a:prstGeom>
          <a:solidFill>
            <a:srgbClr val="E5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96938" y="714375"/>
            <a:ext cx="10398125" cy="447516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92776" y="5390605"/>
            <a:ext cx="9884229" cy="513307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404" y="4611720"/>
            <a:ext cx="1383912" cy="2011854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951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509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8748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5731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E5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2D537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035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E5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2D537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4055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E5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93806" y="3671368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61554" y="1119723"/>
            <a:ext cx="11277600" cy="213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524433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319885" y="1171585"/>
            <a:ext cx="2742427" cy="20190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115337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8919498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4948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35" y="0"/>
            <a:ext cx="7297783" cy="6858000"/>
          </a:xfrm>
          <a:prstGeom prst="rect">
            <a:avLst/>
          </a:prstGeom>
          <a:solidFill>
            <a:srgbClr val="1D2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97784" y="0"/>
            <a:ext cx="489421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849" y="2094186"/>
            <a:ext cx="4415245" cy="130764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849" y="3497536"/>
            <a:ext cx="4415245" cy="1655762"/>
          </a:xfrm>
        </p:spPr>
        <p:txBody>
          <a:bodyPr>
            <a:normAutofit/>
          </a:bodyPr>
          <a:lstStyle>
            <a:lvl1pPr marL="0" indent="0" algn="l">
              <a:buNone/>
              <a:defRPr sz="2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74849" y="3401832"/>
            <a:ext cx="4489334" cy="0"/>
          </a:xfrm>
          <a:prstGeom prst="line">
            <a:avLst/>
          </a:prstGeom>
          <a:ln w="28575">
            <a:solidFill>
              <a:srgbClr val="E5D0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067" y="5275218"/>
            <a:ext cx="1493649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686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D2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2813656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D2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3"/>
              </a:buBlip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0035347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2304005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2786881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E5D022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0413" cy="195103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3426202"/>
            <a:ext cx="9960686" cy="2800427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0188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D2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8748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5294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088063" y="2360613"/>
            <a:ext cx="4937125" cy="3717925"/>
          </a:xfrm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D2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3443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983223" y="0"/>
            <a:ext cx="720877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567978" y="1872481"/>
            <a:ext cx="4082400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E5D022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57" y="5754528"/>
            <a:ext cx="890093" cy="1103472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567977" y="2517019"/>
            <a:ext cx="3969189" cy="3466568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570346" y="1424441"/>
            <a:ext cx="4080032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958242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509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 userDrawn="1"/>
        </p:nvSpPr>
        <p:spPr>
          <a:xfrm>
            <a:off x="550560" y="2172174"/>
            <a:ext cx="5268684" cy="3410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rgbClr val="D3802D"/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rgbClr val="2D5371"/>
                </a:solidFill>
                <a:latin typeface="Akrobat" panose="00000600000000000000" pitchFamily="50" charset="0"/>
              </a:rPr>
              <a:t>Text goes here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8748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8277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88274" y="5312229"/>
            <a:ext cx="10371909" cy="661851"/>
          </a:xfrm>
          <a:prstGeom prst="rect">
            <a:avLst/>
          </a:prstGeom>
          <a:solidFill>
            <a:srgbClr val="1D2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96938" y="714375"/>
            <a:ext cx="10398125" cy="447516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92776" y="5390605"/>
            <a:ext cx="9884229" cy="513307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chemeClr val="bg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501" y="4611720"/>
            <a:ext cx="1377815" cy="2011854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1412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D2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2742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D2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1802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1D2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93806" y="3671368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61554" y="1119723"/>
            <a:ext cx="11277600" cy="213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524433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319885" y="1171585"/>
            <a:ext cx="2742427" cy="20190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115337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8919498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4069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35" y="0"/>
            <a:ext cx="7297783" cy="6858000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97784" y="0"/>
            <a:ext cx="489421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849" y="2094186"/>
            <a:ext cx="4415245" cy="130764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849" y="3497536"/>
            <a:ext cx="4415245" cy="1655762"/>
          </a:xfrm>
        </p:spPr>
        <p:txBody>
          <a:bodyPr>
            <a:normAutofit/>
          </a:bodyPr>
          <a:lstStyle>
            <a:lvl1pPr marL="0" indent="0" algn="l">
              <a:buNone/>
              <a:defRPr sz="2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74849" y="3401832"/>
            <a:ext cx="4489334" cy="0"/>
          </a:xfrm>
          <a:prstGeom prst="line">
            <a:avLst/>
          </a:prstGeom>
          <a:ln w="28575">
            <a:solidFill>
              <a:srgbClr val="1D2B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970" y="5275218"/>
            <a:ext cx="1499746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726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9" y="5754528"/>
            <a:ext cx="890093" cy="110347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1991081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9" y="5754528"/>
            <a:ext cx="890093" cy="110347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3"/>
              </a:buBlip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4445364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2304005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2786881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1D2B55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0413" cy="195103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3426202"/>
            <a:ext cx="9960686" cy="2800427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9" y="5754528"/>
            <a:ext cx="890093" cy="1103472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2550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8748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9" y="5754528"/>
            <a:ext cx="890093" cy="110347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4428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088063" y="2360613"/>
            <a:ext cx="4937125" cy="37179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9" y="5754528"/>
            <a:ext cx="890093" cy="110347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302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890093" cy="1103472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509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Subtitle 2"/>
          <p:cNvSpPr txBox="1">
            <a:spLocks/>
          </p:cNvSpPr>
          <p:nvPr userDrawn="1"/>
        </p:nvSpPr>
        <p:spPr>
          <a:xfrm>
            <a:off x="550560" y="1489442"/>
            <a:ext cx="4415245" cy="47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088063" y="2360613"/>
            <a:ext cx="4937125" cy="3717925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TextBox 24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6736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983223" y="0"/>
            <a:ext cx="720877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567978" y="1872481"/>
            <a:ext cx="4082400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1D2B55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130" y="5754528"/>
            <a:ext cx="890093" cy="1103472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567977" y="2517019"/>
            <a:ext cx="3969189" cy="3466568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570346" y="1424441"/>
            <a:ext cx="4080032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794154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88274" y="5312229"/>
            <a:ext cx="10371909" cy="661851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96938" y="714375"/>
            <a:ext cx="10398125" cy="447516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92776" y="5390605"/>
            <a:ext cx="9884229" cy="513307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chemeClr val="bg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500" y="4611720"/>
            <a:ext cx="1377815" cy="2011854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6743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9" y="5754528"/>
            <a:ext cx="890093" cy="1103472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115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9" y="5754528"/>
            <a:ext cx="890093" cy="1103472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0523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380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93806" y="3671368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61554" y="1119723"/>
            <a:ext cx="11277600" cy="213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524433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319885" y="1171585"/>
            <a:ext cx="2742427" cy="20190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115337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8919498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29" y="5754528"/>
            <a:ext cx="890093" cy="110347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9862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35" y="0"/>
            <a:ext cx="7297783" cy="6858000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97784" y="0"/>
            <a:ext cx="489421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849" y="2094186"/>
            <a:ext cx="4415245" cy="130764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849" y="3497536"/>
            <a:ext cx="4415245" cy="1655762"/>
          </a:xfrm>
        </p:spPr>
        <p:txBody>
          <a:bodyPr>
            <a:normAutofit/>
          </a:bodyPr>
          <a:lstStyle>
            <a:lvl1pPr marL="0" indent="0" algn="l">
              <a:buNone/>
              <a:defRPr sz="2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74849" y="3401832"/>
            <a:ext cx="4489334" cy="0"/>
          </a:xfrm>
          <a:prstGeom prst="line">
            <a:avLst/>
          </a:prstGeom>
          <a:ln w="28575">
            <a:solidFill>
              <a:srgbClr val="D857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1" y="5275218"/>
            <a:ext cx="1498941" cy="17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931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95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865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95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277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2304005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2786881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D85744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0413" cy="195103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3426202"/>
            <a:ext cx="9960686" cy="2800427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95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091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8748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95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9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983223" y="0"/>
            <a:ext cx="720877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567978" y="1872481"/>
            <a:ext cx="4082400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D3802D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567977" y="2517019"/>
            <a:ext cx="3969189" cy="3466568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57" y="5754528"/>
            <a:ext cx="890093" cy="1103472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70346" y="1424441"/>
            <a:ext cx="4080032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0930576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088063" y="2360613"/>
            <a:ext cx="4937125" cy="37179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95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09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983223" y="0"/>
            <a:ext cx="720877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567978" y="1872481"/>
            <a:ext cx="4082400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D85744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567977" y="2517019"/>
            <a:ext cx="3969189" cy="3466568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570346" y="1424441"/>
            <a:ext cx="4080032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307" y="5754528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311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88274" y="5312229"/>
            <a:ext cx="10371909" cy="661851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96938" y="714375"/>
            <a:ext cx="10398125" cy="447516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92776" y="5390605"/>
            <a:ext cx="9884229" cy="513307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chemeClr val="bg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700" y="4611720"/>
            <a:ext cx="1384615" cy="201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632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95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313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95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492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0C6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93806" y="3671368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61554" y="1119723"/>
            <a:ext cx="11277600" cy="213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524433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319885" y="1171585"/>
            <a:ext cx="2742427" cy="20190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115337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8919498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95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120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35" y="0"/>
            <a:ext cx="7297783" cy="6858000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97784" y="0"/>
            <a:ext cx="489421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849" y="2094186"/>
            <a:ext cx="4415245" cy="130764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849" y="3497536"/>
            <a:ext cx="4415245" cy="1655762"/>
          </a:xfrm>
        </p:spPr>
        <p:txBody>
          <a:bodyPr>
            <a:normAutofit/>
          </a:bodyPr>
          <a:lstStyle>
            <a:lvl1pPr marL="0" indent="0" algn="l">
              <a:buNone/>
              <a:defRPr sz="2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74849" y="3401832"/>
            <a:ext cx="4489334" cy="0"/>
          </a:xfrm>
          <a:prstGeom prst="line">
            <a:avLst/>
          </a:prstGeom>
          <a:ln w="28575">
            <a:solidFill>
              <a:srgbClr val="1393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707" y="5275218"/>
            <a:ext cx="1498941" cy="17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743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97784" y="0"/>
            <a:ext cx="489421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849" y="2094186"/>
            <a:ext cx="4415245" cy="130764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849" y="3497536"/>
            <a:ext cx="4415245" cy="1655762"/>
          </a:xfrm>
        </p:spPr>
        <p:txBody>
          <a:bodyPr>
            <a:normAutofit/>
          </a:bodyPr>
          <a:lstStyle>
            <a:lvl1pPr marL="0" indent="0" algn="l">
              <a:buNone/>
              <a:defRPr sz="29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74849" y="3401832"/>
            <a:ext cx="4489334" cy="0"/>
          </a:xfrm>
          <a:prstGeom prst="line">
            <a:avLst/>
          </a:prstGeom>
          <a:ln w="28575">
            <a:solidFill>
              <a:srgbClr val="1393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22658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  <a:p>
            <a:pPr lvl="0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819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318882"/>
            <a:ext cx="10457074" cy="3811952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  <a:p>
            <a:pPr lvl="0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62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88274" y="5312229"/>
            <a:ext cx="10371909" cy="661851"/>
          </a:xfrm>
          <a:prstGeom prst="rect">
            <a:avLst/>
          </a:prstGeom>
          <a:solidFill>
            <a:srgbClr val="509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404" y="4611720"/>
            <a:ext cx="1383912" cy="2011854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96938" y="714375"/>
            <a:ext cx="10398125" cy="447516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92776" y="5390605"/>
            <a:ext cx="9884229" cy="513307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chemeClr val="bg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0624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2304005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2786881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1393AB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0413" cy="195103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3426202"/>
            <a:ext cx="9960686" cy="2800427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261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0560" y="1489442"/>
            <a:ext cx="4415245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bg1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28748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804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Subtitle 2"/>
          <p:cNvSpPr txBox="1">
            <a:spLocks/>
          </p:cNvSpPr>
          <p:nvPr userDrawn="1"/>
        </p:nvSpPr>
        <p:spPr>
          <a:xfrm>
            <a:off x="550560" y="1489442"/>
            <a:ext cx="4415245" cy="47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SUBTITLE GOES HERE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2172174"/>
            <a:ext cx="5183075" cy="388899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088063" y="2360613"/>
            <a:ext cx="4937125" cy="37179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54528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014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(text+picture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983223" y="0"/>
            <a:ext cx="720877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4" hasCustomPrompt="1"/>
          </p:nvPr>
        </p:nvSpPr>
        <p:spPr>
          <a:xfrm>
            <a:off x="567978" y="1872481"/>
            <a:ext cx="4082400" cy="47012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1393AB"/>
                </a:solidFill>
                <a:latin typeface="Montserrat Light" panose="000004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567977" y="2517019"/>
            <a:ext cx="3969189" cy="3466568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570346" y="1424441"/>
            <a:ext cx="4080032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rgbClr val="2D537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57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736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88274" y="5312229"/>
            <a:ext cx="10371909" cy="661851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96938" y="714375"/>
            <a:ext cx="10398125" cy="447516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92776" y="5390605"/>
            <a:ext cx="9884229" cy="513307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chemeClr val="bg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701" y="4611720"/>
            <a:ext cx="1384615" cy="201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036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550560" y="1489442"/>
            <a:ext cx="4415245" cy="47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SUBTITLE GOES HERE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361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ple Pictures &amp; Tex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2929" y="1006566"/>
            <a:ext cx="5673700" cy="448040"/>
          </a:xfrm>
        </p:spPr>
        <p:txBody>
          <a:bodyPr anchor="b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550560" y="1489442"/>
            <a:ext cx="4415245" cy="470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Montserrat Light" panose="000004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0560" y="4577060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662623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458075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3527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9057688" y="2387447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181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 &amp;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1959429"/>
          </a:xfrm>
          <a:prstGeom prst="rect">
            <a:avLst/>
          </a:prstGeom>
          <a:solidFill>
            <a:srgbClr val="D85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93806" y="3671368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61554" y="1119723"/>
            <a:ext cx="11277600" cy="213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524433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319885" y="1171585"/>
            <a:ext cx="2742427" cy="20190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115337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8919498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07" y="5740145"/>
            <a:ext cx="901905" cy="11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359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ple Pictures &amp;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93806" y="3671368"/>
            <a:ext cx="7565829" cy="1632152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2D5371"/>
                </a:solidFill>
                <a:latin typeface="Akrobat" panose="00000600000000000000" pitchFamily="50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61554" y="1119723"/>
            <a:ext cx="11277600" cy="213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524433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3319885" y="1171585"/>
            <a:ext cx="2742427" cy="20190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115337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3"/>
          <p:cNvSpPr>
            <a:spLocks noGrp="1"/>
          </p:cNvSpPr>
          <p:nvPr>
            <p:ph type="pic" sz="quarter" idx="19"/>
          </p:nvPr>
        </p:nvSpPr>
        <p:spPr>
          <a:xfrm>
            <a:off x="8919498" y="1171585"/>
            <a:ext cx="2742427" cy="201909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14545" y="6488547"/>
            <a:ext cx="3443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58595B"/>
                </a:solidFill>
              </a:rPr>
              <a:t>© 2022, Mediterranean Adventures.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9367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3 pics + text/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1" hasCustomPrompt="1"/>
          </p:nvPr>
        </p:nvSpPr>
        <p:spPr>
          <a:xfrm>
            <a:off x="338668" y="1268760"/>
            <a:ext cx="2924541" cy="144016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342900" marR="0" lvl="0" indent="-34290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tabLst/>
              <a:defRPr/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pic</a:t>
            </a:r>
            <a:endParaRPr lang="de-DE" dirty="0"/>
          </a:p>
          <a:p>
            <a:endParaRPr lang="en-US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2" hasCustomPrompt="1"/>
          </p:nvPr>
        </p:nvSpPr>
        <p:spPr>
          <a:xfrm>
            <a:off x="338668" y="2996952"/>
            <a:ext cx="2924541" cy="144016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 sz="1600"/>
            </a:lvl1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/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pic</a:t>
            </a:r>
            <a:endParaRPr lang="de-DE" dirty="0"/>
          </a:p>
          <a:p>
            <a:endParaRPr lang="en-US" dirty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3" hasCustomPrompt="1"/>
          </p:nvPr>
        </p:nvSpPr>
        <p:spPr>
          <a:xfrm>
            <a:off x="338668" y="4797152"/>
            <a:ext cx="2924541" cy="144016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 sz="1600"/>
            </a:lvl1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C0CE4C"/>
              </a:buClr>
              <a:buSzPct val="82000"/>
              <a:buFontTx/>
              <a:buNone/>
              <a:tabLst/>
              <a:defRPr/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pic</a:t>
            </a:r>
            <a:endParaRPr lang="de-DE" dirty="0"/>
          </a:p>
          <a:p>
            <a:endParaRPr lang="en-US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1" hasCustomPrompt="1"/>
          </p:nvPr>
        </p:nvSpPr>
        <p:spPr>
          <a:xfrm>
            <a:off x="3600450" y="1268413"/>
            <a:ext cx="8163460" cy="1440000"/>
          </a:xfrm>
        </p:spPr>
        <p:txBody>
          <a:bodyPr>
            <a:normAutofit/>
          </a:bodyPr>
          <a:lstStyle>
            <a:lvl1pPr>
              <a:buClr>
                <a:srgbClr val="2D5371"/>
              </a:buClr>
              <a:defRPr sz="1700">
                <a:solidFill>
                  <a:srgbClr val="2D5371"/>
                </a:solidFill>
                <a:latin typeface="Akrobat"/>
              </a:defRPr>
            </a:lvl1pPr>
          </a:lstStyle>
          <a:p>
            <a:pPr lvl="0"/>
            <a:r>
              <a:rPr lang="en-GB" noProof="0" dirty="0"/>
              <a:t>Click to insert format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600450" y="2997200"/>
            <a:ext cx="8162572" cy="1439863"/>
          </a:xfrm>
        </p:spPr>
        <p:txBody>
          <a:bodyPr>
            <a:normAutofit/>
          </a:bodyPr>
          <a:lstStyle>
            <a:lvl1pPr>
              <a:buClr>
                <a:srgbClr val="2D5371"/>
              </a:buClr>
              <a:defRPr sz="1700">
                <a:solidFill>
                  <a:srgbClr val="2D5371"/>
                </a:solidFill>
                <a:latin typeface="Akrobat"/>
              </a:defRPr>
            </a:lvl1pPr>
          </a:lstStyle>
          <a:p>
            <a:pPr lvl="0"/>
            <a:r>
              <a:rPr lang="en-GB" noProof="0" dirty="0"/>
              <a:t>Click to insert format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38668" y="130699"/>
            <a:ext cx="7134577" cy="969962"/>
          </a:xfrm>
        </p:spPr>
        <p:txBody>
          <a:bodyPr>
            <a:normAutofit/>
          </a:bodyPr>
          <a:lstStyle>
            <a:lvl1pPr>
              <a:defRPr sz="3400">
                <a:solidFill>
                  <a:srgbClr val="2D537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GB" noProof="0" dirty="0"/>
              <a:t>MASTER TITLE</a:t>
            </a:r>
          </a:p>
        </p:txBody>
      </p:sp>
      <p:sp>
        <p:nvSpPr>
          <p:cNvPr id="12" name="Textplatzhalter 17">
            <a:extLst>
              <a:ext uri="{FF2B5EF4-FFF2-40B4-BE49-F238E27FC236}">
                <a16:creationId xmlns:a16="http://schemas.microsoft.com/office/drawing/2014/main" id="{B4ABB1FB-24C3-EF2C-A0EE-FAB0B924627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00450" y="4797449"/>
            <a:ext cx="8162572" cy="1439863"/>
          </a:xfrm>
        </p:spPr>
        <p:txBody>
          <a:bodyPr>
            <a:normAutofit/>
          </a:bodyPr>
          <a:lstStyle>
            <a:lvl1pPr>
              <a:buClr>
                <a:srgbClr val="2D5371"/>
              </a:buClr>
              <a:defRPr sz="1700">
                <a:solidFill>
                  <a:srgbClr val="2D5371"/>
                </a:solidFill>
                <a:latin typeface="Akrobat"/>
              </a:defRPr>
            </a:lvl1pPr>
          </a:lstStyle>
          <a:p>
            <a:pPr lvl="0"/>
            <a:r>
              <a:rPr lang="en-GB" noProof="0" dirty="0"/>
              <a:t>Click to insert format</a:t>
            </a:r>
          </a:p>
        </p:txBody>
      </p:sp>
    </p:spTree>
    <p:extLst>
      <p:ext uri="{BB962C8B-B14F-4D97-AF65-F5344CB8AC3E}">
        <p14:creationId xmlns:p14="http://schemas.microsoft.com/office/powerpoint/2010/main" val="2268134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9398-1003-44D2-8ADF-A88C7DA6E3B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D74DE-1362-49F3-8C65-4A936EF7481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29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8" r:id="rId2"/>
    <p:sldLayoutId id="2147483735" r:id="rId3"/>
    <p:sldLayoutId id="2147483650" r:id="rId4"/>
    <p:sldLayoutId id="2147483727" r:id="rId5"/>
    <p:sldLayoutId id="2147483651" r:id="rId6"/>
    <p:sldLayoutId id="2147483653" r:id="rId7"/>
    <p:sldLayoutId id="2147483652" r:id="rId8"/>
    <p:sldLayoutId id="2147483654" r:id="rId9"/>
    <p:sldLayoutId id="2147483655" r:id="rId10"/>
    <p:sldLayoutId id="2147483744" r:id="rId11"/>
    <p:sldLayoutId id="2147483656" r:id="rId12"/>
    <p:sldLayoutId id="2147483742" r:id="rId13"/>
    <p:sldLayoutId id="2147483774" r:id="rId14"/>
    <p:sldLayoutId id="2147483776" r:id="rId15"/>
    <p:sldLayoutId id="2147483777" r:id="rId16"/>
    <p:sldLayoutId id="214748377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9398-1003-44D2-8ADF-A88C7DA6E3B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D74DE-1362-49F3-8C65-4A936EF7481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2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53" r:id="rId2"/>
    <p:sldLayoutId id="2147483729" r:id="rId3"/>
    <p:sldLayoutId id="2147483736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745" r:id="rId11"/>
    <p:sldLayoutId id="2147483680" r:id="rId12"/>
    <p:sldLayoutId id="214748375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9398-1003-44D2-8ADF-A88C7DA6E3B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D74DE-1362-49F3-8C65-4A936EF7481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259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730" r:id="rId2"/>
    <p:sldLayoutId id="2147483737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746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9398-1003-44D2-8ADF-A88C7DA6E3B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D74DE-1362-49F3-8C65-4A936EF7481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8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31" r:id="rId2"/>
    <p:sldLayoutId id="2147483738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74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9398-1003-44D2-8ADF-A88C7DA6E3B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D74DE-1362-49F3-8C65-4A936EF7481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90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32" r:id="rId2"/>
    <p:sldLayoutId id="2147483739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48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9398-1003-44D2-8ADF-A88C7DA6E3B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D74DE-1362-49F3-8C65-4A936EF7481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3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33" r:id="rId2"/>
    <p:sldLayoutId id="2147483740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49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9398-1003-44D2-8ADF-A88C7DA6E3B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D74DE-1362-49F3-8C65-4A936EF7481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82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34" r:id="rId2"/>
    <p:sldLayoutId id="2147483741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50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9398-1003-44D2-8ADF-A88C7DA6E3B9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D74DE-1362-49F3-8C65-4A936EF7481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3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hyperlink" Target="https://www.lithuania.travel/lt/news/o-pas-mus-ar-buvai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7.png"/><Relationship Id="rId4" Type="http://schemas.openxmlformats.org/officeDocument/2006/relationships/image" Target="../media/image3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hyperlink" Target="https://www.icelandtravel.i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2.jpeg"/><Relationship Id="rId4" Type="http://schemas.openxmlformats.org/officeDocument/2006/relationships/image" Target="../media/image3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hyperlink" Target="https://www.visit-goodplace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6.pn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hyperlink" Target="https://www.alpine-pearls.com/en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4.png"/><Relationship Id="rId4" Type="http://schemas.openxmlformats.org/officeDocument/2006/relationships/image" Target="../media/image3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hyperlink" Target="https://rotavicentina.com/en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8.jp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9.png"/><Relationship Id="rId4" Type="http://schemas.openxmlformats.org/officeDocument/2006/relationships/image" Target="../media/image3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hyperlink" Target="https://www.wildernessscotland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hyperlink" Target="https://www.activealbania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hyperlink" Target="https://authenticamalficoast.it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jpe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2.jpg"/><Relationship Id="rId4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14">
            <a:extLst>
              <a:ext uri="{FF2B5EF4-FFF2-40B4-BE49-F238E27FC236}">
                <a16:creationId xmlns:a16="http://schemas.microsoft.com/office/drawing/2014/main" id="{2C71E235-08BA-39AD-E3E2-34B7B3A044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" r="5401"/>
          <a:stretch>
            <a:fillRect/>
          </a:stretch>
        </p:blipFill>
        <p:spPr/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70D2BE6C-DDBF-6091-F874-18113A961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0819" y="2469662"/>
            <a:ext cx="4608351" cy="1471432"/>
          </a:xfrm>
        </p:spPr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anose="00000700000000000000" pitchFamily="50" charset="0"/>
                <a:ea typeface="+mn-ea"/>
                <a:cs typeface="+mn-cs"/>
              </a:rPr>
              <a:t>SESSION 2:</a:t>
            </a:r>
            <a:br>
              <a:rPr kumimoji="0" lang="en-US" sz="38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anose="00000700000000000000" pitchFamily="50" charset="0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Adventure Tourism Marketing Practices </a:t>
            </a:r>
            <a:b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</a:br>
            <a:endParaRPr lang="en-GB" dirty="0"/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543E9524-68E7-228C-52FF-CA03356AD8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034" y="3716367"/>
            <a:ext cx="5022566" cy="1655762"/>
          </a:xfrm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Barbara Fritz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CEO AGEG Tourism for Sustainability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Ieva Zamaraite AGEG Tourism for Sustainability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2026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20B524A-7170-792A-5C8B-54ABB60775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5360" y="1152609"/>
            <a:ext cx="11465211" cy="431800"/>
          </a:xfrm>
        </p:spPr>
        <p:txBody>
          <a:bodyPr/>
          <a:lstStyle/>
          <a:p>
            <a:r>
              <a:rPr lang="de-DE" dirty="0"/>
              <a:t>Creative marketing through personal stories of local hosts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A449706-5844-E62A-8BF0-A83844C43DD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360" y="1845789"/>
            <a:ext cx="7819385" cy="2442009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A marketing campaign 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“And have you been here?” launched by official tourism development agency of Lithuania.</a:t>
            </a:r>
          </a:p>
          <a:p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Made of </a:t>
            </a:r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series of creative campaigns 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showcasing</a:t>
            </a:r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 lesser-known Lithuanian destinations 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and regions through their </a:t>
            </a:r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interesting people 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and unique experiences created by local heroes. </a:t>
            </a:r>
          </a:p>
          <a:p>
            <a:pPr marL="0" marR="0" lvl="0" indent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70C0"/>
              </a:buClr>
              <a:buNone/>
            </a:pPr>
            <a:r>
              <a:rPr lang="en-US" b="1" dirty="0">
                <a:solidFill>
                  <a:srgbClr val="D85744"/>
                </a:solidFill>
                <a:uFill>
                  <a:solidFill>
                    <a:srgbClr val="0070C0"/>
                  </a:solidFill>
                </a:uFill>
                <a:ea typeface="DengXian" panose="02010600030101010101" pitchFamily="2" charset="-122"/>
                <a:cs typeface="Arial" panose="020B0604020202020204" pitchFamily="34" charset="0"/>
              </a:rPr>
              <a:t>Tourism growth increase in lesser-known destinations by up to 111.9 %*.</a:t>
            </a:r>
            <a:endParaRPr lang="de-DE" dirty="0">
              <a:effectLst/>
              <a:latin typeface="Akrobat" panose="0000060000000000000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endParaRPr lang="de-DE" dirty="0"/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4E3C8A1D-1D0B-A6A0-EB04-894582C4516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0" b="4350"/>
          <a:stretch/>
        </p:blipFill>
        <p:spPr>
          <a:xfrm>
            <a:off x="338667" y="4438769"/>
            <a:ext cx="3645827" cy="1872357"/>
          </a:xfr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83585992-5B0A-2BB0-EAD1-7CA248BDFE1E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1" b="4391"/>
          <a:stretch/>
        </p:blipFill>
        <p:spPr>
          <a:xfrm>
            <a:off x="4245052" y="4437113"/>
            <a:ext cx="3649133" cy="1872357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B13159B6-36AE-5BF8-4A3A-B904F0D8F16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1" b="4391"/>
          <a:stretch/>
        </p:blipFill>
        <p:spPr>
          <a:xfrm>
            <a:off x="8154746" y="4437113"/>
            <a:ext cx="3649132" cy="1872357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56D0182-211F-4509-AB92-D11AF1C2425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467" r="-29467"/>
          <a:stretch/>
        </p:blipFill>
        <p:spPr>
          <a:xfrm>
            <a:off x="8372058" y="1845789"/>
            <a:ext cx="3431819" cy="215927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82398"/>
            <a:ext cx="9820022" cy="9699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509067"/>
                </a:solidFill>
              </a:rPr>
              <a:t>Practice No. 4: </a:t>
            </a:r>
            <a:r>
              <a:rPr lang="en-US" dirty="0">
                <a:solidFill>
                  <a:srgbClr val="509067"/>
                </a:solidFill>
              </a:rPr>
              <a:t>LITHUANIA TRAVEL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F2323E-7EBF-063E-96D1-760D4EA74D3C}"/>
              </a:ext>
            </a:extLst>
          </p:cNvPr>
          <p:cNvSpPr txBox="1"/>
          <p:nvPr/>
        </p:nvSpPr>
        <p:spPr>
          <a:xfrm>
            <a:off x="335359" y="6458785"/>
            <a:ext cx="4098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Akrobat" panose="00000600000000000000"/>
                <a:hlinkClick r:id="rId7"/>
              </a:rPr>
              <a:t>https://www.lithuania.travel/lt/news/o-pas-mus-ar-buvai</a:t>
            </a:r>
            <a:r>
              <a:rPr lang="de-DE" sz="1200" dirty="0">
                <a:latin typeface="Akrobat" panose="0000060000000000000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64FB92-A64F-BB96-D4FD-1D82DF22F45A}"/>
              </a:ext>
            </a:extLst>
          </p:cNvPr>
          <p:cNvSpPr txBox="1"/>
          <p:nvPr/>
        </p:nvSpPr>
        <p:spPr>
          <a:xfrm>
            <a:off x="8154746" y="6458785"/>
            <a:ext cx="3645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1D2B55"/>
                </a:solidFill>
                <a:latin typeface="Akrobat" panose="00000600000000000000"/>
              </a:rPr>
              <a:t>*</a:t>
            </a:r>
            <a:r>
              <a:rPr lang="de-DE" sz="1200" dirty="0">
                <a:solidFill>
                  <a:srgbClr val="1D2B55"/>
                </a:solidFill>
                <a:latin typeface="Akrobat" panose="00000600000000000000"/>
              </a:rPr>
              <a:t>according to superyou.lt agency</a:t>
            </a:r>
          </a:p>
        </p:txBody>
      </p:sp>
    </p:spTree>
    <p:extLst>
      <p:ext uri="{BB962C8B-B14F-4D97-AF65-F5344CB8AC3E}">
        <p14:creationId xmlns:p14="http://schemas.microsoft.com/office/powerpoint/2010/main" val="135038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8668" y="186736"/>
            <a:ext cx="7134577" cy="9699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509067"/>
                </a:solidFill>
              </a:rPr>
              <a:t>Marketing Approach</a:t>
            </a:r>
          </a:p>
        </p:txBody>
      </p:sp>
      <p:pic>
        <p:nvPicPr>
          <p:cNvPr id="8" name="Graphic 595" descr="Megaphone with solid fill">
            <a:extLst>
              <a:ext uri="{FF2B5EF4-FFF2-40B4-BE49-F238E27FC236}">
                <a16:creationId xmlns:a16="http://schemas.microsoft.com/office/drawing/2014/main" id="{413EE471-F728-18BD-4541-DA69142863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94810" y="42339"/>
            <a:ext cx="1156698" cy="1156698"/>
          </a:xfrm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794BC79-A44D-E052-2573-3255806041E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1" r="-348"/>
          <a:stretch/>
        </p:blipFill>
        <p:spPr>
          <a:xfrm>
            <a:off x="4688466" y="1621526"/>
            <a:ext cx="7232073" cy="342775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21F62-9D1A-3EC6-86F6-146420A1845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7199" y="1916954"/>
            <a:ext cx="3990109" cy="2336392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D85744"/>
                </a:solidFill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Showing local hosts and their authentic personal stories.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en-US" sz="2200" dirty="0"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2021 campaign </a:t>
            </a:r>
            <a:r>
              <a:rPr lang="en-US" sz="2200" b="1" dirty="0">
                <a:ea typeface="DengXian" panose="02010600030101010101" pitchFamily="2" charset="-122"/>
                <a:cs typeface="Arial" panose="020B0604020202020204" pitchFamily="34" charset="0"/>
              </a:rPr>
              <a:t>“And have you been to our place?” </a:t>
            </a:r>
            <a:r>
              <a:rPr lang="en-US" sz="2200" dirty="0">
                <a:ea typeface="DengXian" panose="02010600030101010101" pitchFamily="2" charset="-122"/>
                <a:cs typeface="Arial" panose="020B0604020202020204" pitchFamily="34" charset="0"/>
              </a:rPr>
              <a:t>showcases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en-US" sz="2200" dirty="0"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local hosts from lesser-know destinations around Lithuania. </a:t>
            </a:r>
            <a:endParaRPr lang="de-DE" sz="2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E05F62-5541-537D-3DBE-9AA851A0A652}"/>
              </a:ext>
            </a:extLst>
          </p:cNvPr>
          <p:cNvSpPr txBox="1"/>
          <p:nvPr/>
        </p:nvSpPr>
        <p:spPr>
          <a:xfrm>
            <a:off x="1385455" y="5255540"/>
            <a:ext cx="105350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dirty="0">
                <a:solidFill>
                  <a:srgbClr val="1D2B55"/>
                </a:solidFill>
                <a:uFill>
                  <a:solidFill>
                    <a:srgbClr val="0070C0"/>
                  </a:solidFill>
                </a:uFill>
                <a:latin typeface="Akrobat" panose="00000600000000000000"/>
                <a:ea typeface="Calibri" panose="020F0502020204030204" pitchFamily="34" charset="0"/>
              </a:rPr>
              <a:t>In a series of </a:t>
            </a:r>
            <a:r>
              <a:rPr lang="en-US" sz="2200" b="1" dirty="0">
                <a:solidFill>
                  <a:srgbClr val="D85744"/>
                </a:solidFill>
                <a:uFill>
                  <a:solidFill>
                    <a:srgbClr val="0070C0"/>
                  </a:solidFill>
                </a:uFill>
                <a:latin typeface="Akrobat" panose="00000600000000000000"/>
                <a:ea typeface="Calibri" panose="020F0502020204030204" pitchFamily="34" charset="0"/>
              </a:rPr>
              <a:t>professional videos </a:t>
            </a:r>
            <a:r>
              <a:rPr lang="en-US" sz="2200" dirty="0">
                <a:solidFill>
                  <a:srgbClr val="1D2B55"/>
                </a:solidFill>
                <a:uFill>
                  <a:solidFill>
                    <a:srgbClr val="0070C0"/>
                  </a:solidFill>
                </a:uFill>
                <a:latin typeface="Akrobat" panose="00000600000000000000"/>
                <a:ea typeface="Calibri" panose="020F0502020204030204" pitchFamily="34" charset="0"/>
              </a:rPr>
              <a:t>these locals </a:t>
            </a:r>
            <a:r>
              <a:rPr lang="en-US" sz="2200" b="0" kern="1200" dirty="0">
                <a:solidFill>
                  <a:srgbClr val="1D2B55"/>
                </a:solidFill>
                <a:effectLst/>
                <a:uFill>
                  <a:solidFill>
                    <a:srgbClr val="0070C0"/>
                  </a:solidFill>
                </a:uFill>
                <a:latin typeface="Akrobat" panose="00000600000000000000"/>
                <a:ea typeface="Calibri" panose="020F0502020204030204" pitchFamily="34" charset="0"/>
              </a:rPr>
              <a:t>share their personal stories – </a:t>
            </a:r>
            <a:r>
              <a:rPr lang="en-US" sz="2200" b="1" kern="1200" dirty="0">
                <a:solidFill>
                  <a:srgbClr val="1D2B55"/>
                </a:solidFill>
                <a:effectLst/>
                <a:uFill>
                  <a:solidFill>
                    <a:srgbClr val="0070C0"/>
                  </a:solidFill>
                </a:uFill>
                <a:latin typeface="Akrobat" panose="00000600000000000000"/>
                <a:ea typeface="Calibri" panose="020F0502020204030204" pitchFamily="34" charset="0"/>
              </a:rPr>
              <a:t>why they created the specific unique service</a:t>
            </a:r>
            <a:r>
              <a:rPr lang="en-US" sz="2200" b="0" kern="1200" dirty="0">
                <a:solidFill>
                  <a:srgbClr val="1D2B55"/>
                </a:solidFill>
                <a:effectLst/>
                <a:uFill>
                  <a:solidFill>
                    <a:srgbClr val="0070C0"/>
                  </a:solidFill>
                </a:uFill>
                <a:latin typeface="Akrobat" panose="00000600000000000000"/>
                <a:ea typeface="Calibri" panose="020F0502020204030204" pitchFamily="34" charset="0"/>
              </a:rPr>
              <a:t>, their </a:t>
            </a:r>
            <a:r>
              <a:rPr lang="en-US" sz="2200" b="1" kern="1200" dirty="0">
                <a:solidFill>
                  <a:srgbClr val="1D2B55"/>
                </a:solidFill>
                <a:effectLst/>
                <a:uFill>
                  <a:solidFill>
                    <a:srgbClr val="0070C0"/>
                  </a:solidFill>
                </a:uFill>
                <a:latin typeface="Akrobat" panose="00000600000000000000"/>
                <a:ea typeface="Calibri" panose="020F0502020204030204" pitchFamily="34" charset="0"/>
              </a:rPr>
              <a:t>connection to the place</a:t>
            </a:r>
            <a:r>
              <a:rPr lang="en-US" sz="2200" b="0" kern="1200" dirty="0">
                <a:solidFill>
                  <a:srgbClr val="1D2B55"/>
                </a:solidFill>
                <a:effectLst/>
                <a:uFill>
                  <a:solidFill>
                    <a:srgbClr val="0070C0"/>
                  </a:solidFill>
                </a:uFill>
                <a:latin typeface="Akrobat" panose="00000600000000000000"/>
                <a:ea typeface="Calibri" panose="020F0502020204030204" pitchFamily="34" charset="0"/>
              </a:rPr>
              <a:t>, as well as their </a:t>
            </a:r>
            <a:r>
              <a:rPr lang="en-US" sz="2200" b="1" kern="1200" dirty="0">
                <a:solidFill>
                  <a:srgbClr val="1D2B55"/>
                </a:solidFill>
                <a:effectLst/>
                <a:uFill>
                  <a:solidFill>
                    <a:srgbClr val="0070C0"/>
                  </a:solidFill>
                </a:uFill>
                <a:latin typeface="Akrobat" panose="00000600000000000000"/>
                <a:ea typeface="Calibri" panose="020F0502020204030204" pitchFamily="34" charset="0"/>
              </a:rPr>
              <a:t>personal life moments </a:t>
            </a:r>
            <a:r>
              <a:rPr lang="en-US" sz="2200" b="0" kern="1200" dirty="0">
                <a:solidFill>
                  <a:srgbClr val="1D2B55"/>
                </a:solidFill>
                <a:effectLst/>
                <a:uFill>
                  <a:solidFill>
                    <a:srgbClr val="0070C0"/>
                  </a:solidFill>
                </a:uFill>
                <a:latin typeface="Akrobat" panose="00000600000000000000"/>
                <a:ea typeface="Calibri" panose="020F0502020204030204" pitchFamily="34" charset="0"/>
              </a:rPr>
              <a:t>connected to this experience/place. </a:t>
            </a:r>
            <a:endParaRPr lang="de-DE" sz="2200" b="1" kern="1200" dirty="0">
              <a:solidFill>
                <a:srgbClr val="1D2B55"/>
              </a:solidFill>
              <a:effectLst/>
              <a:uFill>
                <a:solidFill>
                  <a:srgbClr val="0070C0"/>
                </a:solidFill>
              </a:uFill>
              <a:latin typeface="Akrobat" panose="0000060000000000000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29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20B524A-7170-792A-5C8B-54ABB60775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5360" y="1152609"/>
            <a:ext cx="11465211" cy="431800"/>
          </a:xfrm>
        </p:spPr>
        <p:txBody>
          <a:bodyPr/>
          <a:lstStyle/>
          <a:p>
            <a:r>
              <a:rPr lang="de-DE" dirty="0"/>
              <a:t>Use social media for direct market access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A449706-5844-E62A-8BF0-A83844C43DD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360" y="1845789"/>
            <a:ext cx="7819385" cy="2442009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A leading DMC in Iceland 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offering nature, culture, and adventure tours in Iceland, such as Volcano hiking tour, Northern Lights tour etc.</a:t>
            </a:r>
          </a:p>
          <a:p>
            <a:endParaRPr lang="en-US" dirty="0">
              <a:solidFill>
                <a:srgbClr val="2D5371"/>
              </a:solidFill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70C0"/>
              </a:buClr>
              <a:buNone/>
            </a:pPr>
            <a:r>
              <a:rPr lang="en-US" b="1" dirty="0">
                <a:solidFill>
                  <a:srgbClr val="D85744"/>
                </a:solidFill>
                <a:uFill>
                  <a:solidFill>
                    <a:srgbClr val="0070C0"/>
                  </a:solidFill>
                </a:uFill>
                <a:ea typeface="DengXian" panose="02010600030101010101" pitchFamily="2" charset="-122"/>
                <a:cs typeface="Arial" panose="020B0604020202020204" pitchFamily="34" charset="0"/>
              </a:rPr>
              <a:t>Reach around 300,000 people through social media, of which 215,000 only on Instagram.</a:t>
            </a:r>
            <a:endParaRPr lang="de-DE" dirty="0"/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4E3C8A1D-1D0B-A6A0-EB04-894582C4516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3" b="11473"/>
          <a:stretch/>
        </p:blipFill>
        <p:spPr>
          <a:xfrm>
            <a:off x="338667" y="4438769"/>
            <a:ext cx="3645827" cy="1872357"/>
          </a:xfr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83585992-5B0A-2BB0-EAD1-7CA248BDFE1E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8" b="11508"/>
          <a:stretch/>
        </p:blipFill>
        <p:spPr>
          <a:xfrm>
            <a:off x="4245052" y="4437113"/>
            <a:ext cx="3649133" cy="1872357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B13159B6-36AE-5BF8-4A3A-B904F0D8F16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7" b="11117"/>
          <a:stretch/>
        </p:blipFill>
        <p:spPr>
          <a:xfrm>
            <a:off x="8154746" y="4437113"/>
            <a:ext cx="3649132" cy="1872357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56D0182-211F-4509-AB92-D11AF1C2425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467" r="-29467"/>
          <a:stretch/>
        </p:blipFill>
        <p:spPr>
          <a:xfrm>
            <a:off x="8372058" y="1845789"/>
            <a:ext cx="3431819" cy="215927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82398"/>
            <a:ext cx="9820022" cy="9699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509067"/>
                </a:solidFill>
              </a:rPr>
              <a:t>Practice No. 5: </a:t>
            </a:r>
            <a:r>
              <a:rPr lang="en-US" dirty="0">
                <a:solidFill>
                  <a:srgbClr val="509067"/>
                </a:solidFill>
              </a:rPr>
              <a:t>ICELAND TRAVEL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F2323E-7EBF-063E-96D1-760D4EA74D3C}"/>
              </a:ext>
            </a:extLst>
          </p:cNvPr>
          <p:cNvSpPr txBox="1"/>
          <p:nvPr/>
        </p:nvSpPr>
        <p:spPr>
          <a:xfrm>
            <a:off x="335359" y="6458785"/>
            <a:ext cx="4098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Akrobat" panose="00000600000000000000"/>
                <a:hlinkClick r:id="rId7"/>
              </a:rPr>
              <a:t>https://www.icelandtravel.is/</a:t>
            </a:r>
            <a:r>
              <a:rPr lang="de-DE" sz="1200" dirty="0">
                <a:latin typeface="Akrobat" panose="0000060000000000000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4776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070DF4-B853-1622-5E3B-AA055D6E39D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56015" y="1680405"/>
            <a:ext cx="3949730" cy="2711486"/>
          </a:xfrm>
        </p:spPr>
        <p:txBody>
          <a:bodyPr>
            <a:noAutofit/>
          </a:bodyPr>
          <a:lstStyle/>
          <a:p>
            <a:pPr marL="0" indent="0">
              <a:lnSpc>
                <a:spcPct val="115000"/>
              </a:lnSpc>
              <a:spcBef>
                <a:spcPts val="300"/>
              </a:spcBef>
              <a:buNone/>
            </a:pPr>
            <a:r>
              <a:rPr lang="en-US" sz="2200" b="1" dirty="0">
                <a:solidFill>
                  <a:srgbClr val="D85744"/>
                </a:solidFill>
              </a:rPr>
              <a:t>Investment in visibility. </a:t>
            </a:r>
            <a:r>
              <a:rPr lang="en-US" sz="2200" b="1" dirty="0">
                <a:solidFill>
                  <a:srgbClr val="1D2B55"/>
                </a:solidFill>
              </a:rPr>
              <a:t>Daily posts</a:t>
            </a:r>
            <a:r>
              <a:rPr lang="en-US" sz="2200" dirty="0">
                <a:solidFill>
                  <a:srgbClr val="1D2B55"/>
                </a:solidFill>
              </a:rPr>
              <a:t> on social media channels, especially </a:t>
            </a:r>
            <a:r>
              <a:rPr lang="en-US" sz="2200" b="1" dirty="0">
                <a:solidFill>
                  <a:srgbClr val="1D2B55"/>
                </a:solidFill>
              </a:rPr>
              <a:t>Instagram</a:t>
            </a:r>
            <a:r>
              <a:rPr lang="en-US" sz="2200" dirty="0">
                <a:solidFill>
                  <a:srgbClr val="1D2B55"/>
                </a:solidFill>
              </a:rPr>
              <a:t> – sharing stunning Iceland’s landscapes, impressions from their tours, insider tips. </a:t>
            </a:r>
            <a:endParaRPr lang="de-DE" sz="2200" dirty="0">
              <a:solidFill>
                <a:srgbClr val="1D2B55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8668" y="186736"/>
            <a:ext cx="7134577" cy="9699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509067"/>
                </a:solidFill>
              </a:rPr>
              <a:t>Marketing Approach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71794-5163-7B5D-E8A6-276E8879D35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24800" y="3837709"/>
            <a:ext cx="3929061" cy="2508590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2200" b="1" dirty="0">
                <a:solidFill>
                  <a:srgbClr val="D85744"/>
                </a:solidFill>
              </a:rPr>
              <a:t>Live tour videos</a:t>
            </a:r>
            <a:r>
              <a:rPr lang="en-US" sz="2200" dirty="0">
                <a:solidFill>
                  <a:srgbClr val="D85744"/>
                </a:solidFill>
              </a:rPr>
              <a:t>. </a:t>
            </a:r>
            <a:r>
              <a:rPr lang="en-US" sz="2200" dirty="0"/>
              <a:t>A series of short videos where a </a:t>
            </a:r>
            <a:r>
              <a:rPr lang="en-US" sz="2200" b="1" dirty="0"/>
              <a:t>local guide shows different places </a:t>
            </a:r>
            <a:r>
              <a:rPr lang="en-US" sz="2200" dirty="0"/>
              <a:t>around the country</a:t>
            </a:r>
            <a:r>
              <a:rPr lang="en-US" sz="2200" b="1" dirty="0"/>
              <a:t> </a:t>
            </a:r>
            <a:r>
              <a:rPr lang="en-US" sz="2200" dirty="0"/>
              <a:t>and shares </a:t>
            </a:r>
            <a:r>
              <a:rPr lang="en-US" sz="2200" b="1" dirty="0"/>
              <a:t>what to expect on the tours</a:t>
            </a:r>
            <a:r>
              <a:rPr lang="en-US" sz="2200" dirty="0"/>
              <a:t>.</a:t>
            </a:r>
          </a:p>
          <a:p>
            <a:pPr marL="0" indent="0" algn="r">
              <a:buNone/>
            </a:pPr>
            <a:r>
              <a:rPr lang="en-US" sz="2200" dirty="0"/>
              <a:t> Around 4000-5000 views per video clip on Instagram.</a:t>
            </a:r>
            <a:endParaRPr lang="de-DE" sz="2200" dirty="0"/>
          </a:p>
        </p:txBody>
      </p:sp>
      <p:pic>
        <p:nvPicPr>
          <p:cNvPr id="8" name="Graphic 595" descr="Megaphone with solid fill">
            <a:extLst>
              <a:ext uri="{FF2B5EF4-FFF2-40B4-BE49-F238E27FC236}">
                <a16:creationId xmlns:a16="http://schemas.microsoft.com/office/drawing/2014/main" id="{413EE471-F728-18BD-4541-DA69142863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94810" y="42339"/>
            <a:ext cx="1156698" cy="1156698"/>
          </a:xfrm>
          <a:prstGeom prst="rect">
            <a:avLst/>
          </a:prstGeo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0E509A62-6906-AEB1-C5E0-C51C7A7B36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1" t="4475" r="-1468" b="11417"/>
          <a:stretch/>
        </p:blipFill>
        <p:spPr>
          <a:xfrm>
            <a:off x="4634345" y="1199037"/>
            <a:ext cx="2923309" cy="5147263"/>
          </a:xfrm>
        </p:spPr>
      </p:pic>
    </p:spTree>
    <p:extLst>
      <p:ext uri="{BB962C8B-B14F-4D97-AF65-F5344CB8AC3E}">
        <p14:creationId xmlns:p14="http://schemas.microsoft.com/office/powerpoint/2010/main" val="316598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20B524A-7170-792A-5C8B-54ABB60775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5360" y="1152609"/>
            <a:ext cx="11465211" cy="431800"/>
          </a:xfrm>
        </p:spPr>
        <p:txBody>
          <a:bodyPr/>
          <a:lstStyle/>
          <a:p>
            <a:r>
              <a:rPr lang="en-US" dirty="0"/>
              <a:t>M</a:t>
            </a:r>
            <a:r>
              <a:rPr lang="de-DE" dirty="0"/>
              <a:t>arketing tours on specialized travel media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A449706-5844-E62A-8BF0-A83844C43DD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360" y="1845789"/>
            <a:ext cx="7819385" cy="2442009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Slovenian tour operator 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for active and responsible tourists offering </a:t>
            </a:r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cycling, hiking and wildlife watching 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tours.</a:t>
            </a:r>
          </a:p>
          <a:p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Sustainability </a:t>
            </a:r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certifications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 from </a:t>
            </a:r>
            <a:r>
              <a:rPr lang="en-US" dirty="0" err="1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Travelife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 and Slovenia Green. </a:t>
            </a:r>
          </a:p>
          <a:p>
            <a:endParaRPr lang="en-US" dirty="0">
              <a:solidFill>
                <a:srgbClr val="2D5371"/>
              </a:solidFill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70C0"/>
              </a:buClr>
              <a:buNone/>
            </a:pPr>
            <a:r>
              <a:rPr lang="en-US" b="1" dirty="0">
                <a:solidFill>
                  <a:srgbClr val="D85744"/>
                </a:solidFill>
                <a:uFill>
                  <a:solidFill>
                    <a:srgbClr val="0070C0"/>
                  </a:solidFill>
                </a:uFill>
                <a:ea typeface="DengXian" panose="02010600030101010101" pitchFamily="2" charset="-122"/>
                <a:cs typeface="Arial" panose="020B0604020202020204" pitchFamily="34" charset="0"/>
              </a:rPr>
              <a:t>Coverage in the main specialized cycling and mountain biking adventures magazines.</a:t>
            </a:r>
            <a:endParaRPr lang="de-DE" dirty="0"/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4E3C8A1D-1D0B-A6A0-EB04-894582C4516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" t="26126" r="-91" b="5400"/>
          <a:stretch/>
        </p:blipFill>
        <p:spPr>
          <a:xfrm>
            <a:off x="338667" y="4438769"/>
            <a:ext cx="3645827" cy="1872357"/>
          </a:xfr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83585992-5B0A-2BB0-EAD1-7CA248BDFE1E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4" b="15794"/>
          <a:stretch/>
        </p:blipFill>
        <p:spPr>
          <a:xfrm>
            <a:off x="4245052" y="4437113"/>
            <a:ext cx="3649133" cy="1872357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B13159B6-36AE-5BF8-4A3A-B904F0D8F16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4" b="15794"/>
          <a:stretch/>
        </p:blipFill>
        <p:spPr>
          <a:xfrm>
            <a:off x="8154746" y="4437113"/>
            <a:ext cx="3649132" cy="1872357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56D0182-211F-4509-AB92-D11AF1C2425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0" b="18540"/>
          <a:stretch/>
        </p:blipFill>
        <p:spPr>
          <a:xfrm>
            <a:off x="8372058" y="1845789"/>
            <a:ext cx="3431819" cy="215927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59" y="182647"/>
            <a:ext cx="9820022" cy="9699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509067"/>
                </a:solidFill>
              </a:rPr>
              <a:t>Practice No. 6: </a:t>
            </a:r>
            <a:r>
              <a:rPr lang="en-US" dirty="0">
                <a:solidFill>
                  <a:srgbClr val="509067"/>
                </a:solidFill>
              </a:rPr>
              <a:t>VISIT GOOD PLACE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F2323E-7EBF-063E-96D1-760D4EA74D3C}"/>
              </a:ext>
            </a:extLst>
          </p:cNvPr>
          <p:cNvSpPr txBox="1"/>
          <p:nvPr/>
        </p:nvSpPr>
        <p:spPr>
          <a:xfrm>
            <a:off x="335359" y="6458785"/>
            <a:ext cx="4098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7"/>
              </a:rPr>
              <a:t>https://www.visit-goodplace.com/</a:t>
            </a:r>
            <a:r>
              <a:rPr lang="de-DE" sz="1200" dirty="0">
                <a:latin typeface="Akrobat" panose="0000060000000000000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2479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30" t="10719" r="-2964"/>
          <a:stretch/>
        </p:blipFill>
        <p:spPr>
          <a:xfrm>
            <a:off x="912996" y="3121094"/>
            <a:ext cx="2716004" cy="1728650"/>
          </a:xfr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EF5F8F62-9E02-7191-25C3-51B04DEF655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4" r="-2734"/>
          <a:stretch/>
        </p:blipFill>
        <p:spPr>
          <a:xfrm>
            <a:off x="912996" y="4860154"/>
            <a:ext cx="2716004" cy="1936206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070DF4-B853-1622-5E3B-AA055D6E39D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35962" y="1455689"/>
            <a:ext cx="5085129" cy="2355042"/>
          </a:xfrm>
        </p:spPr>
        <p:txBody>
          <a:bodyPr>
            <a:noAutofit/>
          </a:bodyPr>
          <a:lstStyle/>
          <a:p>
            <a:pPr marL="0" indent="0" algn="ctr">
              <a:lnSpc>
                <a:spcPct val="115000"/>
              </a:lnSpc>
              <a:spcBef>
                <a:spcPts val="300"/>
              </a:spcBef>
              <a:buNone/>
            </a:pPr>
            <a:r>
              <a:rPr lang="en-US" sz="2200" dirty="0"/>
              <a:t>Since their main </a:t>
            </a:r>
            <a:r>
              <a:rPr lang="en-US" sz="2200" b="1" dirty="0"/>
              <a:t>target group is cyclists and bikers</a:t>
            </a:r>
            <a:r>
              <a:rPr lang="en-US" sz="2200" dirty="0"/>
              <a:t>, a great focus is placed on media outlets tailored directly to active </a:t>
            </a:r>
            <a:r>
              <a:rPr lang="en-US" sz="2200" dirty="0" err="1"/>
              <a:t>travellers</a:t>
            </a:r>
            <a:r>
              <a:rPr lang="en-US" sz="2200" dirty="0"/>
              <a:t>. </a:t>
            </a:r>
            <a:r>
              <a:rPr lang="en-US" sz="2200" b="1" dirty="0">
                <a:solidFill>
                  <a:srgbClr val="D85744"/>
                </a:solidFill>
              </a:rPr>
              <a:t>Featured </a:t>
            </a:r>
            <a:r>
              <a:rPr lang="en-US" sz="2200" dirty="0"/>
              <a:t>in specialized German and French media for Mountain biking. </a:t>
            </a:r>
            <a:endParaRPr lang="de-DE" sz="2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98360B-3A0D-E5A4-E6CB-4CB7367C7A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651075" y="4246531"/>
            <a:ext cx="4627929" cy="1936206"/>
          </a:xfrm>
        </p:spPr>
        <p:txBody>
          <a:bodyPr>
            <a:noAutofit/>
          </a:bodyPr>
          <a:lstStyle/>
          <a:p>
            <a:pPr marL="0" marR="0" lvl="0" indent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D85744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Articles </a:t>
            </a:r>
            <a:r>
              <a:rPr lang="en-US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on their tours and destinations on Lonely Planet, Active </a:t>
            </a:r>
            <a:r>
              <a:rPr lang="en-US" sz="22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Traveller</a:t>
            </a:r>
            <a:r>
              <a:rPr lang="en-US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magazine, National Geographic, The Guardian.</a:t>
            </a:r>
            <a:endParaRPr lang="de-DE" sz="2200" b="1" kern="1200" dirty="0">
              <a:effectLst/>
              <a:uFill>
                <a:solidFill>
                  <a:srgbClr val="0070C0"/>
                </a:solidFill>
              </a:uFill>
              <a:ea typeface="Calibri" panose="020F050202020403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8668" y="186736"/>
            <a:ext cx="7134577" cy="9699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509067"/>
                </a:solidFill>
              </a:rPr>
              <a:t>Marketing Approach</a:t>
            </a:r>
          </a:p>
        </p:txBody>
      </p:sp>
      <p:pic>
        <p:nvPicPr>
          <p:cNvPr id="8" name="Graphic 595" descr="Megaphone with solid fill">
            <a:extLst>
              <a:ext uri="{FF2B5EF4-FFF2-40B4-BE49-F238E27FC236}">
                <a16:creationId xmlns:a16="http://schemas.microsoft.com/office/drawing/2014/main" id="{413EE471-F728-18BD-4541-DA69142863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39392" y="0"/>
            <a:ext cx="1156698" cy="1156698"/>
          </a:xfrm>
          <a:prstGeom prst="rect">
            <a:avLst/>
          </a:prstGeo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B888C268-B4AA-BC05-FBB6-B48CBA6725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72" t="5826" r="-3475"/>
          <a:stretch/>
        </p:blipFill>
        <p:spPr>
          <a:xfrm>
            <a:off x="912997" y="1280889"/>
            <a:ext cx="2716003" cy="1728650"/>
          </a:xfrm>
        </p:spPr>
      </p:pic>
    </p:spTree>
    <p:extLst>
      <p:ext uri="{BB962C8B-B14F-4D97-AF65-F5344CB8AC3E}">
        <p14:creationId xmlns:p14="http://schemas.microsoft.com/office/powerpoint/2010/main" val="9386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20B524A-7170-792A-5C8B-54ABB60775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8666" y="1040930"/>
            <a:ext cx="11465211" cy="431800"/>
          </a:xfrm>
        </p:spPr>
        <p:txBody>
          <a:bodyPr/>
          <a:lstStyle/>
          <a:p>
            <a:pPr algn="ctr"/>
            <a:r>
              <a:rPr lang="en-US" dirty="0"/>
              <a:t>Umbrella organization for joint brand marketing: sustainable destinations – slow motion</a:t>
            </a:r>
            <a:endParaRPr lang="de-DE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A449706-5844-E62A-8BF0-A83844C43DD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359" y="1995104"/>
            <a:ext cx="7819385" cy="244200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Alpine Pearls is a </a:t>
            </a:r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marketing partnership cooperation 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uniting</a:t>
            </a:r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 19 unique villages 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in the Alps.</a:t>
            </a:r>
          </a:p>
          <a:p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The pearls are </a:t>
            </a:r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sustainable destinations 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that focus on </a:t>
            </a:r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soft mobility.</a:t>
            </a:r>
            <a:endParaRPr lang="en-US" b="1" dirty="0">
              <a:solidFill>
                <a:srgbClr val="D85744"/>
              </a:solidFill>
              <a:uFill>
                <a:solidFill>
                  <a:srgbClr val="0070C0"/>
                </a:solidFill>
              </a:uFill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70C0"/>
              </a:buClr>
              <a:buNone/>
            </a:pPr>
            <a:r>
              <a:rPr lang="en-US" b="1" dirty="0">
                <a:solidFill>
                  <a:srgbClr val="D85744"/>
                </a:solidFill>
                <a:uFill>
                  <a:solidFill>
                    <a:srgbClr val="0070C0"/>
                  </a:solidFill>
                </a:uFill>
                <a:ea typeface="DengXian" panose="02010600030101010101" pitchFamily="2" charset="-122"/>
                <a:cs typeface="Arial" panose="020B0604020202020204" pitchFamily="34" charset="0"/>
              </a:rPr>
              <a:t>150 environmentally-friendly adventures in both, summer and winter.</a:t>
            </a:r>
            <a:endParaRPr lang="de-DE" dirty="0"/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4E3C8A1D-1D0B-A6A0-EB04-894582C4516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2" b="15742"/>
          <a:stretch/>
        </p:blipFill>
        <p:spPr>
          <a:xfrm>
            <a:off x="338667" y="4438769"/>
            <a:ext cx="3645827" cy="1872357"/>
          </a:xfr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83585992-5B0A-2BB0-EAD1-7CA248BDFE1E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9" b="11549"/>
          <a:stretch/>
        </p:blipFill>
        <p:spPr>
          <a:xfrm>
            <a:off x="4245052" y="4437113"/>
            <a:ext cx="3649133" cy="1872357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B13159B6-36AE-5BF8-4A3A-B904F0D8F16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3" b="14083"/>
          <a:stretch/>
        </p:blipFill>
        <p:spPr>
          <a:xfrm>
            <a:off x="8154746" y="4437113"/>
            <a:ext cx="3649132" cy="1872357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56D0182-211F-4509-AB92-D11AF1C2425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8000"/>
          <a:stretch/>
        </p:blipFill>
        <p:spPr>
          <a:xfrm>
            <a:off x="8372058" y="1845789"/>
            <a:ext cx="3431819" cy="215927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59" y="182647"/>
            <a:ext cx="9820022" cy="9699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509067"/>
                </a:solidFill>
              </a:rPr>
              <a:t>Practice No. 7: </a:t>
            </a:r>
            <a:r>
              <a:rPr lang="en-US" dirty="0">
                <a:solidFill>
                  <a:srgbClr val="509067"/>
                </a:solidFill>
              </a:rPr>
              <a:t>ALPINE PEARLS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F2323E-7EBF-063E-96D1-760D4EA74D3C}"/>
              </a:ext>
            </a:extLst>
          </p:cNvPr>
          <p:cNvSpPr txBox="1"/>
          <p:nvPr/>
        </p:nvSpPr>
        <p:spPr>
          <a:xfrm>
            <a:off x="335359" y="6458785"/>
            <a:ext cx="4098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Akrobat" panose="00000600000000000000"/>
                <a:hlinkClick r:id="rId7"/>
              </a:rPr>
              <a:t>https://www.alpine-pearls.com/en/</a:t>
            </a:r>
            <a:r>
              <a:rPr lang="de-DE" sz="1200" dirty="0">
                <a:latin typeface="Akrobat" panose="0000060000000000000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40891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8668" y="186736"/>
            <a:ext cx="7134577" cy="9699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509067"/>
                </a:solidFill>
              </a:rPr>
              <a:t>Marketing Approach</a:t>
            </a:r>
          </a:p>
        </p:txBody>
      </p:sp>
      <p:pic>
        <p:nvPicPr>
          <p:cNvPr id="8" name="Graphic 595" descr="Megaphone with solid fill">
            <a:extLst>
              <a:ext uri="{FF2B5EF4-FFF2-40B4-BE49-F238E27FC236}">
                <a16:creationId xmlns:a16="http://schemas.microsoft.com/office/drawing/2014/main" id="{413EE471-F728-18BD-4541-DA69142863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94810" y="42339"/>
            <a:ext cx="1156698" cy="1156698"/>
          </a:xfrm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794BC79-A44D-E052-2573-3255806041E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3" r="-2574"/>
          <a:stretch/>
        </p:blipFill>
        <p:spPr>
          <a:xfrm>
            <a:off x="5985164" y="1352058"/>
            <a:ext cx="5749637" cy="419622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21F62-9D1A-3EC6-86F6-146420A1845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7199" y="1916953"/>
            <a:ext cx="5043056" cy="3631325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Affiliated villages </a:t>
            </a:r>
            <a:r>
              <a:rPr lang="en-US" sz="2200" dirty="0"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have to comply with </a:t>
            </a:r>
            <a:r>
              <a:rPr lang="en-US" sz="2200" b="1" dirty="0">
                <a:solidFill>
                  <a:srgbClr val="D85744"/>
                </a:solidFill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a set of quality and environmental criteria </a:t>
            </a:r>
            <a:r>
              <a:rPr lang="en-US" sz="2200" dirty="0"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to be selected.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uFill>
                <a:solidFill>
                  <a:srgbClr val="0070C0"/>
                </a:solidFill>
              </a:uFill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uFill>
                <a:solidFill>
                  <a:srgbClr val="0070C0"/>
                </a:solidFill>
              </a:uFill>
              <a:ea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en-GB" sz="2200" b="1" dirty="0">
                <a:solidFill>
                  <a:srgbClr val="D85744"/>
                </a:solidFill>
                <a:effectLst/>
                <a:ea typeface="DengXian" panose="02010600030101010101" pitchFamily="2" charset="-122"/>
                <a:cs typeface="Arial" panose="020B0604020202020204" pitchFamily="34" charset="0"/>
              </a:rPr>
              <a:t>Entry fee </a:t>
            </a:r>
            <a:r>
              <a:rPr lang="en-GB" sz="2200" dirty="0">
                <a:effectLst/>
                <a:ea typeface="DengXian" panose="02010600030101010101" pitchFamily="2" charset="-122"/>
                <a:cs typeface="Arial" panose="020B0604020202020204" pitchFamily="34" charset="0"/>
              </a:rPr>
              <a:t>for destinations 8,000 EUR; </a:t>
            </a:r>
            <a:r>
              <a:rPr lang="en-GB" sz="2200" b="1" dirty="0">
                <a:effectLst/>
                <a:ea typeface="DengXian" panose="02010600030101010101" pitchFamily="2" charset="-122"/>
                <a:cs typeface="Arial" panose="020B0604020202020204" pitchFamily="34" charset="0"/>
              </a:rPr>
              <a:t>yearly membership fee </a:t>
            </a:r>
            <a:r>
              <a:rPr lang="en-GB" sz="2200" dirty="0">
                <a:effectLst/>
                <a:ea typeface="DengXian" panose="02010600030101010101" pitchFamily="2" charset="-122"/>
                <a:cs typeface="Arial" panose="020B0604020202020204" pitchFamily="34" charset="0"/>
              </a:rPr>
              <a:t>for the destinations 12,000 EUR per year.</a:t>
            </a:r>
            <a:endParaRPr lang="de-DE" sz="2200" dirty="0">
              <a:effectLst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uFill>
                <a:solidFill>
                  <a:srgbClr val="0070C0"/>
                </a:solidFill>
              </a:uFill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uFill>
                <a:solidFill>
                  <a:srgbClr val="0070C0"/>
                </a:solidFill>
              </a:uFill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uFill>
                <a:solidFill>
                  <a:srgbClr val="0070C0"/>
                </a:solidFill>
              </a:uFill>
              <a:ea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E05F62-5541-537D-3DBE-9AA851A0A652}"/>
              </a:ext>
            </a:extLst>
          </p:cNvPr>
          <p:cNvSpPr txBox="1"/>
          <p:nvPr/>
        </p:nvSpPr>
        <p:spPr>
          <a:xfrm>
            <a:off x="1116424" y="5977617"/>
            <a:ext cx="105350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200" dirty="0">
                <a:solidFill>
                  <a:srgbClr val="1D2B55"/>
                </a:solidFill>
                <a:uFill>
                  <a:solidFill>
                    <a:srgbClr val="0070C0"/>
                  </a:solidFill>
                </a:uFill>
                <a:latin typeface="Akrobat" panose="00000600000000000000"/>
                <a:ea typeface="Calibri" panose="020F0502020204030204" pitchFamily="34" charset="0"/>
              </a:rPr>
              <a:t>Offer of numerous premium </a:t>
            </a:r>
            <a:r>
              <a:rPr lang="en-US" sz="2200" b="1" dirty="0">
                <a:solidFill>
                  <a:srgbClr val="D85744"/>
                </a:solidFill>
                <a:uFill>
                  <a:solidFill>
                    <a:srgbClr val="0070C0"/>
                  </a:solidFill>
                </a:uFill>
                <a:latin typeface="Akrobat" panose="00000600000000000000"/>
                <a:ea typeface="Calibri" panose="020F0502020204030204" pitchFamily="34" charset="0"/>
              </a:rPr>
              <a:t>adventure activities </a:t>
            </a:r>
            <a:r>
              <a:rPr lang="en-US" sz="2200" dirty="0">
                <a:solidFill>
                  <a:srgbClr val="2D5371"/>
                </a:solidFill>
                <a:uFill>
                  <a:solidFill>
                    <a:srgbClr val="0070C0"/>
                  </a:solidFill>
                </a:uFill>
                <a:latin typeface="Akrobat" panose="00000600000000000000"/>
                <a:ea typeface="Calibri" panose="020F0502020204030204" pitchFamily="34" charset="0"/>
              </a:rPr>
              <a:t>as well as holiday packages</a:t>
            </a:r>
            <a:r>
              <a:rPr lang="en-US" sz="2200" dirty="0">
                <a:solidFill>
                  <a:srgbClr val="1D2B55"/>
                </a:solidFill>
                <a:uFill>
                  <a:solidFill>
                    <a:srgbClr val="0070C0"/>
                  </a:solidFill>
                </a:uFill>
                <a:latin typeface="Akrobat" panose="00000600000000000000"/>
                <a:ea typeface="Calibri" panose="020F0502020204030204" pitchFamily="34" charset="0"/>
              </a:rPr>
              <a:t>, both in </a:t>
            </a:r>
            <a:r>
              <a:rPr lang="en-US" sz="2200" b="1" dirty="0">
                <a:solidFill>
                  <a:srgbClr val="1D2B55"/>
                </a:solidFill>
                <a:uFill>
                  <a:solidFill>
                    <a:srgbClr val="0070C0"/>
                  </a:solidFill>
                </a:uFill>
                <a:latin typeface="Akrobat" panose="00000600000000000000"/>
                <a:ea typeface="Calibri" panose="020F0502020204030204" pitchFamily="34" charset="0"/>
              </a:rPr>
              <a:t>summer and winter seasons</a:t>
            </a:r>
            <a:r>
              <a:rPr lang="en-US" sz="2200" dirty="0">
                <a:solidFill>
                  <a:srgbClr val="1D2B55"/>
                </a:solidFill>
                <a:uFill>
                  <a:solidFill>
                    <a:srgbClr val="0070C0"/>
                  </a:solidFill>
                </a:uFill>
                <a:latin typeface="Akrobat" panose="00000600000000000000"/>
                <a:ea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4209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20B524A-7170-792A-5C8B-54ABB60775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5359" y="981940"/>
            <a:ext cx="11465211" cy="431800"/>
          </a:xfrm>
        </p:spPr>
        <p:txBody>
          <a:bodyPr/>
          <a:lstStyle/>
          <a:p>
            <a:pPr algn="ctr"/>
            <a:r>
              <a:rPr lang="de-DE" dirty="0"/>
              <a:t>Establishing local Partners network and joint branding, strong market positioning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A449706-5844-E62A-8BF0-A83844C43DD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360" y="1845789"/>
            <a:ext cx="8185185" cy="229600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Sustainable tourism project in the </a:t>
            </a:r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Southwest of Portugal, 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run by </a:t>
            </a:r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non-profit association.</a:t>
            </a:r>
            <a:endParaRPr lang="en-US" dirty="0">
              <a:solidFill>
                <a:srgbClr val="2D5371"/>
              </a:solidFill>
              <a:ea typeface="DengXian" panose="02010600030101010101" pitchFamily="2" charset="-122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Integrated network of </a:t>
            </a:r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740 km of hiking paths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, over </a:t>
            </a:r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1000 km of mountain biking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 trails, and Nature, Culture and Wellness activities.</a:t>
            </a:r>
          </a:p>
          <a:p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Certification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 “Leading Quality Trails-Best of Europe”.</a:t>
            </a:r>
          </a:p>
          <a:p>
            <a:pPr marL="0" marR="0" lvl="0" indent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70C0"/>
              </a:buClr>
              <a:buNone/>
            </a:pPr>
            <a:r>
              <a:rPr lang="en-US" b="1" dirty="0">
                <a:solidFill>
                  <a:srgbClr val="D85744"/>
                </a:solidFill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More than 200 local businesses in the partnership network benefiting from 24.000 hikers each year!</a:t>
            </a:r>
            <a:endParaRPr lang="de-DE" b="1" kern="1200" dirty="0">
              <a:solidFill>
                <a:srgbClr val="D85744"/>
              </a:solidFill>
              <a:effectLst/>
              <a:uFill>
                <a:solidFill>
                  <a:srgbClr val="0070C0"/>
                </a:solidFill>
              </a:uFill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de-DE" dirty="0">
              <a:effectLst/>
              <a:latin typeface="Akrobat" panose="0000060000000000000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endParaRPr lang="de-DE" dirty="0"/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4E3C8A1D-1D0B-A6A0-EB04-894582C4516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" b="22647"/>
          <a:stretch/>
        </p:blipFill>
        <p:spPr>
          <a:xfrm>
            <a:off x="338667" y="4438769"/>
            <a:ext cx="3645827" cy="1872357"/>
          </a:xfr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83585992-5B0A-2BB0-EAD1-7CA248BDFE1E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6" b="11266"/>
          <a:stretch/>
        </p:blipFill>
        <p:spPr>
          <a:xfrm>
            <a:off x="4245052" y="4437113"/>
            <a:ext cx="3649133" cy="1872357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B13159B6-36AE-5BF8-4A3A-B904F0D8F16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6" b="11266"/>
          <a:stretch/>
        </p:blipFill>
        <p:spPr>
          <a:xfrm>
            <a:off x="8154746" y="4437113"/>
            <a:ext cx="3649132" cy="1872357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56D0182-211F-4509-AB92-D11AF1C2425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467" r="-29467"/>
          <a:stretch/>
        </p:blipFill>
        <p:spPr>
          <a:xfrm>
            <a:off x="8372058" y="1845789"/>
            <a:ext cx="3431819" cy="215927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82398"/>
            <a:ext cx="8526552" cy="9699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509067"/>
                </a:solidFill>
              </a:rPr>
              <a:t>Practice No. 8: </a:t>
            </a:r>
            <a:r>
              <a:rPr lang="en-US" dirty="0">
                <a:solidFill>
                  <a:srgbClr val="509067"/>
                </a:solidFill>
              </a:rPr>
              <a:t>ROTA VICENTINA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F2323E-7EBF-063E-96D1-760D4EA74D3C}"/>
              </a:ext>
            </a:extLst>
          </p:cNvPr>
          <p:cNvSpPr txBox="1"/>
          <p:nvPr/>
        </p:nvSpPr>
        <p:spPr>
          <a:xfrm>
            <a:off x="335359" y="6458785"/>
            <a:ext cx="4098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7"/>
              </a:rPr>
              <a:t>https://rotavicentina.com/en/</a:t>
            </a:r>
            <a:endParaRPr lang="de-DE" sz="1200" dirty="0">
              <a:latin typeface="Akrobat" panose="000006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30270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98360B-3A0D-E5A4-E6CB-4CB7367C7A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8138" y="4734333"/>
            <a:ext cx="11424353" cy="1514067"/>
          </a:xfrm>
        </p:spPr>
        <p:txBody>
          <a:bodyPr>
            <a:noAutofit/>
          </a:bodyPr>
          <a:lstStyle/>
          <a:p>
            <a:pPr marL="0" marR="0" lvl="0" indent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D85744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Rota </a:t>
            </a:r>
            <a:r>
              <a:rPr lang="en-GB" sz="2400" b="1" dirty="0" err="1">
                <a:solidFill>
                  <a:srgbClr val="D85744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Vicentina’s</a:t>
            </a:r>
            <a:r>
              <a:rPr lang="en-GB" sz="2400" b="1" dirty="0">
                <a:solidFill>
                  <a:srgbClr val="D85744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branded partner scheme </a:t>
            </a:r>
            <a:r>
              <a:rPr lang="en-GB" sz="2400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benefits a network </a:t>
            </a:r>
            <a:r>
              <a:rPr lang="en-GB" sz="24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of </a:t>
            </a:r>
            <a:r>
              <a:rPr lang="en-GB" sz="24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small local businesses </a:t>
            </a:r>
            <a:r>
              <a:rPr lang="en-GB" sz="24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that support the Rota </a:t>
            </a:r>
            <a:r>
              <a:rPr lang="en-GB" sz="24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Vicentina</a:t>
            </a:r>
            <a:r>
              <a:rPr lang="en-GB" sz="24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association and </a:t>
            </a:r>
            <a:r>
              <a:rPr lang="en-GB" sz="24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promote sustainability </a:t>
            </a:r>
            <a:r>
              <a:rPr lang="en-GB" sz="24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and quality standards in their business. </a:t>
            </a:r>
            <a:endParaRPr lang="de-DE" sz="2200" b="1" kern="1200" dirty="0">
              <a:effectLst/>
              <a:uFill>
                <a:solidFill>
                  <a:srgbClr val="0070C0"/>
                </a:solidFill>
              </a:uFill>
              <a:ea typeface="Calibri" panose="020F050202020403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8668" y="186736"/>
            <a:ext cx="7134577" cy="9699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509067"/>
                </a:solidFill>
              </a:rPr>
              <a:t>Marketing Approach</a:t>
            </a:r>
          </a:p>
        </p:txBody>
      </p:sp>
      <p:pic>
        <p:nvPicPr>
          <p:cNvPr id="8" name="Graphic 595" descr="Megaphone with solid fill">
            <a:extLst>
              <a:ext uri="{FF2B5EF4-FFF2-40B4-BE49-F238E27FC236}">
                <a16:creationId xmlns:a16="http://schemas.microsoft.com/office/drawing/2014/main" id="{413EE471-F728-18BD-4541-DA69142863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94810" y="42339"/>
            <a:ext cx="1156698" cy="1156698"/>
          </a:xfrm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794BC79-A44D-E052-2573-3255806041E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07" t="-420" r="-7406"/>
          <a:stretch/>
        </p:blipFill>
        <p:spPr>
          <a:xfrm>
            <a:off x="338138" y="1264238"/>
            <a:ext cx="11314112" cy="3155361"/>
          </a:xfrm>
        </p:spPr>
      </p:pic>
    </p:spTree>
    <p:extLst>
      <p:ext uri="{BB962C8B-B14F-4D97-AF65-F5344CB8AC3E}">
        <p14:creationId xmlns:p14="http://schemas.microsoft.com/office/powerpoint/2010/main" val="96553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BD57A279-1412-4359-9339-40E219265A6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4" b="8424"/>
          <a:stretch/>
        </p:blipFill>
        <p:spPr>
          <a:xfrm>
            <a:off x="144911" y="117566"/>
            <a:ext cx="11902177" cy="6625170"/>
          </a:xfrm>
        </p:spPr>
      </p:pic>
      <p:sp>
        <p:nvSpPr>
          <p:cNvPr id="49" name="Rechteck: abgerundete Ecken 5">
            <a:extLst>
              <a:ext uri="{FF2B5EF4-FFF2-40B4-BE49-F238E27FC236}">
                <a16:creationId xmlns:a16="http://schemas.microsoft.com/office/drawing/2014/main" id="{B6CD1F83-9B7A-427C-BA23-05F9DEB81C2F}"/>
              </a:ext>
            </a:extLst>
          </p:cNvPr>
          <p:cNvSpPr/>
          <p:nvPr/>
        </p:nvSpPr>
        <p:spPr>
          <a:xfrm>
            <a:off x="1573760" y="1577669"/>
            <a:ext cx="8755379" cy="3507288"/>
          </a:xfrm>
          <a:prstGeom prst="roundRect">
            <a:avLst/>
          </a:prstGeom>
          <a:solidFill>
            <a:srgbClr val="509067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800" dirty="0">
                <a:solidFill>
                  <a:schemeClr val="bg1"/>
                </a:solidFill>
                <a:latin typeface="Montserrat" panose="00000500000000000000" pitchFamily="2" charset="0"/>
              </a:rPr>
              <a:t>8 SUSTAINABLE MARKETING PRACTICES</a:t>
            </a:r>
          </a:p>
        </p:txBody>
      </p:sp>
    </p:spTree>
    <p:extLst>
      <p:ext uri="{BB962C8B-B14F-4D97-AF65-F5344CB8AC3E}">
        <p14:creationId xmlns:p14="http://schemas.microsoft.com/office/powerpoint/2010/main" val="318446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D21CF2A6-3286-E156-0F72-4D93953C1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396" y="2162315"/>
            <a:ext cx="3571165" cy="439782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06D8BAD-98AB-AC89-B7BA-7EF680A6A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32007">
            <a:off x="325881" y="2064472"/>
            <a:ext cx="3404208" cy="42446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8AA1805-07AC-68FC-1A74-C16B22E6D3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WEBINAR </a:t>
            </a:r>
          </a:p>
        </p:txBody>
      </p:sp>
      <p:sp>
        <p:nvSpPr>
          <p:cNvPr id="9" name="Untertitel 8">
            <a:extLst>
              <a:ext uri="{FF2B5EF4-FFF2-40B4-BE49-F238E27FC236}">
                <a16:creationId xmlns:a16="http://schemas.microsoft.com/office/drawing/2014/main" id="{2AE4936F-046C-A43C-B52D-A702F1B168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/>
              <a:t>Background Information for Participants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BFFF7F8-6751-F8EB-7A8C-62196EBBC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35976" y="2162315"/>
            <a:ext cx="5183075" cy="3888992"/>
          </a:xfrm>
        </p:spPr>
        <p:txBody>
          <a:bodyPr/>
          <a:lstStyle/>
          <a:p>
            <a:r>
              <a:rPr lang="en-GB" b="1" dirty="0"/>
              <a:t>Handbook on Marketing Practices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Selection of marketing platforms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Good practice examples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Marketing and branding guidelines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Marketing Events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&amp; Power Point Presentations will be send out to participants by </a:t>
            </a:r>
            <a:r>
              <a:rPr lang="en-GB" b="1" dirty="0"/>
              <a:t>next week! </a:t>
            </a:r>
          </a:p>
        </p:txBody>
      </p:sp>
    </p:spTree>
    <p:extLst>
      <p:ext uri="{BB962C8B-B14F-4D97-AF65-F5344CB8AC3E}">
        <p14:creationId xmlns:p14="http://schemas.microsoft.com/office/powerpoint/2010/main" val="3850171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6F06072-A1C1-9D5C-DA4B-086F8722F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929" y="665018"/>
            <a:ext cx="7191762" cy="789588"/>
          </a:xfrm>
        </p:spPr>
        <p:txBody>
          <a:bodyPr>
            <a:normAutofit fontScale="90000"/>
          </a:bodyPr>
          <a:lstStyle/>
          <a:p>
            <a:r>
              <a:rPr lang="en-US" dirty="0"/>
              <a:t>8 Sustainable Marketing Practices</a:t>
            </a:r>
            <a:endParaRPr lang="de-DE" dirty="0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C0A041B1-E2E8-58B5-B35B-9F2AB29B3D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The OVERVIEW</a:t>
            </a:r>
            <a:endParaRPr lang="de-DE" b="1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39CB4D7-E5A8-F827-6400-8E9952E317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560" y="2318881"/>
            <a:ext cx="7845295" cy="424569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Using </a:t>
            </a:r>
            <a:r>
              <a:rPr lang="en-US" b="1" dirty="0"/>
              <a:t>clients‘ reviews </a:t>
            </a:r>
            <a:r>
              <a:rPr lang="en-US" dirty="0"/>
              <a:t>as promotional tool</a:t>
            </a:r>
          </a:p>
          <a:p>
            <a:r>
              <a:rPr lang="en-US" dirty="0"/>
              <a:t>Using </a:t>
            </a:r>
            <a:r>
              <a:rPr lang="en-US" b="1" dirty="0"/>
              <a:t>storytelling</a:t>
            </a:r>
            <a:r>
              <a:rPr lang="en-US" dirty="0"/>
              <a:t> for creative marketing campaigns</a:t>
            </a:r>
          </a:p>
          <a:p>
            <a:r>
              <a:rPr lang="en-US" b="1" dirty="0"/>
              <a:t>Joint branding </a:t>
            </a:r>
            <a:r>
              <a:rPr lang="en-US" dirty="0"/>
              <a:t>and direct market access via </a:t>
            </a:r>
            <a:r>
              <a:rPr lang="en-US" b="1" dirty="0"/>
              <a:t>targeted cooperation</a:t>
            </a:r>
          </a:p>
          <a:p>
            <a:r>
              <a:rPr lang="en-US" dirty="0"/>
              <a:t>Marketing through </a:t>
            </a:r>
            <a:r>
              <a:rPr lang="en-US" b="1" dirty="0"/>
              <a:t>personal stories of local hosts</a:t>
            </a:r>
          </a:p>
          <a:p>
            <a:r>
              <a:rPr lang="en-US" dirty="0"/>
              <a:t>Use </a:t>
            </a:r>
            <a:r>
              <a:rPr lang="en-US" b="1" dirty="0"/>
              <a:t>social media </a:t>
            </a:r>
            <a:r>
              <a:rPr lang="en-US" dirty="0"/>
              <a:t>for direct market access </a:t>
            </a:r>
          </a:p>
          <a:p>
            <a:r>
              <a:rPr lang="en-US" dirty="0"/>
              <a:t>Marketing tours on </a:t>
            </a:r>
            <a:r>
              <a:rPr lang="en-US" b="1" dirty="0"/>
              <a:t>specialized travel media</a:t>
            </a:r>
          </a:p>
          <a:p>
            <a:r>
              <a:rPr lang="en-US" b="1" dirty="0"/>
              <a:t>Umbrella organization for joint brand marketing</a:t>
            </a:r>
            <a:r>
              <a:rPr lang="en-US" dirty="0"/>
              <a:t>: sustainable destinations – slow motion </a:t>
            </a:r>
          </a:p>
          <a:p>
            <a:r>
              <a:rPr lang="en-US" dirty="0"/>
              <a:t>Establishing </a:t>
            </a:r>
            <a:r>
              <a:rPr lang="en-US" b="1" dirty="0"/>
              <a:t>local Partners network and joint branding</a:t>
            </a:r>
            <a:r>
              <a:rPr lang="en-US" dirty="0"/>
              <a:t>, strong market positioning</a:t>
            </a:r>
          </a:p>
        </p:txBody>
      </p:sp>
      <p:pic>
        <p:nvPicPr>
          <p:cNvPr id="13" name="Picture 12" descr="A group of people on a boat in the water&#10;&#10;Description automatically generated with low confidence">
            <a:extLst>
              <a:ext uri="{FF2B5EF4-FFF2-40B4-BE49-F238E27FC236}">
                <a16:creationId xmlns:a16="http://schemas.microsoft.com/office/drawing/2014/main" id="{AC6132C9-21E8-0946-4DB2-1BB50C6251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r="27184" b="10883"/>
          <a:stretch/>
        </p:blipFill>
        <p:spPr>
          <a:xfrm>
            <a:off x="8395855" y="2139676"/>
            <a:ext cx="3740728" cy="363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2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20B524A-7170-792A-5C8B-54ABB60775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5360" y="1152609"/>
            <a:ext cx="11465211" cy="431800"/>
          </a:xfrm>
        </p:spPr>
        <p:txBody>
          <a:bodyPr/>
          <a:lstStyle/>
          <a:p>
            <a:r>
              <a:rPr lang="de-DE" dirty="0"/>
              <a:t>Using clients‘ reviews as promotional tool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A449706-5844-E62A-8BF0-A83844C43DD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360" y="1845789"/>
            <a:ext cx="7558825" cy="2296007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T</a:t>
            </a:r>
            <a:r>
              <a:rPr lang="en-US" dirty="0">
                <a:solidFill>
                  <a:srgbClr val="2D5371"/>
                </a:solidFill>
                <a:latin typeface="Akrobat" panose="00000600000000000000"/>
                <a:ea typeface="DengXian" panose="02010600030101010101" pitchFamily="2" charset="-122"/>
                <a:cs typeface="Arial" panose="020B0604020202020204" pitchFamily="34" charset="0"/>
              </a:rPr>
              <a:t>his company offers a </a:t>
            </a:r>
            <a:r>
              <a:rPr lang="en-US" b="1" dirty="0">
                <a:solidFill>
                  <a:srgbClr val="2D5371"/>
                </a:solidFill>
                <a:latin typeface="Akrobat" panose="00000600000000000000"/>
                <a:ea typeface="DengXian" panose="02010600030101010101" pitchFamily="2" charset="-122"/>
                <a:cs typeface="Arial" panose="020B0604020202020204" pitchFamily="34" charset="0"/>
              </a:rPr>
              <a:t>wide range of adventure holidays and wilderness experiences</a:t>
            </a:r>
            <a:r>
              <a:rPr lang="en-US" dirty="0">
                <a:solidFill>
                  <a:srgbClr val="2D5371"/>
                </a:solidFill>
                <a:latin typeface="Akrobat" panose="00000600000000000000"/>
                <a:ea typeface="DengXian" panose="02010600030101010101" pitchFamily="2" charset="-122"/>
                <a:cs typeface="Arial" panose="020B0604020202020204" pitchFamily="34" charset="0"/>
              </a:rPr>
              <a:t> in the most remote regions of the Highlands and Islands of Scotland.</a:t>
            </a:r>
          </a:p>
          <a:p>
            <a:r>
              <a:rPr lang="en-US" dirty="0">
                <a:solidFill>
                  <a:srgbClr val="2D5371"/>
                </a:solidFill>
                <a:latin typeface="Akrobat" panose="00000600000000000000"/>
                <a:ea typeface="DengXian" panose="02010600030101010101" pitchFamily="2" charset="-122"/>
                <a:cs typeface="Arial" panose="020B0604020202020204" pitchFamily="34" charset="0"/>
              </a:rPr>
              <a:t>Twice winner of </a:t>
            </a:r>
            <a:r>
              <a:rPr lang="en-US" b="1" dirty="0">
                <a:solidFill>
                  <a:srgbClr val="2D5371"/>
                </a:solidFill>
                <a:latin typeface="Akrobat" panose="00000600000000000000"/>
                <a:ea typeface="DengXian" panose="02010600030101010101" pitchFamily="2" charset="-122"/>
                <a:cs typeface="Arial" panose="020B0604020202020204" pitchFamily="34" charset="0"/>
              </a:rPr>
              <a:t>the Best Green Tour Operator </a:t>
            </a:r>
            <a:r>
              <a:rPr lang="en-US" dirty="0">
                <a:solidFill>
                  <a:srgbClr val="2D5371"/>
                </a:solidFill>
                <a:latin typeface="Akrobat" panose="00000600000000000000"/>
                <a:ea typeface="DengXian" panose="02010600030101010101" pitchFamily="2" charset="-122"/>
                <a:cs typeface="Arial" panose="020B0604020202020204" pitchFamily="34" charset="0"/>
              </a:rPr>
              <a:t>in the World Travel Awards.</a:t>
            </a:r>
          </a:p>
          <a:p>
            <a:pPr marL="0" indent="0" algn="just">
              <a:buNone/>
            </a:pPr>
            <a:endParaRPr lang="en-US" dirty="0">
              <a:latin typeface="Akrobat" panose="0000060000000000000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70C0"/>
              </a:buClr>
              <a:buNone/>
            </a:pPr>
            <a:r>
              <a:rPr lang="en-US" b="1" dirty="0">
                <a:solidFill>
                  <a:srgbClr val="D85744"/>
                </a:solidFill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More than</a:t>
            </a:r>
            <a:r>
              <a:rPr lang="en-US" b="1" kern="1200" dirty="0">
                <a:solidFill>
                  <a:srgbClr val="D85744"/>
                </a:solidFill>
                <a:effectLst/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 5000 reviews </a:t>
            </a:r>
            <a:r>
              <a:rPr lang="en-US" b="0" kern="1200" dirty="0">
                <a:solidFill>
                  <a:srgbClr val="D85744"/>
                </a:solidFill>
                <a:effectLst/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with average rating of </a:t>
            </a:r>
            <a:r>
              <a:rPr lang="en-US" b="1" kern="1200" dirty="0">
                <a:solidFill>
                  <a:srgbClr val="D85744"/>
                </a:solidFill>
                <a:effectLst/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4.88 out of 5</a:t>
            </a:r>
            <a:r>
              <a:rPr lang="en-US" b="0" kern="1200" dirty="0">
                <a:solidFill>
                  <a:srgbClr val="D85744"/>
                </a:solidFill>
                <a:effectLst/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.</a:t>
            </a:r>
            <a:endParaRPr lang="de-DE" b="1" kern="1200" dirty="0">
              <a:solidFill>
                <a:srgbClr val="D85744"/>
              </a:solidFill>
              <a:effectLst/>
              <a:uFill>
                <a:solidFill>
                  <a:srgbClr val="0070C0"/>
                </a:solidFill>
              </a:uFill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de-DE" dirty="0">
              <a:effectLst/>
              <a:latin typeface="Akrobat" panose="0000060000000000000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endParaRPr lang="de-DE" dirty="0"/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4E3C8A1D-1D0B-A6A0-EB04-894582C4516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8" b="4388"/>
          <a:stretch/>
        </p:blipFill>
        <p:spPr>
          <a:xfrm>
            <a:off x="338667" y="4438769"/>
            <a:ext cx="3645827" cy="1872357"/>
          </a:xfr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83585992-5B0A-2BB0-EAD1-7CA248BDFE1E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5" b="27095"/>
          <a:stretch/>
        </p:blipFill>
        <p:spPr>
          <a:xfrm>
            <a:off x="4245052" y="4437113"/>
            <a:ext cx="3649133" cy="1872357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B13159B6-36AE-5BF8-4A3A-B904F0D8F16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5" b="24345"/>
          <a:stretch/>
        </p:blipFill>
        <p:spPr>
          <a:xfrm>
            <a:off x="8154746" y="4437113"/>
            <a:ext cx="3649132" cy="1872357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56D0182-211F-4509-AB92-D11AF1C2425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883" r="-28883"/>
          <a:stretch/>
        </p:blipFill>
        <p:spPr>
          <a:xfrm>
            <a:off x="8154746" y="1845789"/>
            <a:ext cx="3649132" cy="229600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82398"/>
            <a:ext cx="8526552" cy="9699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509067"/>
                </a:solidFill>
              </a:rPr>
              <a:t>Practice No. 1: </a:t>
            </a:r>
            <a:r>
              <a:rPr lang="en-US" dirty="0">
                <a:solidFill>
                  <a:srgbClr val="509067"/>
                </a:solidFill>
              </a:rPr>
              <a:t>WILDERNESS SCOTLAND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E4BE4D-2613-D96C-B1EC-791F4FF97503}"/>
              </a:ext>
            </a:extLst>
          </p:cNvPr>
          <p:cNvSpPr txBox="1"/>
          <p:nvPr/>
        </p:nvSpPr>
        <p:spPr>
          <a:xfrm>
            <a:off x="335359" y="6458785"/>
            <a:ext cx="4098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7"/>
              </a:rPr>
              <a:t>https://www.wildernessscotland.com/</a:t>
            </a:r>
            <a:endParaRPr lang="de-DE" sz="1200" dirty="0">
              <a:latin typeface="Akrobat" panose="000006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86252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r="-307"/>
          <a:stretch/>
        </p:blipFill>
        <p:spPr>
          <a:xfrm>
            <a:off x="338668" y="2996903"/>
            <a:ext cx="6579219" cy="1440160"/>
          </a:xfr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EF5F8F62-9E02-7191-25C3-51B04DEF655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" r="-212"/>
          <a:stretch/>
        </p:blipFill>
        <p:spPr>
          <a:xfrm>
            <a:off x="428978" y="4797152"/>
            <a:ext cx="5129561" cy="1440160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070DF4-B853-1622-5E3B-AA055D6E39D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801677" y="1340551"/>
            <a:ext cx="7961344" cy="1367862"/>
          </a:xfrm>
        </p:spPr>
        <p:txBody>
          <a:bodyPr>
            <a:noAutofit/>
          </a:bodyPr>
          <a:lstStyle/>
          <a:p>
            <a:pPr marL="0" marR="0" lvl="0" indent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D85744"/>
                </a:solidFill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Every client receives a feedback survey </a:t>
            </a:r>
            <a:r>
              <a:rPr lang="en-US" sz="2200" dirty="0"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when they return from their guided, self-guided or tailor-made holiday with Wilderness Scotland.</a:t>
            </a:r>
          </a:p>
          <a:p>
            <a:pPr marL="0" indent="0">
              <a:buNone/>
            </a:pPr>
            <a:endParaRPr lang="de-DE" sz="2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98360B-3A0D-E5A4-E6CB-4CB7367C7A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158195" y="2997200"/>
            <a:ext cx="4604826" cy="1439863"/>
          </a:xfrm>
        </p:spPr>
        <p:txBody>
          <a:bodyPr>
            <a:normAutofit/>
          </a:bodyPr>
          <a:lstStyle/>
          <a:p>
            <a:pPr marL="0" marR="0" lvl="0" indent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200" dirty="0"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Clients’</a:t>
            </a:r>
            <a:r>
              <a:rPr lang="en-US" sz="2200" b="0" kern="1200" dirty="0">
                <a:effectLst/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 reviews </a:t>
            </a:r>
            <a:r>
              <a:rPr lang="en-US" sz="2200" b="1" kern="1200" dirty="0">
                <a:solidFill>
                  <a:srgbClr val="D85744"/>
                </a:solidFill>
                <a:effectLst/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displayed on </a:t>
            </a:r>
            <a:r>
              <a:rPr lang="en-US" sz="2200" b="1" dirty="0">
                <a:solidFill>
                  <a:srgbClr val="D85744"/>
                </a:solidFill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central </a:t>
            </a:r>
            <a:r>
              <a:rPr lang="en-US" sz="2200" b="1" kern="1200" dirty="0">
                <a:solidFill>
                  <a:srgbClr val="D85744"/>
                </a:solidFill>
                <a:effectLst/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places of the website</a:t>
            </a:r>
            <a:r>
              <a:rPr lang="en-US" sz="2200" b="0" kern="1200" dirty="0">
                <a:effectLst/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, including on the top of the homepage.</a:t>
            </a:r>
            <a:endParaRPr lang="de-DE" sz="2200" b="1" kern="1200" dirty="0">
              <a:effectLst/>
              <a:uFill>
                <a:solidFill>
                  <a:srgbClr val="0070C0"/>
                </a:solidFill>
              </a:uFill>
              <a:ea typeface="Calibri" panose="020F050202020403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8668" y="186736"/>
            <a:ext cx="7134577" cy="9699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509067"/>
                </a:solidFill>
              </a:rPr>
              <a:t>Marketing Approach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71794-5163-7B5D-E8A6-276E8879D35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0" y="4797449"/>
            <a:ext cx="5667022" cy="14398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D85744"/>
                </a:solidFill>
                <a:ea typeface="Calibri" panose="020F0502020204030204" pitchFamily="34" charset="0"/>
                <a:cs typeface="Arial" panose="020B0604020202020204" pitchFamily="34" charset="0"/>
              </a:rPr>
              <a:t>Great resource for future clients </a:t>
            </a:r>
            <a:r>
              <a:rPr lang="en-US" sz="2200" dirty="0">
                <a:ea typeface="Calibri" panose="020F0502020204030204" pitchFamily="34" charset="0"/>
                <a:cs typeface="Arial" panose="020B0604020202020204" pitchFamily="34" charset="0"/>
              </a:rPr>
              <a:t>to check what other </a:t>
            </a:r>
            <a:r>
              <a:rPr lang="en-US" sz="2200" dirty="0" err="1">
                <a:ea typeface="Calibri" panose="020F0502020204030204" pitchFamily="34" charset="0"/>
                <a:cs typeface="Arial" panose="020B0604020202020204" pitchFamily="34" charset="0"/>
              </a:rPr>
              <a:t>travellers</a:t>
            </a:r>
            <a:r>
              <a:rPr lang="en-US" sz="2200" dirty="0">
                <a:ea typeface="Calibri" panose="020F0502020204030204" pitchFamily="34" charset="0"/>
                <a:cs typeface="Arial" panose="020B0604020202020204" pitchFamily="34" charset="0"/>
              </a:rPr>
              <a:t> from </a:t>
            </a:r>
            <a:r>
              <a:rPr lang="en-US" sz="2200" b="1" dirty="0">
                <a:ea typeface="Calibri" panose="020F0502020204030204" pitchFamily="34" charset="0"/>
                <a:cs typeface="Arial" panose="020B0604020202020204" pitchFamily="34" charset="0"/>
              </a:rPr>
              <a:t>different countries </a:t>
            </a:r>
            <a:r>
              <a:rPr lang="en-US" sz="2200" dirty="0"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US" sz="2200" b="1" dirty="0">
                <a:ea typeface="Calibri" panose="020F0502020204030204" pitchFamily="34" charset="0"/>
                <a:cs typeface="Arial" panose="020B0604020202020204" pitchFamily="34" charset="0"/>
              </a:rPr>
              <a:t>age groups </a:t>
            </a:r>
            <a:r>
              <a:rPr lang="en-US" sz="2200" dirty="0">
                <a:ea typeface="Calibri" panose="020F0502020204030204" pitchFamily="34" charset="0"/>
                <a:cs typeface="Arial" panose="020B0604020202020204" pitchFamily="34" charset="0"/>
              </a:rPr>
              <a:t>enjoyed and why and filter reviews according to the </a:t>
            </a:r>
            <a:r>
              <a:rPr lang="en-US" sz="2200" b="1" dirty="0">
                <a:ea typeface="Calibri" panose="020F0502020204030204" pitchFamily="34" charset="0"/>
                <a:cs typeface="Arial" panose="020B0604020202020204" pitchFamily="34" charset="0"/>
              </a:rPr>
              <a:t>type of the trip</a:t>
            </a:r>
            <a:r>
              <a:rPr lang="en-US" sz="2200" dirty="0">
                <a:ea typeface="Calibri" panose="020F0502020204030204" pitchFamily="34" charset="0"/>
                <a:cs typeface="Arial" panose="020B0604020202020204" pitchFamily="34" charset="0"/>
              </a:rPr>
              <a:t>!</a:t>
            </a:r>
            <a:endParaRPr lang="de-DE" sz="2200" dirty="0"/>
          </a:p>
          <a:p>
            <a:pPr marL="0" indent="0">
              <a:buNone/>
            </a:pPr>
            <a:endParaRPr lang="de-DE" sz="2200" dirty="0"/>
          </a:p>
        </p:txBody>
      </p:sp>
      <p:pic>
        <p:nvPicPr>
          <p:cNvPr id="8" name="Graphic 595" descr="Megaphone with solid fill">
            <a:extLst>
              <a:ext uri="{FF2B5EF4-FFF2-40B4-BE49-F238E27FC236}">
                <a16:creationId xmlns:a16="http://schemas.microsoft.com/office/drawing/2014/main" id="{413EE471-F728-18BD-4541-DA69142863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94810" y="42339"/>
            <a:ext cx="1156698" cy="1156698"/>
          </a:xfrm>
          <a:prstGeom prst="rect">
            <a:avLst/>
          </a:prstGeo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B888C268-B4AA-BC05-FBB6-B48CBA6725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7" b="31491"/>
          <a:stretch/>
        </p:blipFill>
        <p:spPr>
          <a:xfrm>
            <a:off x="338668" y="1268551"/>
            <a:ext cx="2925762" cy="1439862"/>
          </a:xfrm>
        </p:spPr>
      </p:pic>
    </p:spTree>
    <p:extLst>
      <p:ext uri="{BB962C8B-B14F-4D97-AF65-F5344CB8AC3E}">
        <p14:creationId xmlns:p14="http://schemas.microsoft.com/office/powerpoint/2010/main" val="154549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20B524A-7170-792A-5C8B-54ABB60775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5360" y="1152609"/>
            <a:ext cx="11465211" cy="431800"/>
          </a:xfrm>
        </p:spPr>
        <p:txBody>
          <a:bodyPr/>
          <a:lstStyle/>
          <a:p>
            <a:r>
              <a:rPr lang="de-DE" dirty="0"/>
              <a:t>Using storytelling for creative marketing campaigns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A449706-5844-E62A-8BF0-A83844C43DD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360" y="1845789"/>
            <a:ext cx="7819386" cy="2296007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Responsible tour operator 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for adventure activities from rafting to cycling in Albania and neighboring countries. </a:t>
            </a:r>
          </a:p>
          <a:p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Works with small local businesses 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offering genuine hospitality and </a:t>
            </a:r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authenticity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 of small, often family-run accommodation.</a:t>
            </a:r>
            <a:endParaRPr lang="en-US" b="1" dirty="0">
              <a:solidFill>
                <a:srgbClr val="D85744"/>
              </a:solidFill>
              <a:uFill>
                <a:solidFill>
                  <a:srgbClr val="0070C0"/>
                </a:solidFill>
              </a:uFill>
              <a:ea typeface="Calibri" panose="020F0502020204030204" pitchFamily="34" charset="0"/>
            </a:endParaRPr>
          </a:p>
          <a:p>
            <a:pPr marL="0" marR="0" lvl="0" indent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70C0"/>
              </a:buClr>
              <a:buNone/>
            </a:pPr>
            <a:endParaRPr lang="en-US" b="1" dirty="0">
              <a:solidFill>
                <a:srgbClr val="D85744"/>
              </a:solidFill>
              <a:uFill>
                <a:solidFill>
                  <a:srgbClr val="0070C0"/>
                </a:solidFill>
              </a:uFill>
              <a:ea typeface="Calibri" panose="020F0502020204030204" pitchFamily="34" charset="0"/>
            </a:endParaRPr>
          </a:p>
          <a:p>
            <a:pPr marL="0" marR="0" lvl="0" indent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70C0"/>
              </a:buClr>
              <a:buNone/>
            </a:pPr>
            <a:r>
              <a:rPr lang="en-US" b="1" dirty="0">
                <a:solidFill>
                  <a:srgbClr val="D85744"/>
                </a:solidFill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More than</a:t>
            </a:r>
            <a:r>
              <a:rPr lang="en-US" b="1" kern="1200" dirty="0">
                <a:solidFill>
                  <a:srgbClr val="D85744"/>
                </a:solidFill>
                <a:effectLst/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 450.000 views on YouTube of their ‘Taken by Albania’ campaign video</a:t>
            </a:r>
            <a:r>
              <a:rPr lang="en-US" b="0" kern="1200" dirty="0">
                <a:solidFill>
                  <a:srgbClr val="D85744"/>
                </a:solidFill>
                <a:effectLst/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.</a:t>
            </a:r>
            <a:endParaRPr lang="de-DE" b="1" kern="1200" dirty="0">
              <a:solidFill>
                <a:srgbClr val="D85744"/>
              </a:solidFill>
              <a:effectLst/>
              <a:uFill>
                <a:solidFill>
                  <a:srgbClr val="0070C0"/>
                </a:solidFill>
              </a:uFill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de-DE" dirty="0">
              <a:effectLst/>
              <a:latin typeface="Akrobat" panose="0000060000000000000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endParaRPr lang="de-DE" dirty="0"/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4E3C8A1D-1D0B-A6A0-EB04-894582C4516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" t="48689" r="-91" b="-45"/>
          <a:stretch/>
        </p:blipFill>
        <p:spPr>
          <a:xfrm>
            <a:off x="338667" y="4438769"/>
            <a:ext cx="3645827" cy="1872357"/>
          </a:xfr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83585992-5B0A-2BB0-EAD1-7CA248BDFE1E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4" b="33446"/>
          <a:stretch/>
        </p:blipFill>
        <p:spPr>
          <a:xfrm>
            <a:off x="4245052" y="4437113"/>
            <a:ext cx="3649133" cy="1872357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B13159B6-36AE-5BF8-4A3A-B904F0D8F16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" t="21624" r="-91"/>
          <a:stretch/>
        </p:blipFill>
        <p:spPr>
          <a:xfrm>
            <a:off x="8154746" y="4437113"/>
            <a:ext cx="3649132" cy="1872357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56D0182-211F-4509-AB92-D11AF1C2425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605" b="-67605"/>
          <a:stretch/>
        </p:blipFill>
        <p:spPr>
          <a:xfrm>
            <a:off x="8455185" y="2008016"/>
            <a:ext cx="2975809" cy="187235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82398"/>
            <a:ext cx="8526552" cy="9699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509067"/>
                </a:solidFill>
              </a:rPr>
              <a:t>Practice No. 2: </a:t>
            </a:r>
            <a:r>
              <a:rPr lang="en-US" dirty="0">
                <a:solidFill>
                  <a:srgbClr val="509067"/>
                </a:solidFill>
              </a:rPr>
              <a:t>ACTIVE ALBANIA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C2BCA0-F7B9-905B-FC9D-F175FA9A8F3F}"/>
              </a:ext>
            </a:extLst>
          </p:cNvPr>
          <p:cNvSpPr txBox="1"/>
          <p:nvPr/>
        </p:nvSpPr>
        <p:spPr>
          <a:xfrm>
            <a:off x="335359" y="6458785"/>
            <a:ext cx="4098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hlinkClick r:id="rId7"/>
              </a:rPr>
              <a:t>https://www.activealbania.com/</a:t>
            </a:r>
            <a:endParaRPr lang="de-DE" sz="1200" dirty="0">
              <a:latin typeface="Akrobat" panose="000006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93095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" t="24672" r="14088" b="63302"/>
          <a:stretch/>
        </p:blipFill>
        <p:spPr>
          <a:xfrm>
            <a:off x="321541" y="2996903"/>
            <a:ext cx="5544000" cy="1440160"/>
          </a:xfr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EF5F8F62-9E02-7191-25C3-51B04DEF655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" b="229"/>
          <a:stretch/>
        </p:blipFill>
        <p:spPr>
          <a:xfrm>
            <a:off x="428978" y="4797152"/>
            <a:ext cx="5129561" cy="1440160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070DF4-B853-1622-5E3B-AA055D6E39D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12273" y="1268253"/>
            <a:ext cx="8350748" cy="1440160"/>
          </a:xfrm>
        </p:spPr>
        <p:txBody>
          <a:bodyPr>
            <a:noAutofit/>
          </a:bodyPr>
          <a:lstStyle/>
          <a:p>
            <a:pPr marL="0" indent="0" algn="ctr">
              <a:lnSpc>
                <a:spcPct val="115000"/>
              </a:lnSpc>
              <a:spcBef>
                <a:spcPts val="300"/>
              </a:spcBef>
              <a:buNone/>
            </a:pPr>
            <a:r>
              <a:rPr lang="en-US" sz="2000" b="1" dirty="0">
                <a:solidFill>
                  <a:srgbClr val="D85744"/>
                </a:solidFill>
              </a:rPr>
              <a:t>Creative marketing campaigns with a clear message! </a:t>
            </a:r>
            <a:r>
              <a:rPr lang="en-US" sz="2000" b="1" dirty="0"/>
              <a:t>Taken by Albania </a:t>
            </a:r>
            <a:r>
              <a:rPr lang="en-US" sz="2000" dirty="0"/>
              <a:t>campaign combats negative stereotypes from the </a:t>
            </a:r>
            <a:r>
              <a:rPr lang="en-US" sz="2000" b="1" dirty="0"/>
              <a:t>Hollywood movie Taken </a:t>
            </a:r>
            <a:r>
              <a:rPr lang="en-US" sz="2000" dirty="0"/>
              <a:t>by </a:t>
            </a:r>
            <a:r>
              <a:rPr lang="en-US" sz="2000" b="1" dirty="0"/>
              <a:t>showcasing Albania’s spectacular landscapes</a:t>
            </a:r>
            <a:r>
              <a:rPr lang="en-US" sz="2000" dirty="0"/>
              <a:t>, outdoor activities, </a:t>
            </a:r>
            <a:r>
              <a:rPr lang="en-US" sz="2000" b="1" dirty="0"/>
              <a:t>local people</a:t>
            </a:r>
            <a:r>
              <a:rPr lang="en-US" sz="2000" dirty="0"/>
              <a:t>, culture and food.</a:t>
            </a:r>
            <a:endParaRPr lang="de-DE" sz="2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98360B-3A0D-E5A4-E6CB-4CB7367C7A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65541" y="2997200"/>
            <a:ext cx="5897480" cy="1439863"/>
          </a:xfrm>
        </p:spPr>
        <p:txBody>
          <a:bodyPr>
            <a:noAutofit/>
          </a:bodyPr>
          <a:lstStyle/>
          <a:p>
            <a:pPr marL="0" marR="0" lvl="0" indent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2022</a:t>
            </a:r>
            <a:r>
              <a:rPr lang="en-GB" sz="2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campaign uses </a:t>
            </a:r>
            <a:r>
              <a:rPr lang="en-GB" sz="2200" b="1" dirty="0">
                <a:solidFill>
                  <a:srgbClr val="D85744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storytelling of Albania as authentic, wild and rugged country </a:t>
            </a:r>
            <a:r>
              <a:rPr lang="en-GB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compared to other destinations in Europe.</a:t>
            </a:r>
            <a:endParaRPr lang="de-DE" sz="2200" b="1" kern="1200" dirty="0">
              <a:effectLst/>
              <a:uFill>
                <a:solidFill>
                  <a:srgbClr val="0070C0"/>
                </a:solidFill>
              </a:uFill>
              <a:ea typeface="Calibri" panose="020F050202020403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8668" y="186736"/>
            <a:ext cx="7134577" cy="9699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509067"/>
                </a:solidFill>
              </a:rPr>
              <a:t>Marketing Approach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71794-5163-7B5D-E8A6-276E8879D35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698273" y="4797449"/>
            <a:ext cx="6064749" cy="14398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D85744"/>
                </a:solidFill>
                <a:cs typeface="Arial" panose="020B0604020202020204" pitchFamily="34" charset="0"/>
              </a:rPr>
              <a:t>Local voices play the key role!</a:t>
            </a:r>
            <a:r>
              <a:rPr lang="en-US" sz="2200" dirty="0">
                <a:cs typeface="Arial" panose="020B0604020202020204" pitchFamily="34" charset="0"/>
              </a:rPr>
              <a:t> Both in their campaigns and on their website, such as </a:t>
            </a:r>
            <a:r>
              <a:rPr lang="en-US" sz="2200" b="1" dirty="0">
                <a:cs typeface="Arial" panose="020B0604020202020204" pitchFamily="34" charset="0"/>
              </a:rPr>
              <a:t>testimonials </a:t>
            </a:r>
            <a:r>
              <a:rPr lang="en-US" sz="2200" dirty="0">
                <a:cs typeface="Arial" panose="020B0604020202020204" pitchFamily="34" charset="0"/>
              </a:rPr>
              <a:t>of small local </a:t>
            </a:r>
            <a:r>
              <a:rPr lang="en-GB" sz="2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family run businesses.</a:t>
            </a:r>
            <a:endParaRPr lang="de-DE" sz="2200" dirty="0"/>
          </a:p>
          <a:p>
            <a:pPr marL="0" indent="0">
              <a:buNone/>
            </a:pPr>
            <a:endParaRPr lang="de-DE" sz="2200" dirty="0"/>
          </a:p>
        </p:txBody>
      </p:sp>
      <p:pic>
        <p:nvPicPr>
          <p:cNvPr id="8" name="Graphic 595" descr="Megaphone with solid fill">
            <a:extLst>
              <a:ext uri="{FF2B5EF4-FFF2-40B4-BE49-F238E27FC236}">
                <a16:creationId xmlns:a16="http://schemas.microsoft.com/office/drawing/2014/main" id="{413EE471-F728-18BD-4541-DA69142863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94810" y="42339"/>
            <a:ext cx="1156698" cy="1156698"/>
          </a:xfrm>
          <a:prstGeom prst="rect">
            <a:avLst/>
          </a:prstGeo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B888C268-B4AA-BC05-FBB6-B48CBA6725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9" b="26485"/>
          <a:stretch/>
        </p:blipFill>
        <p:spPr>
          <a:xfrm>
            <a:off x="338668" y="1268551"/>
            <a:ext cx="2925762" cy="1439862"/>
          </a:xfrm>
        </p:spPr>
      </p:pic>
    </p:spTree>
    <p:extLst>
      <p:ext uri="{BB962C8B-B14F-4D97-AF65-F5344CB8AC3E}">
        <p14:creationId xmlns:p14="http://schemas.microsoft.com/office/powerpoint/2010/main" val="247693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20B524A-7170-792A-5C8B-54ABB60775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5360" y="1152609"/>
            <a:ext cx="11465211" cy="431800"/>
          </a:xfrm>
        </p:spPr>
        <p:txBody>
          <a:bodyPr/>
          <a:lstStyle/>
          <a:p>
            <a:r>
              <a:rPr lang="de-DE" dirty="0"/>
              <a:t>Joint branding and direct market access via targeted cooperation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A449706-5844-E62A-8BF0-A83844C43DD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360" y="1845789"/>
            <a:ext cx="8365295" cy="244200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A brand highlighting </a:t>
            </a:r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local 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and often </a:t>
            </a:r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lesser-known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producers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and service providers 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of the hinterland of the popular Amalfi coast in Italy. </a:t>
            </a:r>
          </a:p>
          <a:p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It unites </a:t>
            </a:r>
            <a:r>
              <a:rPr lang="en-US" b="1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94 local private, non-profit, and public actors </a:t>
            </a:r>
            <a:r>
              <a:rPr lang="en-US" dirty="0">
                <a:solidFill>
                  <a:srgbClr val="2D5371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seeking to offer an authentic and sustainable tourism alternative.</a:t>
            </a:r>
          </a:p>
          <a:p>
            <a:pPr marL="0" indent="0">
              <a:buNone/>
            </a:pPr>
            <a:endParaRPr lang="en-US" b="1" dirty="0">
              <a:solidFill>
                <a:srgbClr val="D85744"/>
              </a:solidFill>
              <a:uFill>
                <a:solidFill>
                  <a:srgbClr val="0070C0"/>
                </a:solidFill>
              </a:uFill>
              <a:ea typeface="Calibri" panose="020F0502020204030204" pitchFamily="34" charset="0"/>
            </a:endParaRPr>
          </a:p>
          <a:p>
            <a:pPr marL="0" marR="0" lvl="0" indent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70C0"/>
              </a:buClr>
              <a:buNone/>
            </a:pPr>
            <a:r>
              <a:rPr lang="en-US" b="1" dirty="0">
                <a:solidFill>
                  <a:srgbClr val="D85744"/>
                </a:solidFill>
                <a:uFill>
                  <a:solidFill>
                    <a:srgbClr val="0070C0"/>
                  </a:solidFill>
                </a:uFill>
                <a:ea typeface="Calibri" panose="020F0502020204030204" pitchFamily="34" charset="0"/>
              </a:rPr>
              <a:t>Partnership with sustainable German tour operator association uniting 137 small and medium-sized tour operators.</a:t>
            </a:r>
            <a:endParaRPr lang="de-DE" dirty="0">
              <a:effectLst/>
              <a:latin typeface="Akrobat" panose="0000060000000000000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endParaRPr lang="de-DE" dirty="0"/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4E3C8A1D-1D0B-A6A0-EB04-894582C4516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6" b="15826"/>
          <a:stretch/>
        </p:blipFill>
        <p:spPr>
          <a:xfrm>
            <a:off x="338667" y="4438769"/>
            <a:ext cx="3645827" cy="1872357"/>
          </a:xfr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83585992-5B0A-2BB0-EAD1-7CA248BDFE1E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6" b="10716"/>
          <a:stretch/>
        </p:blipFill>
        <p:spPr>
          <a:xfrm>
            <a:off x="4245052" y="4437113"/>
            <a:ext cx="3649133" cy="1872357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B13159B6-36AE-5BF8-4A3A-B904F0D8F16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7" b="11277"/>
          <a:stretch/>
        </p:blipFill>
        <p:spPr>
          <a:xfrm>
            <a:off x="8154746" y="4437113"/>
            <a:ext cx="3649132" cy="1872357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56D0182-211F-4509-AB92-D11AF1C2425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467" r="-29467"/>
          <a:stretch/>
        </p:blipFill>
        <p:spPr>
          <a:xfrm>
            <a:off x="8372058" y="1845789"/>
            <a:ext cx="3431819" cy="215927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82398"/>
            <a:ext cx="9820022" cy="9699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509067"/>
                </a:solidFill>
              </a:rPr>
              <a:t>Practice No. 3: </a:t>
            </a:r>
            <a:r>
              <a:rPr lang="en-US" dirty="0">
                <a:solidFill>
                  <a:srgbClr val="509067"/>
                </a:solidFill>
              </a:rPr>
              <a:t>AUTHENTIC AMALFI COAST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F2323E-7EBF-063E-96D1-760D4EA74D3C}"/>
              </a:ext>
            </a:extLst>
          </p:cNvPr>
          <p:cNvSpPr txBox="1"/>
          <p:nvPr/>
        </p:nvSpPr>
        <p:spPr>
          <a:xfrm>
            <a:off x="335359" y="6458785"/>
            <a:ext cx="4098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7"/>
              </a:rPr>
              <a:t>https://authenticamalficoast.it/</a:t>
            </a:r>
            <a:endParaRPr lang="de-DE" sz="1200" dirty="0">
              <a:latin typeface="Akrobat" panose="000006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93393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070DF4-B853-1622-5E3B-AA055D6E39D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686698" y="1282211"/>
            <a:ext cx="5037137" cy="1568330"/>
          </a:xfrm>
        </p:spPr>
        <p:txBody>
          <a:bodyPr>
            <a:noAutofit/>
          </a:bodyPr>
          <a:lstStyle/>
          <a:p>
            <a:pPr marL="0" indent="0">
              <a:lnSpc>
                <a:spcPct val="115000"/>
              </a:lnSpc>
              <a:spcBef>
                <a:spcPts val="300"/>
              </a:spcBef>
              <a:buNone/>
            </a:pPr>
            <a:r>
              <a:rPr lang="en-US" sz="2200" b="1" dirty="0">
                <a:solidFill>
                  <a:srgbClr val="D85744"/>
                </a:solidFill>
              </a:rPr>
              <a:t>Clearly defined target group. </a:t>
            </a:r>
            <a:r>
              <a:rPr lang="en-US" sz="2200" b="1" dirty="0">
                <a:solidFill>
                  <a:srgbClr val="1D2B55"/>
                </a:solidFill>
              </a:rPr>
              <a:t>Higher end sustainable </a:t>
            </a:r>
            <a:r>
              <a:rPr lang="en-US" sz="2200" b="1" dirty="0" err="1">
                <a:solidFill>
                  <a:srgbClr val="1D2B55"/>
                </a:solidFill>
              </a:rPr>
              <a:t>travellers</a:t>
            </a:r>
            <a:r>
              <a:rPr lang="en-US" sz="2200" b="1" dirty="0">
                <a:solidFill>
                  <a:srgbClr val="1D2B55"/>
                </a:solidFill>
              </a:rPr>
              <a:t> </a:t>
            </a:r>
            <a:r>
              <a:rPr lang="en-US" sz="2200" dirty="0">
                <a:solidFill>
                  <a:srgbClr val="1D2B55"/>
                </a:solidFill>
              </a:rPr>
              <a:t>looking for authentic, slow travel experiences. </a:t>
            </a:r>
            <a:endParaRPr lang="de-DE" sz="2200" dirty="0">
              <a:solidFill>
                <a:srgbClr val="1D2B55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8668" y="186736"/>
            <a:ext cx="7134577" cy="9699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509067"/>
                </a:solidFill>
              </a:rPr>
              <a:t>Marketing Approach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71794-5163-7B5D-E8A6-276E8879D35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0" y="3269673"/>
            <a:ext cx="5757862" cy="1717964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2200" b="1" dirty="0">
                <a:solidFill>
                  <a:srgbClr val="D85744"/>
                </a:solidFill>
                <a:cs typeface="Arial" panose="020B0604020202020204" pitchFamily="34" charset="0"/>
              </a:rPr>
              <a:t>Targeted partnership for the German market.</a:t>
            </a:r>
            <a:r>
              <a:rPr lang="en-US" sz="2200" b="1" dirty="0">
                <a:solidFill>
                  <a:srgbClr val="1D2B55"/>
                </a:solidFill>
                <a:cs typeface="Arial" panose="020B0604020202020204" pitchFamily="34" charset="0"/>
              </a:rPr>
              <a:t> A</a:t>
            </a:r>
            <a:r>
              <a:rPr lang="en-US" sz="2200" dirty="0">
                <a:solidFill>
                  <a:srgbClr val="1D2B55"/>
                </a:solidFill>
                <a:cs typeface="Arial" panose="020B0604020202020204" pitchFamily="34" charset="0"/>
              </a:rPr>
              <a:t> </a:t>
            </a:r>
            <a:r>
              <a:rPr lang="en-US" sz="2200" b="1" dirty="0">
                <a:solidFill>
                  <a:srgbClr val="1D2B55"/>
                </a:solidFill>
                <a:cs typeface="Arial" panose="020B0604020202020204" pitchFamily="34" charset="0"/>
              </a:rPr>
              <a:t>Germany-based</a:t>
            </a:r>
            <a:r>
              <a:rPr lang="en-US" sz="2200" dirty="0">
                <a:solidFill>
                  <a:srgbClr val="1D2B55"/>
                </a:solidFill>
                <a:cs typeface="Arial" panose="020B0604020202020204" pitchFamily="34" charset="0"/>
              </a:rPr>
              <a:t> business and trade association forum </a:t>
            </a:r>
            <a:r>
              <a:rPr lang="en-US" sz="2200" dirty="0" err="1">
                <a:solidFill>
                  <a:srgbClr val="1D2B55"/>
                </a:solidFill>
                <a:cs typeface="Arial" panose="020B0604020202020204" pitchFamily="34" charset="0"/>
              </a:rPr>
              <a:t>anders</a:t>
            </a:r>
            <a:r>
              <a:rPr lang="en-US" sz="2200" dirty="0">
                <a:solidFill>
                  <a:srgbClr val="1D2B55"/>
                </a:solidFill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D2B55"/>
                </a:solidFill>
                <a:cs typeface="Arial" panose="020B0604020202020204" pitchFamily="34" charset="0"/>
              </a:rPr>
              <a:t>reisen</a:t>
            </a:r>
            <a:r>
              <a:rPr lang="en-US" sz="2200" dirty="0">
                <a:solidFill>
                  <a:srgbClr val="1D2B55"/>
                </a:solidFill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D2B55"/>
                </a:solidFill>
                <a:cs typeface="Arial" panose="020B0604020202020204" pitchFamily="34" charset="0"/>
              </a:rPr>
              <a:t>e.v.</a:t>
            </a:r>
            <a:r>
              <a:rPr lang="en-US" sz="2200" dirty="0">
                <a:solidFill>
                  <a:srgbClr val="1D2B55"/>
                </a:solidFill>
                <a:cs typeface="Arial" panose="020B0604020202020204" pitchFamily="34" charset="0"/>
              </a:rPr>
              <a:t> unites </a:t>
            </a:r>
            <a:r>
              <a:rPr lang="en-US" sz="2200" b="1" dirty="0">
                <a:solidFill>
                  <a:srgbClr val="1D2B55"/>
                </a:solidFill>
                <a:cs typeface="Arial" panose="020B0604020202020204" pitchFamily="34" charset="0"/>
              </a:rPr>
              <a:t>tour operators dedicated to</a:t>
            </a:r>
            <a:r>
              <a:rPr lang="en-US" sz="2200" dirty="0">
                <a:solidFill>
                  <a:srgbClr val="1D2B55"/>
                </a:solidFill>
                <a:cs typeface="Arial" panose="020B0604020202020204" pitchFamily="34" charset="0"/>
              </a:rPr>
              <a:t> socially just, ecologically and economically </a:t>
            </a:r>
            <a:r>
              <a:rPr lang="en-US" sz="2200" b="1" dirty="0">
                <a:solidFill>
                  <a:srgbClr val="1D2B55"/>
                </a:solidFill>
                <a:cs typeface="Arial" panose="020B0604020202020204" pitchFamily="34" charset="0"/>
              </a:rPr>
              <a:t>sustainable tourism</a:t>
            </a:r>
            <a:r>
              <a:rPr lang="en-US" sz="2200" dirty="0">
                <a:solidFill>
                  <a:srgbClr val="1D2B55"/>
                </a:solidFill>
                <a:cs typeface="Arial" panose="020B0604020202020204" pitchFamily="34" charset="0"/>
              </a:rPr>
              <a:t>. </a:t>
            </a:r>
            <a:endParaRPr lang="de-DE" sz="2200" dirty="0">
              <a:solidFill>
                <a:srgbClr val="1D2B55"/>
              </a:solidFill>
            </a:endParaRPr>
          </a:p>
          <a:p>
            <a:pPr marL="0" indent="0" algn="r">
              <a:buNone/>
            </a:pPr>
            <a:endParaRPr lang="de-DE" sz="2200" dirty="0"/>
          </a:p>
        </p:txBody>
      </p:sp>
      <p:pic>
        <p:nvPicPr>
          <p:cNvPr id="8" name="Graphic 595" descr="Megaphone with solid fill">
            <a:extLst>
              <a:ext uri="{FF2B5EF4-FFF2-40B4-BE49-F238E27FC236}">
                <a16:creationId xmlns:a16="http://schemas.microsoft.com/office/drawing/2014/main" id="{413EE471-F728-18BD-4541-DA69142863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94810" y="42339"/>
            <a:ext cx="1156698" cy="1156698"/>
          </a:xfrm>
          <a:prstGeom prst="rect">
            <a:avLst/>
          </a:prstGeo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0E509A62-6906-AEB1-C5E0-C51C7A7B36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6" b="6976"/>
          <a:stretch/>
        </p:blipFill>
        <p:spPr>
          <a:xfrm>
            <a:off x="338138" y="1268413"/>
            <a:ext cx="5037137" cy="5402851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0177664-8860-E401-AE63-11CE4475BB23}"/>
              </a:ext>
            </a:extLst>
          </p:cNvPr>
          <p:cNvSpPr txBox="1"/>
          <p:nvPr/>
        </p:nvSpPr>
        <p:spPr>
          <a:xfrm>
            <a:off x="5686698" y="5406770"/>
            <a:ext cx="5037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2D5371"/>
                </a:solidFill>
                <a:latin typeface="Akrobat" panose="00000600000000000000"/>
              </a:rPr>
              <a:t>Resulting in </a:t>
            </a:r>
            <a:r>
              <a:rPr lang="en-US" sz="2200" b="1" dirty="0">
                <a:solidFill>
                  <a:srgbClr val="D85744"/>
                </a:solidFill>
                <a:latin typeface="Akrobat" panose="00000600000000000000"/>
              </a:rPr>
              <a:t>Press trips and FAM trips </a:t>
            </a:r>
            <a:r>
              <a:rPr lang="en-US" sz="2200" dirty="0">
                <a:solidFill>
                  <a:srgbClr val="2D5371"/>
                </a:solidFill>
                <a:latin typeface="Akrobat" panose="00000600000000000000"/>
              </a:rPr>
              <a:t>for tour operators </a:t>
            </a:r>
            <a:r>
              <a:rPr lang="en-US" sz="2200" b="1" dirty="0">
                <a:solidFill>
                  <a:srgbClr val="2D5371"/>
                </a:solidFill>
                <a:latin typeface="Akrobat" panose="00000600000000000000"/>
              </a:rPr>
              <a:t>since autumn 2021</a:t>
            </a:r>
            <a:r>
              <a:rPr lang="en-US" sz="2200" dirty="0">
                <a:solidFill>
                  <a:srgbClr val="2D5371"/>
                </a:solidFill>
                <a:latin typeface="Akrobat" panose="00000600000000000000"/>
              </a:rPr>
              <a:t>.</a:t>
            </a:r>
            <a:endParaRPr lang="de-DE" sz="2200" dirty="0">
              <a:solidFill>
                <a:srgbClr val="2D5371"/>
              </a:solidFill>
              <a:latin typeface="Akrobat" panose="000006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43830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G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ight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Yello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ark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ran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iddle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R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3153</Words>
  <Application>Microsoft Office PowerPoint</Application>
  <PresentationFormat>Breitbild</PresentationFormat>
  <Paragraphs>216</Paragraphs>
  <Slides>20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8</vt:i4>
      </vt:variant>
      <vt:variant>
        <vt:lpstr>Folientitel</vt:lpstr>
      </vt:variant>
      <vt:variant>
        <vt:i4>20</vt:i4>
      </vt:variant>
    </vt:vector>
  </HeadingPairs>
  <TitlesOfParts>
    <vt:vector size="37" baseType="lpstr">
      <vt:lpstr>Akrobat</vt:lpstr>
      <vt:lpstr>Arial</vt:lpstr>
      <vt:lpstr>Calibri</vt:lpstr>
      <vt:lpstr>Calibri Light</vt:lpstr>
      <vt:lpstr>Montserrat</vt:lpstr>
      <vt:lpstr>Montserrat Light</vt:lpstr>
      <vt:lpstr>Montserrat SemiBold</vt:lpstr>
      <vt:lpstr>Open Sans</vt:lpstr>
      <vt:lpstr>Trebuchet MS</vt:lpstr>
      <vt:lpstr>Green</vt:lpstr>
      <vt:lpstr>Red</vt:lpstr>
      <vt:lpstr>Light Blue</vt:lpstr>
      <vt:lpstr>Yellow</vt:lpstr>
      <vt:lpstr>Dark Blue</vt:lpstr>
      <vt:lpstr>Orange</vt:lpstr>
      <vt:lpstr>Middle Blue</vt:lpstr>
      <vt:lpstr>1_Red</vt:lpstr>
      <vt:lpstr>SESSION 2: Adventure Tourism Marketing Practices  </vt:lpstr>
      <vt:lpstr>PowerPoint-Präsentation</vt:lpstr>
      <vt:lpstr>8 Sustainable Marketing Practices</vt:lpstr>
      <vt:lpstr>Practice No. 1: WILDERNESS SCOTLAND</vt:lpstr>
      <vt:lpstr>Marketing Approach</vt:lpstr>
      <vt:lpstr>Practice No. 2: ACTIVE ALBANIA</vt:lpstr>
      <vt:lpstr>Marketing Approach</vt:lpstr>
      <vt:lpstr>Practice No. 3: AUTHENTIC AMALFI COAST</vt:lpstr>
      <vt:lpstr>Marketing Approach</vt:lpstr>
      <vt:lpstr>Practice No. 4: LITHUANIA TRAVEL</vt:lpstr>
      <vt:lpstr>Marketing Approach</vt:lpstr>
      <vt:lpstr>Practice No. 5: ICELAND TRAVEL</vt:lpstr>
      <vt:lpstr>Marketing Approach</vt:lpstr>
      <vt:lpstr>Practice No. 6: VISIT GOOD PLACE</vt:lpstr>
      <vt:lpstr>Marketing Approach</vt:lpstr>
      <vt:lpstr>Practice No. 7: ALPINE PEARLS</vt:lpstr>
      <vt:lpstr>Marketing Approach</vt:lpstr>
      <vt:lpstr>Practice No. 8: ROTA VICENTINA</vt:lpstr>
      <vt:lpstr>Marketing Approach</vt:lpstr>
      <vt:lpstr>WEBINAR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rita abi aad</dc:creator>
  <cp:lastModifiedBy>Barbara Fritz AGEG TSC</cp:lastModifiedBy>
  <cp:revision>104</cp:revision>
  <dcterms:created xsi:type="dcterms:W3CDTF">2022-06-21T09:12:01Z</dcterms:created>
  <dcterms:modified xsi:type="dcterms:W3CDTF">2022-07-27T16:03:45Z</dcterms:modified>
</cp:coreProperties>
</file>